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5084-429D-4624-BB96-9598417A1840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E98-D190-4313-B4A3-3C671A0F9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137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58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476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3901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6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641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792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72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832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790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853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46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805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480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118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133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45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270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B4D949-9240-4A12-83F6-7E7E919B563E}" type="datetimeFigureOut">
              <a:rPr lang="en-IN" smtClean="0"/>
              <a:pPr/>
              <a:t>24-09-2023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8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CA1E86-02C2-4638-AE7B-638BA9C9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1" y="0"/>
            <a:ext cx="10018713" cy="1752599"/>
          </a:xfrm>
        </p:spPr>
        <p:txBody>
          <a:bodyPr/>
          <a:lstStyle/>
          <a:p>
            <a:r>
              <a:rPr lang="en-IN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1A6AA8-D1D0-4F3A-BE69-474C186C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10" y="2714624"/>
            <a:ext cx="10018713" cy="3124201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dirty="0"/>
              <a:t>History of </a:t>
            </a:r>
            <a:r>
              <a:rPr lang="en-IN" sz="9600" b="1" dirty="0" err="1"/>
              <a:t>Iot</a:t>
            </a:r>
            <a:endParaRPr lang="en-IN" sz="9600" b="1" dirty="0"/>
          </a:p>
          <a:p>
            <a:r>
              <a:rPr lang="en-IN" sz="9600" b="1" dirty="0" err="1"/>
              <a:t>Iot</a:t>
            </a:r>
            <a:r>
              <a:rPr lang="en-IN" sz="9600" b="1" dirty="0"/>
              <a:t> Definition</a:t>
            </a:r>
          </a:p>
          <a:p>
            <a:r>
              <a:rPr lang="en-IN" sz="9600" b="1" dirty="0"/>
              <a:t>How IoT works?</a:t>
            </a:r>
          </a:p>
          <a:p>
            <a:r>
              <a:rPr lang="en-US" sz="9600" b="1" dirty="0"/>
              <a:t>What is an example of an Internet of Things device?</a:t>
            </a:r>
          </a:p>
          <a:p>
            <a:r>
              <a:rPr lang="en-IN" sz="9600" b="1" dirty="0"/>
              <a:t>IoT benefits to organizations</a:t>
            </a:r>
          </a:p>
          <a:p>
            <a:r>
              <a:rPr lang="en-US" sz="9600" b="1" dirty="0"/>
              <a:t>Why Is Internet of Things (IoT) so important?</a:t>
            </a:r>
          </a:p>
          <a:p>
            <a:r>
              <a:rPr lang="en-US" sz="9600" b="1" dirty="0" err="1"/>
              <a:t>Iot</a:t>
            </a:r>
            <a:r>
              <a:rPr lang="en-US" sz="9600" b="1" dirty="0"/>
              <a:t> Applications</a:t>
            </a:r>
          </a:p>
          <a:p>
            <a:r>
              <a:rPr lang="en-US" sz="9600" b="1" dirty="0"/>
              <a:t>Challenges of Internet of Things (IoT)</a:t>
            </a:r>
          </a:p>
          <a:p>
            <a:r>
              <a:rPr lang="en-US" sz="9600" b="1" dirty="0"/>
              <a:t>Advantages</a:t>
            </a:r>
          </a:p>
          <a:p>
            <a:r>
              <a:rPr lang="en-US" sz="9600" b="1" dirty="0"/>
              <a:t>Disadvantages</a:t>
            </a:r>
          </a:p>
          <a:p>
            <a:r>
              <a:rPr lang="en-US" sz="9600" b="1" dirty="0"/>
              <a:t>References</a:t>
            </a:r>
            <a:endParaRPr lang="en-IN" sz="96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0339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CFD15-770D-4878-80BA-1780DEA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IoT benefits to organizations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C36EFA-D9CF-4BD6-BEB1-2241C1E5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monitor their overall business processes;</a:t>
            </a:r>
          </a:p>
          <a:p>
            <a:r>
              <a:rPr lang="en-US" dirty="0"/>
              <a:t>improve the customer experience (CX);</a:t>
            </a:r>
          </a:p>
          <a:p>
            <a:r>
              <a:rPr lang="en-US" dirty="0"/>
              <a:t>save time and money;</a:t>
            </a:r>
          </a:p>
          <a:p>
            <a:r>
              <a:rPr lang="en-US" dirty="0"/>
              <a:t>enhance employee productivity;</a:t>
            </a:r>
          </a:p>
          <a:p>
            <a:r>
              <a:rPr lang="en-US" dirty="0"/>
              <a:t>integrate and adapt business models;</a:t>
            </a:r>
          </a:p>
          <a:p>
            <a:r>
              <a:rPr lang="en-US" dirty="0"/>
              <a:t>make better business decisions; and</a:t>
            </a:r>
          </a:p>
          <a:p>
            <a:r>
              <a:rPr lang="en-US" dirty="0"/>
              <a:t>generate more revenue.</a:t>
            </a:r>
          </a:p>
        </p:txBody>
      </p:sp>
    </p:spTree>
    <p:extLst>
      <p:ext uri="{BB962C8B-B14F-4D97-AF65-F5344CB8AC3E}">
        <p14:creationId xmlns:p14="http://schemas.microsoft.com/office/powerpoint/2010/main" xmlns="" val="78900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FC6FD-936F-4682-8C50-CC6F0291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Internet of Things (IoT) so important?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CBC370-5726-44C1-8025-13FE9EC4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 the past few years, IoT has become one of the most important technologies of the 21st century. </a:t>
            </a:r>
          </a:p>
          <a:p>
            <a:r>
              <a:rPr lang="en-US" dirty="0"/>
              <a:t>Now that we can connect everyday objects—kitchen appliances, cars, thermostats, baby monitors—to the internet via embedded devices, seamless communication is possible between people, processes, and things.</a:t>
            </a:r>
          </a:p>
          <a:p>
            <a:r>
              <a:rPr lang="en-US" dirty="0"/>
              <a:t>By means of low-cost computing, the cloud, big data, analytics, and mobile technologies, physical things can share and collect data with minimal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29172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FB6BA-9260-432F-AD2F-1304939B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IoT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3193FB-3538-4008-A86B-78D846A5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Thermostats</a:t>
            </a:r>
          </a:p>
          <a:p>
            <a:r>
              <a:rPr lang="en-IN" dirty="0"/>
              <a:t>Connected Cars</a:t>
            </a:r>
          </a:p>
          <a:p>
            <a:r>
              <a:rPr lang="en-IN" dirty="0"/>
              <a:t>Activity Trackers</a:t>
            </a:r>
          </a:p>
          <a:p>
            <a:r>
              <a:rPr lang="en-IN" dirty="0"/>
              <a:t>Parking Sensors</a:t>
            </a:r>
          </a:p>
          <a:p>
            <a:r>
              <a:rPr lang="en-IN" dirty="0"/>
              <a:t>Connect Health</a:t>
            </a:r>
          </a:p>
          <a:p>
            <a:r>
              <a:rPr lang="en-IN" dirty="0"/>
              <a:t>Smart 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D6B0CE-F711-49E1-B434-AB6BE8FA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6549" y="1735460"/>
            <a:ext cx="4657725" cy="46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169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DE078-CC3D-4684-8356-F1E90606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of Internet of Things (IoT)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47CFF9-292B-486C-B321-22C48739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Insufficient testing and updating</a:t>
            </a:r>
          </a:p>
          <a:p>
            <a:r>
              <a:rPr lang="en-US" dirty="0"/>
              <a:t>Concern regarding data security and privacy</a:t>
            </a:r>
          </a:p>
          <a:p>
            <a:r>
              <a:rPr lang="en-US" dirty="0"/>
              <a:t>Software complexity</a:t>
            </a:r>
          </a:p>
          <a:p>
            <a:r>
              <a:rPr lang="en-US" dirty="0"/>
              <a:t>Data volumes and interpretation</a:t>
            </a:r>
          </a:p>
          <a:p>
            <a:r>
              <a:rPr lang="en-US" dirty="0"/>
              <a:t>Integration with AI and automation</a:t>
            </a:r>
          </a:p>
          <a:p>
            <a:r>
              <a:rPr lang="en-US" dirty="0"/>
              <a:t>Devices require a constant power supply which is difficult </a:t>
            </a:r>
          </a:p>
          <a:p>
            <a:r>
              <a:rPr lang="en-US" dirty="0"/>
              <a:t>Interaction and short-range communication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5638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96061-A764-4209-B7C9-B0EEBB4B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AA83F8-9605-4B74-A0F7-F3914D67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Ability to access information from anywhere at any time on any device;</a:t>
            </a:r>
          </a:p>
          <a:p>
            <a:r>
              <a:rPr lang="en-US" dirty="0"/>
              <a:t>Improved communication between connected electronic devices;</a:t>
            </a:r>
          </a:p>
          <a:p>
            <a:r>
              <a:rPr lang="en-US" b="1" dirty="0"/>
              <a:t>Transferring data packets over a connected network saving time and money; and</a:t>
            </a:r>
          </a:p>
          <a:p>
            <a:r>
              <a:rPr lang="en-US" dirty="0">
                <a:solidFill>
                  <a:srgbClr val="FF0000"/>
                </a:solidFill>
              </a:rPr>
              <a:t>Automating tasks helping to improve the quality of a business's services and reducing the need for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64560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9179E-ACE4-4EF3-B6ED-3655CBA2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BFB544-BA36-48AC-BF26-E4F45FE8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As the number of connected devices increases and more information is shared between devices,</a:t>
            </a:r>
            <a:r>
              <a:rPr lang="en-US" dirty="0">
                <a:solidFill>
                  <a:srgbClr val="FF0000"/>
                </a:solidFill>
              </a:rPr>
              <a:t> the potential that a hacker could steal confidential information also increases.</a:t>
            </a:r>
          </a:p>
          <a:p>
            <a:r>
              <a:rPr lang="en-US" dirty="0"/>
              <a:t>Enterprises may eventually have to deal with massive numbers -- maybe even millions -- of IoT devices, and collecting and managing the data from all those devices will be challenging.</a:t>
            </a:r>
          </a:p>
          <a:p>
            <a:r>
              <a:rPr lang="en-US" b="1" dirty="0"/>
              <a:t>If there's a bug in the system, it's likely that every connected device will become corrupted</a:t>
            </a:r>
            <a:r>
              <a:rPr lang="en-US" dirty="0"/>
              <a:t>.</a:t>
            </a:r>
          </a:p>
          <a:p>
            <a:r>
              <a:rPr lang="en-US" dirty="0"/>
              <a:t>Since there's no international standard of compatibility for IoT, it's difficult for devices from different manufacturers to communicate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156407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B895D-0F52-4FDF-9846-303A742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4" y="419036"/>
            <a:ext cx="10018713" cy="1752599"/>
          </a:xfrm>
        </p:spPr>
        <p:txBody>
          <a:bodyPr/>
          <a:lstStyle/>
          <a:p>
            <a:r>
              <a:rPr lang="en-IN" b="1" dirty="0"/>
              <a:t>History of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0E51ABD-692A-40FD-A55F-922290B2F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08" y="2085846"/>
            <a:ext cx="1032669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1999-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term "Internet of Things" was used by Kevin Ashton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his work at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P&amp;G(consumer goods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company)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became widely accepted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2004 - The term was mentioned in famous publications like the Guardian, Boston Globe, and Scientific American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2005-UN's International Telecommunications Union (ITU) published its first report on this topic.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2008- The Internet of Things was born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2011- Gartner, the market research company, include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Internet of Things" technology in their research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B4521F-8F23-4827-BA88-8F3A26EBF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5191" y="50482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52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917E7-0C37-4130-9B2A-1B80E6E9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1" y="685800"/>
            <a:ext cx="10018713" cy="1752599"/>
          </a:xfrm>
        </p:spPr>
        <p:txBody>
          <a:bodyPr/>
          <a:lstStyle/>
          <a:p>
            <a:r>
              <a:rPr lang="en-IN" b="1" dirty="0" err="1"/>
              <a:t>Iot</a:t>
            </a:r>
            <a:r>
              <a:rPr lang="en-IN" b="1" dirty="0"/>
              <a:t>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8D6B0D-4A25-4D7E-AE75-9B3BFC83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260" y="2438399"/>
            <a:ext cx="10018713" cy="3124201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“The </a:t>
            </a:r>
            <a:r>
              <a:rPr lang="en-US" b="1" dirty="0"/>
              <a:t>Internet of Things</a:t>
            </a:r>
            <a:r>
              <a:rPr lang="en-US" dirty="0"/>
              <a:t> (</a:t>
            </a:r>
            <a:r>
              <a:rPr lang="en-US" b="1" dirty="0"/>
              <a:t>IoT</a:t>
            </a:r>
            <a:r>
              <a:rPr lang="en-US" dirty="0"/>
              <a:t>) is a system of interrelated computing devices, mechanical and digital </a:t>
            </a:r>
            <a:r>
              <a:rPr lang="en-US" dirty="0" smtClean="0"/>
              <a:t>machines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The Internet of Things (</a:t>
            </a:r>
            <a:r>
              <a:rPr lang="en-US" b="1" dirty="0" err="1" smtClean="0"/>
              <a:t>IoT</a:t>
            </a:r>
            <a:r>
              <a:rPr lang="en-US" b="1" dirty="0" smtClean="0"/>
              <a:t>) is a network of physical objects that are connected to the internet. </a:t>
            </a:r>
            <a:endParaRPr lang="en-US" b="1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These </a:t>
            </a:r>
            <a:r>
              <a:rPr lang="en-US" dirty="0" smtClean="0">
                <a:solidFill>
                  <a:srgbClr val="FF0000"/>
                </a:solidFill>
              </a:rPr>
              <a:t>objects are embedded with </a:t>
            </a:r>
            <a:r>
              <a:rPr lang="en-US" dirty="0" smtClean="0"/>
              <a:t>sensors, software, and other technologies </a:t>
            </a:r>
            <a:r>
              <a:rPr lang="en-US" dirty="0" smtClean="0">
                <a:solidFill>
                  <a:srgbClr val="FF0000"/>
                </a:solidFill>
              </a:rPr>
              <a:t>that allow them to connect and exchange data with other devices and systems.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E78DE6-B028-4D5D-A873-AA7CD47B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67750" y="209550"/>
            <a:ext cx="25050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538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F85F3C-942E-4AFD-B827-D71A406C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IoT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1DF724-A782-49BE-8F28-18F85BE3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1) Sensors/Devices</a:t>
            </a:r>
          </a:p>
          <a:p>
            <a:r>
              <a:rPr lang="en-IN" b="1" dirty="0"/>
              <a:t>2) Connectivity</a:t>
            </a:r>
          </a:p>
          <a:p>
            <a:r>
              <a:rPr lang="en-IN" b="1" dirty="0"/>
              <a:t>3) Data Processing</a:t>
            </a:r>
          </a:p>
          <a:p>
            <a:r>
              <a:rPr lang="en-IN" b="1" dirty="0"/>
              <a:t>4)User Interface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728D5C9-F7E0-4906-9BE0-380B404C9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3028948"/>
            <a:ext cx="7257146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741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64A5E-5BAE-4077-9362-85DFA147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1) Sensors/Devices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BA753C8-B239-464F-8F10-B8BCE966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8249" y="381305"/>
            <a:ext cx="3047695" cy="30476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15DBC0E-7E13-4B57-97AF-D5D9B856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 or devices are a key component </a:t>
            </a:r>
            <a:r>
              <a:rPr lang="en-US" b="1" dirty="0"/>
              <a:t>that helps you to collect live data from the surrounding environment.</a:t>
            </a:r>
          </a:p>
          <a:p>
            <a:r>
              <a:rPr lang="en-US" dirty="0"/>
              <a:t> All this data may have various levels of complexities. </a:t>
            </a:r>
          </a:p>
          <a:p>
            <a:r>
              <a:rPr lang="en-US" dirty="0"/>
              <a:t>It could be a simple temperature monitoring sensor, or it may be in the form of the video feed.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4560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2F233-DB78-48E6-A0CC-7109EB5B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2) Connectivity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26A4F-45DA-4197-8A13-72C3CD94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 the collected data is sent to a cloud infrastructure. </a:t>
            </a:r>
          </a:p>
          <a:p>
            <a:r>
              <a:rPr lang="en-US" dirty="0"/>
              <a:t>The sensors should be connected to the cloud using various mediums of communications. </a:t>
            </a:r>
          </a:p>
          <a:p>
            <a:r>
              <a:rPr lang="en-US" b="1" dirty="0"/>
              <a:t>These communication mediums include mobile or satellite networks, Bluetooth, WI-FI, WAN, etc.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80AEA7-AF72-4223-AB6E-21B7CBA67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0984" y="53990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72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178BB-38B0-4E88-8774-5E148E1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3) Data Processing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B660DE7-454B-48A0-BB1D-6D2793FA8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37848" y="168434"/>
            <a:ext cx="2539682" cy="253968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B9D3DBA-7851-413E-90BC-22E188FA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Once that data is collected, and it gets to the cloud, the software performs processing on the gathered data. </a:t>
            </a:r>
          </a:p>
          <a:p>
            <a:r>
              <a:rPr lang="en-US" dirty="0"/>
              <a:t>This process can be just checking the temperature, reading on devices like AC or heaters. </a:t>
            </a:r>
          </a:p>
          <a:p>
            <a:r>
              <a:rPr lang="en-US" dirty="0"/>
              <a:t>However, it can sometimes also be very complex like identifying objects, using computer vision on video.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7994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BE2F3-96C6-4C99-B9C4-7468E3F9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4)User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B691463-D250-4FF1-AA0B-39AE90775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00528" y="292258"/>
            <a:ext cx="2539682" cy="253968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A9EC414-5823-44AD-A287-C610E9C4F153}"/>
              </a:ext>
            </a:extLst>
          </p:cNvPr>
          <p:cNvSpPr/>
          <p:nvPr/>
        </p:nvSpPr>
        <p:spPr>
          <a:xfrm>
            <a:off x="1642268" y="2953933"/>
            <a:ext cx="10018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The information needs to be available to the end-user in some way which can be achieved by triggering alarms on their phones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</a:rPr>
              <a:t>sending them notification through email or text message</a:t>
            </a:r>
            <a:r>
              <a:rPr lang="en-US" sz="2400" dirty="0"/>
              <a:t>. </a:t>
            </a: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The user sometimes might need an interface which actively checks their IoT system.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For example, </a:t>
            </a:r>
            <a:r>
              <a:rPr lang="en-US" sz="2400" b="1" dirty="0"/>
              <a:t>the user has a camera installed in his home. He wants to access video recording and all the feeds with the help of a web server.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246458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040E83-2659-422E-A495-EB466F59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example of an Internet of Things device?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4A302A-4C19-4DEC-8EF2-4BFBC30E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 lightbulb that can be switched on using a smartphone app is an IoT device</a:t>
            </a:r>
            <a:r>
              <a:rPr lang="en-US" dirty="0"/>
              <a:t>, as is a </a:t>
            </a:r>
            <a:r>
              <a:rPr lang="en-US" dirty="0">
                <a:solidFill>
                  <a:srgbClr val="FF0000"/>
                </a:solidFill>
              </a:rPr>
              <a:t>motion sensor </a:t>
            </a:r>
            <a:r>
              <a:rPr lang="en-US" dirty="0"/>
              <a:t>or a smart thermostat in your office or a connected streetlight. </a:t>
            </a:r>
          </a:p>
          <a:p>
            <a:r>
              <a:rPr lang="en-US" dirty="0"/>
              <a:t>An IoT device could be as fluffy as a child's toy or as serious as a driverless truck. </a:t>
            </a:r>
          </a:p>
          <a:p>
            <a:r>
              <a:rPr lang="en-US" dirty="0"/>
              <a:t>Some larger objects may themselves be filled with many smaller IoT components, such as a jet engine that's now filled with thousands of sensors collecting and transmitting data back to make sure it is operating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987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90</TotalTime>
  <Words>846</Words>
  <Application>Microsoft Office PowerPoint</Application>
  <PresentationFormat>Custom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Table Of Content</vt:lpstr>
      <vt:lpstr>History of IOT</vt:lpstr>
      <vt:lpstr>Iot Definition</vt:lpstr>
      <vt:lpstr>How IoT works?</vt:lpstr>
      <vt:lpstr>1) Sensors/Devices</vt:lpstr>
      <vt:lpstr>2) Connectivity</vt:lpstr>
      <vt:lpstr>3) Data Processing</vt:lpstr>
      <vt:lpstr>4)User Interface</vt:lpstr>
      <vt:lpstr>What is an example of an Internet of Things device?</vt:lpstr>
      <vt:lpstr>IoT benefits to organizations</vt:lpstr>
      <vt:lpstr>Why Is Internet of Things (IoT) so important?</vt:lpstr>
      <vt:lpstr>IoT Applications</vt:lpstr>
      <vt:lpstr>Challenges of Internet of Things (IoT)</vt:lpstr>
      <vt:lpstr>Advantages of IoT</vt:lpstr>
      <vt:lpstr>Disadvantages IoT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</dc:creator>
  <cp:lastModifiedBy>Sana</cp:lastModifiedBy>
  <cp:revision>12</cp:revision>
  <dcterms:created xsi:type="dcterms:W3CDTF">2021-04-18T00:31:39Z</dcterms:created>
  <dcterms:modified xsi:type="dcterms:W3CDTF">2023-09-24T11:15:59Z</dcterms:modified>
</cp:coreProperties>
</file>