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81" r:id="rId2"/>
    <p:sldId id="272" r:id="rId3"/>
    <p:sldId id="257" r:id="rId4"/>
    <p:sldId id="277" r:id="rId5"/>
    <p:sldId id="279" r:id="rId6"/>
    <p:sldId id="276" r:id="rId7"/>
    <p:sldId id="287" r:id="rId8"/>
    <p:sldId id="288" r:id="rId9"/>
    <p:sldId id="269" r:id="rId10"/>
    <p:sldId id="290" r:id="rId11"/>
    <p:sldId id="282" r:id="rId12"/>
    <p:sldId id="284" r:id="rId13"/>
    <p:sldId id="258" r:id="rId14"/>
    <p:sldId id="285" r:id="rId15"/>
    <p:sldId id="259" r:id="rId16"/>
    <p:sldId id="260" r:id="rId17"/>
    <p:sldId id="293" r:id="rId18"/>
    <p:sldId id="292" r:id="rId19"/>
    <p:sldId id="261" r:id="rId20"/>
    <p:sldId id="263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/>
    <p:restoredTop sz="69760"/>
  </p:normalViewPr>
  <p:slideViewPr>
    <p:cSldViewPr snapToGrid="0">
      <p:cViewPr varScale="1">
        <p:scale>
          <a:sx n="73" d="100"/>
          <a:sy n="73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CDFAD-F5A0-7147-B490-E17BE6EA2161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2FAA-918F-9B4B-962A-5D0ADE845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2FAA-918F-9B4B-962A-5D0ADE845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2FAA-918F-9B4B-962A-5D0ADE845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2FAA-918F-9B4B-962A-5D0ADE845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0DAC7-2D8E-7A07-BC07-5948F59A2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938DF-C563-5358-C98E-E8302A4CF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F60FB-8C79-E9EF-3314-8D8C847DC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22B1-C624-1F1F-8A3A-3BC33EDDB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2FAA-918F-9B4B-962A-5D0ADE845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2FAA-918F-9B4B-962A-5D0ADE845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5915E-E1F6-D270-4EB9-6F5B4F79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A76AF-6211-F43D-2A35-A864A0AA3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89E8DE-32CC-1642-126C-DA7C03B4B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74144-6EF3-2F3B-04DF-A5A2076CF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2FAA-918F-9B4B-962A-5D0ADE845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3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2FAA-918F-9B4B-962A-5D0ADE845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3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22FAA-918F-9B4B-962A-5D0ADE845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C5A9-6B25-5652-C6BE-9D132CCA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90246-62FC-DD59-DE5A-667B46679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A8FB-015A-12A2-8F60-879935BB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FDCD-62F8-DD4D-B4FE-EC3335E60C8D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E862-66D5-B51C-049D-21B4DC47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3884-5F5E-1EB7-86BE-E425145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3706-0994-8476-A718-0B2E57E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52DF-BF2C-F73D-20FD-E924EE8C6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EE00-53C5-A459-391F-467F8490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B033-BF97-D246-9643-E2ACCCF30A59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6F98-180C-6B27-6526-9D963777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5B13A-98F4-EDCB-5065-16D5BB5F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0E7AD-414E-B862-4D98-5D6B5B1A9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1D97B-92D4-3D56-6439-08D499A38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901C-C3E1-4A78-474B-FB469819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5B09-CF88-F449-9C9C-262B5DCB5FE6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0DCB-75C0-D520-8B97-9ABB39EA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B7E8-68EA-90C5-2F1B-6D329D4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7A0-6A6E-BCF4-A90D-6A029104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F7E7-E234-6062-4221-B3AA16F1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5A88-9D03-836D-D6DD-E5E9A79D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0CD-989D-6D4E-A89F-2A0657E75338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93D4-66FC-2B84-7208-B501D4D7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7776-C986-6C91-6F38-C33ECAC5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58E9-B679-7828-EF64-381486E9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85AA-0AD0-BBA8-BB68-088C6607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1FE6-3AEF-50C5-734B-6CBF7411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1E23-1A53-D84B-9B88-B6C4ADB14AB2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D44F-779B-C4D7-A7BA-FF7494DC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3DE0-F4BE-1057-C6B7-9055A65E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7750-E34F-79B2-E30C-959B46E0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929C-4830-9E48-6567-60A264247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D5D12-2E86-E34C-3CAA-B07A82954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DA2E1-3DB0-9D47-70F0-2AA0068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9FE-2E14-8E4E-B7B3-E38BA326DC0F}" type="datetime1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85A8-88F8-4D32-CE8E-D72F1008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5979F-6316-7467-92D3-3415B103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16E4-0435-C1FB-697E-BDA1A179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0A8FB-7326-B39F-0EF0-C6976CD9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3E3E3-B26B-F341-FC35-26D0B77C4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2B331-A104-25BD-CBBB-B6E5784F1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5CA72-AF6F-F5A2-EADA-16ADD4B25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E7BCD-D33D-433E-7E08-D4452BEC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A89E-B923-FF44-AC18-BB7142FF9149}" type="datetime1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B6BDE-58EB-CA03-3000-BCE16923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27059-0149-995F-64A9-CB9CF756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B38F-CFAE-D13D-D7D9-80702FE6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E5419-2CE3-C61D-55F6-EF4EF529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F6CF-A95A-5A48-9958-E14BD333955B}" type="datetime1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1E39E-4FBF-5747-6422-E5F3B0E9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D5A6A-BE9B-6C7A-49C7-392CE21D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C8640-EDEB-CDE5-0555-BDBD8983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EAC-95BD-2E44-876C-7B3E1892C9A6}" type="datetime1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F4DA9-48BD-9578-A73A-788269B7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99066-03F1-3D91-8FCA-6F1DF4F8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60DC-BEEB-A410-0DD9-77716A83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D763-D658-6D4E-6C5C-0F683851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5392A-2F8B-A49F-4231-92D46A537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85B-61FC-8957-38A8-04F4C8A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F5C3-A1B3-3C45-9ED5-2BD59E2752D4}" type="datetime1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EBD0D-96EF-6F65-5D7A-49202D8C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8D59-7543-3830-4866-135B7F79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820E-85B0-0EDE-7B2D-7D8B091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B8FF0-D82B-A8BF-0E37-CBB5B80A2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BAC40-DEDA-9541-8653-82A6679D2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7BD9D-521A-2309-C87B-9F1ABDE0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6005-DB30-BA45-B77C-8277FB86F3C4}" type="datetime1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8B31-B626-DF73-7F18-6542B78B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1B1CA-6330-9C0F-FA53-6868F2B9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4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1F4C8-AE54-1789-FDB8-B4D3A4D4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AD00-12B7-67E9-4CFC-51AA1BDF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7780-43A5-6A6F-9C78-F8580B6E6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188D4-5995-574E-A18F-FA6B44154029}" type="datetime1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4BBD-62A8-5EED-CC79-DCFE2622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88FA-566B-3F2B-687F-E628E453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E4B66-904A-8544-ABF6-77AC940D3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BEE20-D413-EFA1-B8B8-1471EBE3A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CC33-D4E5-892B-F59F-5C74AEA5E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24" y="1122363"/>
            <a:ext cx="10066751" cy="2479675"/>
          </a:xfrm>
        </p:spPr>
        <p:txBody>
          <a:bodyPr>
            <a:normAutofit/>
          </a:bodyPr>
          <a:lstStyle/>
          <a:p>
            <a:r>
              <a:rPr lang="en-US" sz="6600" dirty="0"/>
              <a:t>Generalized </a:t>
            </a:r>
            <a:r>
              <a:rPr lang="en-US" sz="6600" dirty="0">
                <a:solidFill>
                  <a:schemeClr val="bg1"/>
                </a:solidFill>
              </a:rPr>
              <a:t>Additive</a:t>
            </a:r>
            <a:r>
              <a:rPr lang="en-US" sz="6600" dirty="0"/>
              <a:t> Models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AEB966-6A65-E7DD-3E9A-A45B62129722}"/>
              </a:ext>
            </a:extLst>
          </p:cNvPr>
          <p:cNvSpPr txBox="1">
            <a:spLocks/>
          </p:cNvSpPr>
          <p:nvPr/>
        </p:nvSpPr>
        <p:spPr>
          <a:xfrm>
            <a:off x="1791222" y="1575148"/>
            <a:ext cx="10066751" cy="2479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Linear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F8A50B-03A1-E55E-FD96-8814581CCBD4}"/>
              </a:ext>
            </a:extLst>
          </p:cNvPr>
          <p:cNvSpPr txBox="1">
            <a:spLocks/>
          </p:cNvSpPr>
          <p:nvPr/>
        </p:nvSpPr>
        <p:spPr>
          <a:xfrm>
            <a:off x="1791222" y="1572849"/>
            <a:ext cx="10066751" cy="2479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6600" dirty="0"/>
            </a:br>
            <a:r>
              <a:rPr lang="en-US" sz="6600" dirty="0"/>
              <a:t>Additive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483E6-3565-0B8D-FF82-DBC31228A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79875"/>
            <a:ext cx="9144000" cy="1655762"/>
          </a:xfrm>
        </p:spPr>
        <p:txBody>
          <a:bodyPr/>
          <a:lstStyle/>
          <a:p>
            <a:r>
              <a:rPr lang="en-US" dirty="0"/>
              <a:t>Emily Corcoran &amp; Kathryn Shore</a:t>
            </a:r>
          </a:p>
        </p:txBody>
      </p:sp>
    </p:spTree>
    <p:extLst>
      <p:ext uri="{BB962C8B-B14F-4D97-AF65-F5344CB8AC3E}">
        <p14:creationId xmlns:p14="http://schemas.microsoft.com/office/powerpoint/2010/main" val="20276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0039 0.06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EB20-F14D-4A2E-817A-4FED60F1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615"/>
            <a:ext cx="9144000" cy="2387600"/>
          </a:xfrm>
        </p:spPr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12290" name="Picture 2" descr="R (programming language) - Wikipedia">
            <a:extLst>
              <a:ext uri="{FF2B5EF4-FFF2-40B4-BE49-F238E27FC236}">
                <a16:creationId xmlns:a16="http://schemas.microsoft.com/office/drawing/2014/main" id="{888B0023-81BA-3309-C89A-BAC0C5AA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987122"/>
            <a:ext cx="3238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3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4DE8B-B769-CDBD-015B-9ADA14B01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82B-453B-19F9-F11D-D5FCC78C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24" y="1122363"/>
            <a:ext cx="10066751" cy="2479675"/>
          </a:xfrm>
        </p:spPr>
        <p:txBody>
          <a:bodyPr>
            <a:normAutofit/>
          </a:bodyPr>
          <a:lstStyle/>
          <a:p>
            <a:r>
              <a:rPr lang="en-US" sz="6600" dirty="0"/>
              <a:t>Generalized </a:t>
            </a:r>
            <a:r>
              <a:rPr lang="en-US" sz="6600" dirty="0">
                <a:solidFill>
                  <a:schemeClr val="bg1"/>
                </a:solidFill>
              </a:rPr>
              <a:t>Additive</a:t>
            </a:r>
            <a:r>
              <a:rPr lang="en-US" sz="6600" dirty="0"/>
              <a:t> Models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4417EB-0501-C3BB-C279-E210C7342C8F}"/>
              </a:ext>
            </a:extLst>
          </p:cNvPr>
          <p:cNvSpPr txBox="1">
            <a:spLocks/>
          </p:cNvSpPr>
          <p:nvPr/>
        </p:nvSpPr>
        <p:spPr>
          <a:xfrm>
            <a:off x="1791222" y="1575148"/>
            <a:ext cx="10066751" cy="2479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Linear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696120-59CB-D99D-CAD5-148F6F8E1967}"/>
              </a:ext>
            </a:extLst>
          </p:cNvPr>
          <p:cNvSpPr txBox="1">
            <a:spLocks/>
          </p:cNvSpPr>
          <p:nvPr/>
        </p:nvSpPr>
        <p:spPr>
          <a:xfrm>
            <a:off x="1791222" y="1572849"/>
            <a:ext cx="10066751" cy="2479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6600" dirty="0"/>
            </a:br>
            <a:r>
              <a:rPr lang="en-US" sz="6600" dirty="0"/>
              <a:t>Additive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0113A-975C-B804-CAD1-97EB4A40A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79875"/>
            <a:ext cx="9144000" cy="1655762"/>
          </a:xfrm>
        </p:spPr>
        <p:txBody>
          <a:bodyPr/>
          <a:lstStyle/>
          <a:p>
            <a:r>
              <a:rPr lang="en-US" dirty="0"/>
              <a:t>Emily Corcoran &amp; Kathryn Shore</a:t>
            </a:r>
          </a:p>
        </p:txBody>
      </p:sp>
    </p:spTree>
    <p:extLst>
      <p:ext uri="{BB962C8B-B14F-4D97-AF65-F5344CB8AC3E}">
        <p14:creationId xmlns:p14="http://schemas.microsoft.com/office/powerpoint/2010/main" val="7567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00065 -0.0655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159FF-E2F8-4637-F0D8-ECC279662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2D5E-6191-E0DB-1905-0B39AAC2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Additive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526C0-49F5-C1EE-B319-DD8FF527A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405" y="1687913"/>
            <a:ext cx="5157787" cy="823912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25B9-5298-B0E7-15D8-23A9E18FB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141" y="2599891"/>
            <a:ext cx="5157787" cy="3684588"/>
          </a:xfrm>
        </p:spPr>
        <p:txBody>
          <a:bodyPr/>
          <a:lstStyle/>
          <a:p>
            <a:r>
              <a:rPr lang="en-US" dirty="0"/>
              <a:t>Gauss 1809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48FA-68C1-3ABE-D554-A3CFC2853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04886" y="1689336"/>
            <a:ext cx="5183188" cy="823912"/>
          </a:xfrm>
        </p:spPr>
        <p:txBody>
          <a:bodyPr/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C0047-7B8B-5BA0-505E-342F187F9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54334" y="2599891"/>
            <a:ext cx="5183188" cy="3684588"/>
          </a:xfrm>
        </p:spPr>
        <p:txBody>
          <a:bodyPr/>
          <a:lstStyle/>
          <a:p>
            <a:r>
              <a:rPr lang="en-US" dirty="0" err="1"/>
              <a:t>Nelder</a:t>
            </a:r>
            <a:r>
              <a:rPr lang="en-US" dirty="0"/>
              <a:t> &amp; Wedderburn 1972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8893FF-65C4-9A43-DCAB-55755FC7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17" y="3770857"/>
            <a:ext cx="2414631" cy="14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329DED-A946-C32A-EB37-96A30028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65" y="3421596"/>
            <a:ext cx="2320147" cy="215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l Friedrich Gauss - Wikipedia">
            <a:extLst>
              <a:ext uri="{FF2B5EF4-FFF2-40B4-BE49-F238E27FC236}">
                <a16:creationId xmlns:a16="http://schemas.microsoft.com/office/drawing/2014/main" id="{D021EA4C-077E-F382-5CB7-868919D0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8" y="3429000"/>
            <a:ext cx="1849344" cy="23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F913B-FA5F-7035-FBD5-644E1A2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12</a:t>
            </a:fld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E36D17B-EC94-0EF2-E599-21D4C1F99F62}"/>
              </a:ext>
            </a:extLst>
          </p:cNvPr>
          <p:cNvSpPr txBox="1">
            <a:spLocks/>
          </p:cNvSpPr>
          <p:nvPr/>
        </p:nvSpPr>
        <p:spPr>
          <a:xfrm>
            <a:off x="7787694" y="1685929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Generalized Additive Models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FF12480-41F0-67D8-F354-CE897AE7286E}"/>
              </a:ext>
            </a:extLst>
          </p:cNvPr>
          <p:cNvSpPr txBox="1">
            <a:spLocks/>
          </p:cNvSpPr>
          <p:nvPr/>
        </p:nvSpPr>
        <p:spPr>
          <a:xfrm>
            <a:off x="7860559" y="2599891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Hastie &amp;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Tibshirani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1986 </a:t>
            </a:r>
            <a:endParaRPr lang="en-US" dirty="0"/>
          </a:p>
        </p:txBody>
      </p:sp>
      <p:pic>
        <p:nvPicPr>
          <p:cNvPr id="8194" name="Picture 2" descr="Trevor J. Hastie | Department of Statistics">
            <a:extLst>
              <a:ext uri="{FF2B5EF4-FFF2-40B4-BE49-F238E27FC236}">
                <a16:creationId xmlns:a16="http://schemas.microsoft.com/office/drawing/2014/main" id="{F681693B-0BC5-68C7-92E6-08A33078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75" y="3568054"/>
            <a:ext cx="2011818" cy="20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obert Tibshirani | Department of Statistics">
            <a:extLst>
              <a:ext uri="{FF2B5EF4-FFF2-40B4-BE49-F238E27FC236}">
                <a16:creationId xmlns:a16="http://schemas.microsoft.com/office/drawing/2014/main" id="{655CB24C-8A02-205E-94FA-41852498B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11" y="3565876"/>
            <a:ext cx="2011818" cy="20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24530-1691-FA60-8EBA-A2A45B2829B8}"/>
              </a:ext>
            </a:extLst>
          </p:cNvPr>
          <p:cNvCxnSpPr>
            <a:cxnSpLocks/>
          </p:cNvCxnSpPr>
          <p:nvPr/>
        </p:nvCxnSpPr>
        <p:spPr>
          <a:xfrm>
            <a:off x="2593074" y="2026370"/>
            <a:ext cx="0" cy="4831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00050B-35F3-AE4C-E75D-CF411670545E}"/>
              </a:ext>
            </a:extLst>
          </p:cNvPr>
          <p:cNvCxnSpPr>
            <a:cxnSpLocks/>
          </p:cNvCxnSpPr>
          <p:nvPr/>
        </p:nvCxnSpPr>
        <p:spPr>
          <a:xfrm>
            <a:off x="7735080" y="2026370"/>
            <a:ext cx="0" cy="4831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2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ty Nutshell Stock Photo - Download Image Now - Nutshell, White  Background, Empty - iStock">
            <a:extLst>
              <a:ext uri="{FF2B5EF4-FFF2-40B4-BE49-F238E27FC236}">
                <a16:creationId xmlns:a16="http://schemas.microsoft.com/office/drawing/2014/main" id="{6B5B4F40-8F40-B7B0-79C9-A2A3CB09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579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1FC9F-C60E-0DCA-8985-3AD6D4C6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Additive Models?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D4290-9D73-5F1B-90F0-CD0883E72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0" dirty="0">
                    <a:effectLst/>
                  </a:rPr>
                  <a:t>A GAM is a GLM in which the response variable depends linearly on smooth functions of predictor variables</a:t>
                </a:r>
              </a:p>
              <a:p>
                <a:r>
                  <a:rPr lang="en-US" dirty="0"/>
                  <a:t>GLMs are extensions of multiple linear regression: the problem of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the basis of several predictors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allow us to extend a linear model to allow non-linear functions while maintaining additivity </a:t>
                </a:r>
              </a:p>
              <a:p>
                <a:r>
                  <a:rPr lang="en-US" dirty="0"/>
                  <a:t>provide a compromise between linear and fully </a:t>
                </a:r>
                <a:br>
                  <a:rPr lang="en-US" dirty="0"/>
                </a:br>
                <a:r>
                  <a:rPr lang="en-US" dirty="0"/>
                  <a:t>nonparametric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D4290-9D73-5F1B-90F0-CD0883E72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0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8B5E7D4-3858-DEC0-8DAF-0297F83E8505}"/>
              </a:ext>
            </a:extLst>
          </p:cNvPr>
          <p:cNvSpPr txBox="1"/>
          <p:nvPr/>
        </p:nvSpPr>
        <p:spPr>
          <a:xfrm rot="20208132">
            <a:off x="10322587" y="5177184"/>
            <a:ext cx="171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18583-2CC7-3325-F478-803EC693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31DE6-351C-AF25-D519-66DBBC7E8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pty Nutshell Stock Photo - Download Image Now - Nutshell, White  Background, Empty - iStock">
            <a:extLst>
              <a:ext uri="{FF2B5EF4-FFF2-40B4-BE49-F238E27FC236}">
                <a16:creationId xmlns:a16="http://schemas.microsoft.com/office/drawing/2014/main" id="{F3B72F08-694F-FB6B-522C-CFB54B90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579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338C3-F22E-C6FD-19B7-1BE4CC71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Additive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A5F3-0053-6626-AB49-5D28AEA6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A GAM is a GLM in which the response variable depends linearly on smooth functions of predictor variables</a:t>
            </a:r>
          </a:p>
          <a:p>
            <a:r>
              <a:rPr lang="en-US" dirty="0"/>
              <a:t>The main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 difference is GLMs assume a fixed form of the relationship between the dependent variable and the covariates, but GAMs do not assume a specific form </a:t>
            </a:r>
            <a:r>
              <a:rPr lang="en-US" b="0" i="1" dirty="0">
                <a:solidFill>
                  <a:srgbClr val="0C0D0E"/>
                </a:solidFill>
                <a:effectLst/>
                <a:latin typeface="-apple-system"/>
              </a:rPr>
              <a:t>a priori </a:t>
            </a:r>
          </a:p>
          <a:p>
            <a:r>
              <a:rPr lang="en-US" dirty="0">
                <a:solidFill>
                  <a:srgbClr val="0C0D0E"/>
                </a:solidFill>
                <a:latin typeface="-apple-system"/>
              </a:rPr>
              <a:t>In GLMs 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we have a weighted sum of the covariates, </a:t>
            </a:r>
            <a:b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in GAMs we have a sum of smooth functions</a:t>
            </a:r>
          </a:p>
          <a:p>
            <a:r>
              <a:rPr lang="en-US" dirty="0">
                <a:solidFill>
                  <a:srgbClr val="0C0D0E"/>
                </a:solidFill>
                <a:latin typeface="-apple-system"/>
              </a:rPr>
              <a:t>GAMs more flexible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24EEB-A84A-DDF7-1E30-3DB26AA76C7D}"/>
              </a:ext>
            </a:extLst>
          </p:cNvPr>
          <p:cNvSpPr txBox="1"/>
          <p:nvPr/>
        </p:nvSpPr>
        <p:spPr>
          <a:xfrm rot="20208132">
            <a:off x="10322587" y="5177184"/>
            <a:ext cx="171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CB77-1FA3-5701-7069-EE25DF77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23B2-B1B0-2F80-F3AC-E96087A9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9267F-6FFD-48AB-5DFF-FAAF14DBD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Multiple linear regression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extend this model to allow non-linear relationships by replacing each linear component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 smooth non-linear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e.g.,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sqrt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9267F-6FFD-48AB-5DFF-FAAF14DBD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3"/>
                <a:stretch>
                  <a:fillRect l="-1206" t="-2067" b="-9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31D6C-26D3-2402-4A2B-F33883CF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817F4-26E2-F273-43CF-7E3283747B10}"/>
              </a:ext>
            </a:extLst>
          </p:cNvPr>
          <p:cNvSpPr txBox="1"/>
          <p:nvPr/>
        </p:nvSpPr>
        <p:spPr>
          <a:xfrm>
            <a:off x="8808720" y="365125"/>
            <a:ext cx="2024743" cy="9233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MLR is just a special case of a GAM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8A0FFA-3543-FDD8-2F26-1309BF279F0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610600" y="1288455"/>
            <a:ext cx="1210492" cy="10280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A200F-07AE-CB06-3854-C45192995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E8E3-3BCD-3E9D-7AF1-F945B654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B30EA-148A-70CF-38EA-4641F3F2F9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 algn="ctr">
                  <a:buNone/>
                </a:pPr>
                <a:br>
                  <a:rPr lang="en-US" dirty="0"/>
                </a:br>
                <a:r>
                  <a:rPr lang="en-US" b="0" dirty="0"/>
                  <a:t>This is an additive model because we calculate a separate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add together all of their contributions.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B30EA-148A-70CF-38EA-4641F3F2F9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20AE4-1FA9-1B73-18B0-FF5E7858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43A30-DA9D-4FC0-7567-1B6EBD8A8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B05A-4AD0-E870-A4CF-D5CC6C4F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418B-4B14-1008-5CA7-958EEFE2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CORIS survey – Coronary Risk Factor Study survey</a:t>
            </a:r>
          </a:p>
          <a:p>
            <a:r>
              <a:rPr lang="en-US" dirty="0"/>
              <a:t>Generalized Additive Models: Some Applications by Hastie and </a:t>
            </a:r>
            <a:r>
              <a:rPr lang="en-US" dirty="0" err="1"/>
              <a:t>Tibshirani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A1F2B-BEFF-356F-5360-B1635801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755D-E1DE-4446-0080-55DE0034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D85D-AEA4-50EC-9A53-699015AB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CORIS survey</a:t>
            </a:r>
          </a:p>
          <a:p>
            <a:r>
              <a:rPr lang="en-US" dirty="0"/>
              <a:t>Investigating intensity of ischemic heart disease risk factors in rural areas of South Africa </a:t>
            </a:r>
          </a:p>
          <a:p>
            <a:r>
              <a:rPr lang="en-US" dirty="0"/>
              <a:t>Risk factors included</a:t>
            </a:r>
          </a:p>
          <a:p>
            <a:pPr lvl="1"/>
            <a:r>
              <a:rPr lang="en-US" dirty="0"/>
              <a:t>Systolic blood pressure</a:t>
            </a:r>
          </a:p>
          <a:p>
            <a:pPr lvl="1"/>
            <a:r>
              <a:rPr lang="en-US" dirty="0"/>
              <a:t>Cumulative tobacco</a:t>
            </a:r>
          </a:p>
          <a:p>
            <a:pPr lvl="1"/>
            <a:r>
              <a:rPr lang="en-US" dirty="0"/>
              <a:t>Cholesterol ratio </a:t>
            </a:r>
          </a:p>
          <a:p>
            <a:pPr lvl="1"/>
            <a:r>
              <a:rPr lang="en-US" dirty="0"/>
              <a:t>“Type A” (measure or psychosocial stress on </a:t>
            </a:r>
            <a:r>
              <a:rPr lang="en-US" dirty="0" err="1"/>
              <a:t>Bortner</a:t>
            </a:r>
            <a:r>
              <a:rPr lang="en-US" dirty="0"/>
              <a:t> Scale)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Total energy</a:t>
            </a:r>
          </a:p>
          <a:p>
            <a:pPr lvl="1"/>
            <a:r>
              <a:rPr lang="en-US" dirty="0"/>
              <a:t>Family history (binary) </a:t>
            </a:r>
          </a:p>
          <a:p>
            <a:r>
              <a:rPr lang="en-US" dirty="0"/>
              <a:t>Fitted nonparametric logistic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116C-7F49-BCF9-1E3D-14AEB407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80A3-1D6E-2547-877D-1BA7AD3B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Cons </a:t>
            </a:r>
            <a:r>
              <a:rPr lang="en-US" dirty="0"/>
              <a:t>of GAMS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C22DB-C2A0-4C86-9D1C-3BC753606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Clr>
                    <a:schemeClr val="accent6"/>
                  </a:buClr>
                  <a:buSzPct val="130000"/>
                </a:pPr>
                <a:r>
                  <a:rPr lang="en-US" dirty="0"/>
                  <a:t>GAMs allow us to fit a non-linear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so we can automatically model non-linear relationships that standard linear regression will miss</a:t>
                </a:r>
              </a:p>
              <a:p>
                <a:pPr marL="0" indent="0">
                  <a:buClr>
                    <a:schemeClr val="accent6"/>
                  </a:buClr>
                  <a:buSzPct val="130000"/>
                  <a:buNone/>
                </a:pPr>
                <a:r>
                  <a:rPr lang="en-US" sz="2400" dirty="0">
                    <a:sym typeface="Wingdings" pitchFamily="2" charset="2"/>
                  </a:rPr>
                  <a:t>	We do not need to manually try out many different transformations on </a:t>
                </a:r>
                <a:br>
                  <a:rPr lang="en-US" sz="2400" dirty="0">
                    <a:sym typeface="Wingdings" pitchFamily="2" charset="2"/>
                  </a:rPr>
                </a:br>
                <a:r>
                  <a:rPr lang="en-US" sz="2400" dirty="0">
                    <a:sym typeface="Wingdings" pitchFamily="2" charset="2"/>
                  </a:rPr>
                  <a:t>	each variable individually</a:t>
                </a:r>
                <a:endParaRPr lang="en-US" sz="2400" dirty="0"/>
              </a:p>
              <a:p>
                <a:pPr>
                  <a:buClr>
                    <a:schemeClr val="accent6"/>
                  </a:buClr>
                  <a:buSzPct val="130000"/>
                </a:pPr>
                <a:r>
                  <a:rPr lang="en-US" dirty="0"/>
                  <a:t>The non-linearity can potentially make more accurate predictions</a:t>
                </a:r>
              </a:p>
              <a:p>
                <a:pPr>
                  <a:buClr>
                    <a:schemeClr val="accent6"/>
                  </a:buClr>
                  <a:buSzPct val="130000"/>
                </a:pPr>
                <a:r>
                  <a:rPr lang="en-US" dirty="0"/>
                  <a:t>Since the model is additive, we can examine the effect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on Y individually while holding all the other variables fixed</a:t>
                </a:r>
              </a:p>
              <a:p>
                <a:pPr>
                  <a:buClr>
                    <a:schemeClr val="accent6"/>
                  </a:buClr>
                  <a:buSzPct val="130000"/>
                </a:pPr>
                <a:r>
                  <a:rPr lang="en-US" dirty="0"/>
                  <a:t>The smoothness of the function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can be summarized via degrees of freedom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C22DB-C2A0-4C86-9D1C-3BC753606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4360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8EBEC4FD-4C62-C356-BBEA-522F9D5A8FF9}"/>
              </a:ext>
            </a:extLst>
          </p:cNvPr>
          <p:cNvSpPr/>
          <p:nvPr/>
        </p:nvSpPr>
        <p:spPr>
          <a:xfrm>
            <a:off x="1148316" y="2860158"/>
            <a:ext cx="595423" cy="2949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D731B-F7DA-FF78-AF42-5187DFF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F0D1-6365-2963-0B87-A8260CE8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Linear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8BCB-1AA7-D859-AC6B-F184C88FB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566C-3136-A7D9-11BB-C2BA6B1A0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Gauss 1809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63127-9DC8-965A-7887-7592B0EA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Generalized Linear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69BED-00DD-0C60-8B21-B21D741490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Nelder</a:t>
            </a:r>
            <a:r>
              <a:rPr lang="en-US" dirty="0"/>
              <a:t> &amp; Wedderburn 1972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E3A18-6D5D-5144-E9F5-7582C54C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87" y="3716336"/>
            <a:ext cx="30723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F2E49A-B583-45E6-6DDD-453B0F38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362" y="3319462"/>
            <a:ext cx="2865651" cy="266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l Friedrich Gauss - Wikipedia">
            <a:extLst>
              <a:ext uri="{FF2B5EF4-FFF2-40B4-BE49-F238E27FC236}">
                <a16:creationId xmlns:a16="http://schemas.microsoft.com/office/drawing/2014/main" id="{65227F3F-2DB6-BEB3-66C1-CF03ACF21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50" y="3139723"/>
            <a:ext cx="2414631" cy="306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33401-BD85-6B4B-3444-3874B407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270376-C31F-C257-6938-D40FA14F60FF}"/>
              </a:ext>
            </a:extLst>
          </p:cNvPr>
          <p:cNvCxnSpPr>
            <a:cxnSpLocks/>
          </p:cNvCxnSpPr>
          <p:nvPr/>
        </p:nvCxnSpPr>
        <p:spPr>
          <a:xfrm>
            <a:off x="4421874" y="2056850"/>
            <a:ext cx="0" cy="4831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6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5DCF9-8219-B3A8-C3E0-BA65C1A2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4448-8C2F-069D-0DB4-F2E49AC2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Cons</a:t>
            </a:r>
            <a:r>
              <a:rPr lang="en-US" dirty="0"/>
              <a:t> of GAMs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4C0851-BADA-A12A-393B-FBEF9660F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0000"/>
                  </a:buClr>
                  <a:buSzPct val="130000"/>
                </a:pPr>
                <a:r>
                  <a:rPr lang="en-US" dirty="0">
                    <a:sym typeface="Wingdings" pitchFamily="2" charset="2"/>
                  </a:rPr>
                  <a:t>The model is restricted to be additive</a:t>
                </a:r>
              </a:p>
              <a:p>
                <a:pPr marL="0" indent="0">
                  <a:buClr>
                    <a:srgbClr val="FF0000"/>
                  </a:buClr>
                  <a:buSzPct val="130000"/>
                  <a:buNone/>
                </a:pPr>
                <a:r>
                  <a:rPr lang="en-US" dirty="0">
                    <a:sym typeface="Wingdings" pitchFamily="2" charset="2"/>
                  </a:rPr>
                  <a:t>	important interactions can be missed</a:t>
                </a:r>
              </a:p>
              <a:p>
                <a:pPr marL="0" indent="0">
                  <a:buClr>
                    <a:srgbClr val="FF0000"/>
                  </a:buClr>
                  <a:buSzPct val="130000"/>
                  <a:buNone/>
                </a:pPr>
                <a:endParaRPr lang="en-US" dirty="0">
                  <a:sym typeface="Wingdings" pitchFamily="2" charset="2"/>
                </a:endParaRPr>
              </a:p>
              <a:p>
                <a:pPr marL="0" indent="0">
                  <a:buClr>
                    <a:srgbClr val="FF0000"/>
                  </a:buClr>
                  <a:buSzPct val="130000"/>
                  <a:buNone/>
                </a:pPr>
                <a:r>
                  <a:rPr lang="en-US" dirty="0">
                    <a:solidFill>
                      <a:srgbClr val="FFC000"/>
                    </a:solidFill>
                    <a:sym typeface="Wingdings" pitchFamily="2" charset="2"/>
                  </a:rPr>
                  <a:t>However…</a:t>
                </a:r>
              </a:p>
              <a:p>
                <a:pPr marL="0" indent="0">
                  <a:buClr>
                    <a:srgbClr val="FF0000"/>
                  </a:buClr>
                  <a:buSzPct val="130000"/>
                  <a:buNone/>
                </a:pPr>
                <a:r>
                  <a:rPr lang="en-US" dirty="0">
                    <a:sym typeface="Wingdings" pitchFamily="2" charset="2"/>
                  </a:rPr>
                  <a:t>We can manually add interaction terms 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	i.e. predictors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C000"/>
                    </a:solidFill>
                    <a:sym typeface="Wingdings" pitchFamily="2" charset="2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or  interaction functions of </a:t>
                </a:r>
                <a:b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</a:b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	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>
                  <a:solidFill>
                    <a:srgbClr val="FFC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D4C0851-BADA-A12A-393B-FBEF9660F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689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32EB507F-5EAC-CC30-8ADA-7784C7FA5905}"/>
              </a:ext>
            </a:extLst>
          </p:cNvPr>
          <p:cNvSpPr/>
          <p:nvPr/>
        </p:nvSpPr>
        <p:spPr>
          <a:xfrm>
            <a:off x="1158948" y="2424222"/>
            <a:ext cx="595423" cy="2949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0064982-4F1F-9715-B725-FA7CD7C48678}"/>
              </a:ext>
            </a:extLst>
          </p:cNvPr>
          <p:cNvSpPr/>
          <p:nvPr/>
        </p:nvSpPr>
        <p:spPr>
          <a:xfrm>
            <a:off x="1162489" y="4373531"/>
            <a:ext cx="595423" cy="2949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0042B-F43A-D2AB-5C1B-90EFA1FD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0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8806-6A92-117E-59B6-43E74A71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B6B3-6AEB-C8B6-7BA8-98E0B942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615"/>
            <a:ext cx="9144000" cy="2387600"/>
          </a:xfrm>
        </p:spPr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12290" name="Picture 2" descr="R (programming language) - Wikipedia">
            <a:extLst>
              <a:ext uri="{FF2B5EF4-FFF2-40B4-BE49-F238E27FC236}">
                <a16:creationId xmlns:a16="http://schemas.microsoft.com/office/drawing/2014/main" id="{AFA45773-10BE-40AB-4865-54B02FCF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987122"/>
            <a:ext cx="3238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9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mpty Nutshell Stock Photo - Download Image Now - Nutshell, White  Background, Empty - iStock">
            <a:extLst>
              <a:ext uri="{FF2B5EF4-FFF2-40B4-BE49-F238E27FC236}">
                <a16:creationId xmlns:a16="http://schemas.microsoft.com/office/drawing/2014/main" id="{51232B07-16BF-EB36-3D2E-C45F9257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579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81D50-B97F-BD58-0C49-6ABEB5942086}"/>
              </a:ext>
            </a:extLst>
          </p:cNvPr>
          <p:cNvSpPr txBox="1"/>
          <p:nvPr/>
        </p:nvSpPr>
        <p:spPr>
          <a:xfrm rot="20208132">
            <a:off x="10322587" y="5177184"/>
            <a:ext cx="171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GLMs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43842-99E0-BE44-F2D7-04F875B1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Linear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5720-49A5-CD23-0339-F50E0CF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A generalized linear model is a flexible generalization of ordinary linear regression</a:t>
            </a:r>
            <a:endParaRPr lang="en-US" b="1" dirty="0"/>
          </a:p>
          <a:p>
            <a:r>
              <a:rPr lang="en-US" dirty="0"/>
              <a:t>GLMs allow the extension of linear modelling ideas to more response types including count data or binary responses</a:t>
            </a:r>
          </a:p>
          <a:p>
            <a:r>
              <a:rPr lang="en-US" dirty="0"/>
              <a:t>Includes linear regression, logistic regression, and Poisson regression </a:t>
            </a:r>
          </a:p>
          <a:p>
            <a:r>
              <a:rPr lang="en-US" dirty="0"/>
              <a:t>Normally we assume residuals normally distributed; </a:t>
            </a:r>
            <a:br>
              <a:rPr lang="en-US" dirty="0"/>
            </a:br>
            <a:r>
              <a:rPr lang="en-US" dirty="0"/>
              <a:t>for GLM’s it does not have to be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03D8A-9D8A-5E70-A03A-1BEA30F3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6BF3A-7DC4-9335-FBB0-D487D22D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mpty Nutshell Stock Photo - Download Image Now - Nutshell, White  Background, Empty - iStock">
            <a:extLst>
              <a:ext uri="{FF2B5EF4-FFF2-40B4-BE49-F238E27FC236}">
                <a16:creationId xmlns:a16="http://schemas.microsoft.com/office/drawing/2014/main" id="{086B6C27-F19D-EE8B-B94E-5F77AB07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579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B27F1-64E9-A5A4-A692-91712B720344}"/>
              </a:ext>
            </a:extLst>
          </p:cNvPr>
          <p:cNvSpPr txBox="1"/>
          <p:nvPr/>
        </p:nvSpPr>
        <p:spPr>
          <a:xfrm rot="20208132">
            <a:off x="10322587" y="5177184"/>
            <a:ext cx="171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GLMs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E5610-D4F0-1068-E11B-8AE0088D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Linear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DA21-15A5-4340-7998-A96E9AF2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A generalized linear model is a flexible generalization of ordinary linear regression</a:t>
            </a:r>
            <a:endParaRPr lang="en-US" b="1" dirty="0"/>
          </a:p>
          <a:p>
            <a:r>
              <a:rPr lang="en-US" sz="3200" dirty="0"/>
              <a:t>We can use GLM’s (instead of LMs or MLR) when…</a:t>
            </a:r>
          </a:p>
          <a:p>
            <a:pPr lvl="1"/>
            <a:r>
              <a:rPr lang="en-US" sz="2800" dirty="0"/>
              <a:t>residuals not normally distributed </a:t>
            </a:r>
          </a:p>
          <a:p>
            <a:pPr lvl="1"/>
            <a:r>
              <a:rPr lang="en-US" sz="2800" dirty="0"/>
              <a:t>data is heteroscedastic </a:t>
            </a:r>
          </a:p>
          <a:p>
            <a:pPr lvl="1"/>
            <a:r>
              <a:rPr lang="en-US" sz="2800" dirty="0"/>
              <a:t>data is non-linear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5C582-2329-F3F9-F81B-F106A4C2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8F568-A88D-F162-F001-5721FE99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902D-E8D6-BBCD-F697-F7437C80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Linear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1AC3-DFAD-8313-1D20-39672E3A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A generalized linear model is a flexible generalization of ordinary linear regression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68AD2-A213-0262-8EEC-20533D33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18EC6A-7BE9-F99E-918E-70DC691F3415}"/>
              </a:ext>
            </a:extLst>
          </p:cNvPr>
          <p:cNvSpPr txBox="1">
            <a:spLocks/>
          </p:cNvSpPr>
          <p:nvPr/>
        </p:nvSpPr>
        <p:spPr>
          <a:xfrm>
            <a:off x="625467" y="2647953"/>
            <a:ext cx="9547225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Systematic component </a:t>
            </a:r>
            <a:br>
              <a:rPr lang="en-US" sz="2800" dirty="0"/>
            </a:br>
            <a:r>
              <a:rPr lang="en-US" sz="2800" dirty="0"/>
              <a:t>(the function that links the predictor to the outcome)</a:t>
            </a:r>
            <a:br>
              <a:rPr lang="en-US" sz="2800" dirty="0"/>
            </a:b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Link function </a:t>
            </a:r>
            <a:br>
              <a:rPr lang="en-US" sz="2800" dirty="0"/>
            </a:br>
            <a:r>
              <a:rPr lang="en-US" sz="2800" dirty="0"/>
              <a:t>(function that “bends the line”)</a:t>
            </a:r>
            <a:br>
              <a:rPr lang="en-US" sz="2800" dirty="0"/>
            </a:b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Random component </a:t>
            </a:r>
            <a:br>
              <a:rPr lang="en-US" sz="2800" dirty="0"/>
            </a:br>
            <a:r>
              <a:rPr lang="en-US" sz="2800" dirty="0"/>
              <a:t>(epsilon does not have to be normally distributed)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BB70A3-8F57-AE1A-5AD7-FAEE270A2967}"/>
                  </a:ext>
                </a:extLst>
              </p:cNvPr>
              <p:cNvSpPr txBox="1"/>
              <p:nvPr/>
            </p:nvSpPr>
            <p:spPr>
              <a:xfrm>
                <a:off x="8993982" y="2725135"/>
                <a:ext cx="332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BB70A3-8F57-AE1A-5AD7-FAEE270A2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982" y="2725135"/>
                <a:ext cx="3324225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5B62C1-7551-53DE-3EC3-C418749A27C9}"/>
                  </a:ext>
                </a:extLst>
              </p:cNvPr>
              <p:cNvSpPr txBox="1"/>
              <p:nvPr/>
            </p:nvSpPr>
            <p:spPr>
              <a:xfrm>
                <a:off x="6329362" y="4083746"/>
                <a:ext cx="6460332" cy="543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5B62C1-7551-53DE-3EC3-C418749A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62" y="4083746"/>
                <a:ext cx="6460332" cy="543418"/>
              </a:xfrm>
              <a:prstGeom prst="rect">
                <a:avLst/>
              </a:prstGeom>
              <a:blipFill>
                <a:blip r:embed="rId3"/>
                <a:stretch>
                  <a:fillRect l="-1176" t="-2727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BEA442E-FAC0-2380-C5AC-E04786C99517}"/>
              </a:ext>
            </a:extLst>
          </p:cNvPr>
          <p:cNvSpPr txBox="1"/>
          <p:nvPr/>
        </p:nvSpPr>
        <p:spPr>
          <a:xfrm>
            <a:off x="9022546" y="5234760"/>
            <a:ext cx="3324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Normal, Poisson, Gamma, Binomial</a:t>
            </a:r>
          </a:p>
        </p:txBody>
      </p:sp>
    </p:spTree>
    <p:extLst>
      <p:ext uri="{BB962C8B-B14F-4D97-AF65-F5344CB8AC3E}">
        <p14:creationId xmlns:p14="http://schemas.microsoft.com/office/powerpoint/2010/main" val="250119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62AB-0133-6E0F-1042-93C428F9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F0CBCC-AD76-EDFA-F7F1-7D3D6925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An ordinary linear model is a special case of a GLM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2B14660-B560-C8FA-4AEE-26E781CB575C}"/>
              </a:ext>
            </a:extLst>
          </p:cNvPr>
          <p:cNvSpPr txBox="1">
            <a:spLocks/>
          </p:cNvSpPr>
          <p:nvPr/>
        </p:nvSpPr>
        <p:spPr>
          <a:xfrm>
            <a:off x="625467" y="2647953"/>
            <a:ext cx="9547225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Systematic component </a:t>
            </a: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(the function that links the predictor to the outcome)</a:t>
            </a:r>
            <a:br>
              <a:rPr lang="en-US" sz="2800" dirty="0"/>
            </a:b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Link function </a:t>
            </a: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(function that “bends the line”)</a:t>
            </a:r>
            <a:br>
              <a:rPr lang="en-US" sz="2800" dirty="0"/>
            </a:b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Random component </a:t>
            </a: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(epsilon does not have to be normally distributed)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DAE15-62A6-2404-4512-F271B87A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Linear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04AF8-71DC-14E8-61DE-9796A71F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7946C-838D-9364-38B0-F4396D646E82}"/>
                  </a:ext>
                </a:extLst>
              </p:cNvPr>
              <p:cNvSpPr txBox="1"/>
              <p:nvPr/>
            </p:nvSpPr>
            <p:spPr>
              <a:xfrm>
                <a:off x="6068335" y="2647953"/>
                <a:ext cx="1884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7946C-838D-9364-38B0-F4396D646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335" y="2647953"/>
                <a:ext cx="1884414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446E9D-28A6-40B9-AFC1-6A62D7699A2E}"/>
                  </a:ext>
                </a:extLst>
              </p:cNvPr>
              <p:cNvSpPr txBox="1"/>
              <p:nvPr/>
            </p:nvSpPr>
            <p:spPr>
              <a:xfrm>
                <a:off x="5515298" y="3782268"/>
                <a:ext cx="32764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C00000"/>
                    </a:solidFill>
                  </a:rPr>
                  <a:t>Identity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446E9D-28A6-40B9-AFC1-6A62D769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98" y="3782268"/>
                <a:ext cx="3276412" cy="523220"/>
              </a:xfrm>
              <a:prstGeom prst="rect">
                <a:avLst/>
              </a:prstGeom>
              <a:blipFill>
                <a:blip r:embed="rId3"/>
                <a:stretch>
                  <a:fillRect l="-2317" t="-11905" r="-193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31D042-E0E9-FAC6-2E4B-59F6D7FF38A3}"/>
              </a:ext>
            </a:extLst>
          </p:cNvPr>
          <p:cNvSpPr txBox="1"/>
          <p:nvPr/>
        </p:nvSpPr>
        <p:spPr>
          <a:xfrm>
            <a:off x="5399079" y="5010881"/>
            <a:ext cx="350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6725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8F8FA-28BC-D6DA-D035-9768EAF02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FBBB92-2572-47C2-67CC-883ACA92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An ordinary linear model is a special case of a GLM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E479B45C-9055-2871-534B-71050B670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467" y="2647953"/>
                <a:ext cx="9547225" cy="36845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/>
                  <a:t>In R…</a:t>
                </a:r>
              </a:p>
              <a:p>
                <a:pPr lvl="1"/>
                <a:r>
                  <a:rPr lang="en-US" dirty="0" err="1">
                    <a:solidFill>
                      <a:srgbClr val="131313"/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l</a:t>
                </a:r>
                <a:r>
                  <a:rPr lang="en-US" b="0" i="0" dirty="0" err="1">
                    <a:solidFill>
                      <a:srgbClr val="131313"/>
                    </a:solidFill>
                    <a:effectLst/>
                    <a:latin typeface="NSimSun" panose="02010609030101010101" pitchFamily="49" charset="-122"/>
                    <a:ea typeface="NSimSun" panose="02010609030101010101" pitchFamily="49" charset="-122"/>
                  </a:rPr>
                  <a:t>m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  <a:latin typeface="NSimSun" panose="02010609030101010101" pitchFamily="49" charset="-122"/>
                    <a:ea typeface="NSimSun" panose="02010609030101010101" pitchFamily="49" charset="-122"/>
                  </a:rPr>
                  <a:t>()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fits models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 </a:t>
                </a:r>
                <a:br>
                  <a:rPr lang="en-US" b="0" i="0" dirty="0">
                    <a:solidFill>
                      <a:srgbClr val="131313"/>
                    </a:solidFill>
                    <a:effectLst/>
                  </a:rPr>
                </a:br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i="0" dirty="0">
                    <a:solidFill>
                      <a:srgbClr val="131313"/>
                    </a:solidFill>
                    <a:effectLst/>
                  </a:rPr>
                </a:br>
                <a:endParaRPr lang="en-US" b="0" i="0" dirty="0">
                  <a:solidFill>
                    <a:srgbClr val="131313"/>
                  </a:solidFill>
                  <a:effectLst/>
                </a:endParaRPr>
              </a:p>
              <a:p>
                <a:pPr lvl="1"/>
                <a:r>
                  <a:rPr lang="en-US" dirty="0" err="1">
                    <a:solidFill>
                      <a:srgbClr val="131313"/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g</a:t>
                </a:r>
                <a:r>
                  <a:rPr lang="en-US" b="0" i="0" dirty="0" err="1">
                    <a:solidFill>
                      <a:srgbClr val="131313"/>
                    </a:solidFill>
                    <a:effectLst/>
                    <a:latin typeface="NSimSun" panose="02010609030101010101" pitchFamily="49" charset="-122"/>
                    <a:ea typeface="NSimSun" panose="02010609030101010101" pitchFamily="49" charset="-122"/>
                  </a:rPr>
                  <a:t>lm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  <a:latin typeface="NSimSun" panose="02010609030101010101" pitchFamily="49" charset="-122"/>
                    <a:ea typeface="NSimSun" panose="02010609030101010101" pitchFamily="49" charset="-122"/>
                  </a:rPr>
                  <a:t>()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fits models of the form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  </a:t>
                </a:r>
                <a:br>
                  <a:rPr lang="en-US" b="0" i="0" dirty="0">
                    <a:solidFill>
                      <a:srgbClr val="131313"/>
                    </a:solidFill>
                    <a:effectLst/>
                  </a:rPr>
                </a:br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 and the distribution of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 need to be specified. </a:t>
                </a:r>
                <a:br>
                  <a:rPr lang="en-US" b="0" i="0" dirty="0">
                    <a:solidFill>
                      <a:srgbClr val="131313"/>
                    </a:solidFill>
                    <a:effectLst/>
                  </a:rPr>
                </a:br>
                <a:endParaRPr lang="en-US" b="0" i="0" dirty="0">
                  <a:solidFill>
                    <a:srgbClr val="131313"/>
                  </a:solidFill>
                  <a:effectLst/>
                </a:endParaRPr>
              </a:p>
              <a:p>
                <a:pPr lvl="1"/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The default link function for </a:t>
                </a:r>
                <a:r>
                  <a:rPr lang="en-US" dirty="0" err="1">
                    <a:solidFill>
                      <a:srgbClr val="131313"/>
                    </a:solidFill>
                    <a:latin typeface="NSimSun" panose="02010609030101010101" pitchFamily="49" charset="-122"/>
                    <a:ea typeface="NSimSun" panose="02010609030101010101" pitchFamily="49" charset="-122"/>
                  </a:rPr>
                  <a:t>g</a:t>
                </a:r>
                <a:r>
                  <a:rPr lang="en-US" b="0" i="0" dirty="0" err="1">
                    <a:solidFill>
                      <a:srgbClr val="131313"/>
                    </a:solidFill>
                    <a:effectLst/>
                    <a:latin typeface="NSimSun" panose="02010609030101010101" pitchFamily="49" charset="-122"/>
                    <a:ea typeface="NSimSun" panose="02010609030101010101" pitchFamily="49" charset="-122"/>
                  </a:rPr>
                  <a:t>lm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  <a:latin typeface="NSimSun" panose="02010609030101010101" pitchFamily="49" charset="-122"/>
                    <a:ea typeface="NSimSun" panose="02010609030101010101" pitchFamily="49" charset="-122"/>
                  </a:rPr>
                  <a:t>()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</a:rPr>
                  <a:t> is the identity function and the default error distribution is Normal</a:t>
                </a:r>
                <a:br>
                  <a:rPr lang="en-US" dirty="0"/>
                </a:br>
                <a:r>
                  <a:rPr lang="en-US" dirty="0">
                    <a:solidFill>
                      <a:schemeClr val="bg1"/>
                    </a:solidFill>
                  </a:rPr>
                  <a:t>(epsilon does not have to be normally distributed)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E479B45C-9055-2871-534B-71050B67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67" y="2647953"/>
                <a:ext cx="9547225" cy="3684588"/>
              </a:xfrm>
              <a:prstGeom prst="rect">
                <a:avLst/>
              </a:prstGeom>
              <a:blipFill>
                <a:blip r:embed="rId3"/>
                <a:stretch>
                  <a:fillRect l="-1195" t="-2749" b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298570-307A-1CF7-612F-D59A1E21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Generalized Linear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83A43-8EA0-E0B4-8A11-3FE33021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0BC92-F754-5BE2-1526-0CC73A2D5E9A}"/>
              </a:ext>
            </a:extLst>
          </p:cNvPr>
          <p:cNvSpPr txBox="1"/>
          <p:nvPr/>
        </p:nvSpPr>
        <p:spPr>
          <a:xfrm>
            <a:off x="9603831" y="2984863"/>
            <a:ext cx="2024743" cy="120032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With these defaults, </a:t>
            </a:r>
            <a:r>
              <a:rPr lang="en-US" dirty="0" err="1">
                <a:solidFill>
                  <a:schemeClr val="accent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lm</a:t>
            </a:r>
            <a:r>
              <a:rPr lang="en-US" dirty="0">
                <a:solidFill>
                  <a:schemeClr val="accent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g</a:t>
            </a:r>
            <a:r>
              <a:rPr lang="en-US" dirty="0" err="1">
                <a:solidFill>
                  <a:schemeClr val="accent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lm</a:t>
            </a:r>
            <a:r>
              <a:rPr lang="en-US" dirty="0">
                <a:solidFill>
                  <a:schemeClr val="accent1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fit the same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F5174E-0A30-D98B-267E-749B9B7B52CF}"/>
              </a:ext>
            </a:extLst>
          </p:cNvPr>
          <p:cNvCxnSpPr>
            <a:stCxn id="3" idx="2"/>
          </p:cNvCxnSpPr>
          <p:nvPr/>
        </p:nvCxnSpPr>
        <p:spPr>
          <a:xfrm flipH="1">
            <a:off x="9603831" y="4185192"/>
            <a:ext cx="1012372" cy="8701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7961-AE60-F733-319F-1A7D68EA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 for GLMs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8FA3-82B6-9DA9-454A-2020EC88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604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Predicting # of times people go to therapy </a:t>
            </a:r>
            <a:br>
              <a:rPr lang="en-US" sz="3600" dirty="0"/>
            </a:br>
            <a:r>
              <a:rPr lang="en-US" sz="3600" dirty="0"/>
              <a:t>(non-negative count data)</a:t>
            </a:r>
          </a:p>
          <a:p>
            <a:r>
              <a:rPr lang="en-US" sz="3600" dirty="0"/>
              <a:t>Predicting death from heart disease </a:t>
            </a:r>
            <a:br>
              <a:rPr lang="en-US" sz="3600" dirty="0"/>
            </a:br>
            <a:r>
              <a:rPr lang="en-US" sz="3600" dirty="0"/>
              <a:t>(binary data)</a:t>
            </a:r>
          </a:p>
          <a:p>
            <a:r>
              <a:rPr lang="en-US" sz="3600" dirty="0"/>
              <a:t>Predicting the grade someone will get in a class (ordinal data)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85486-91E3-7BF3-2D4F-F72C79D6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3D83-1B9A-6CB2-2D60-F1330345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7295-6DC7-3687-29E3-FE833847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Pros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Cons </a:t>
            </a:r>
            <a:r>
              <a:rPr lang="en-US" dirty="0"/>
              <a:t>of GLMS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761A-D9AD-23FE-8655-A5A20068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/>
              </a:buClr>
              <a:buSzPct val="130000"/>
            </a:pPr>
            <a:r>
              <a:rPr lang="en-US" dirty="0"/>
              <a:t>The response does not have to be normally distributed</a:t>
            </a:r>
          </a:p>
          <a:p>
            <a:pPr>
              <a:buClr>
                <a:schemeClr val="accent6"/>
              </a:buClr>
              <a:buSzPct val="130000"/>
            </a:pPr>
            <a:r>
              <a:rPr lang="en-US" dirty="0"/>
              <a:t>Able to deal with categorical predictors</a:t>
            </a:r>
          </a:p>
          <a:p>
            <a:pPr>
              <a:buClr>
                <a:schemeClr val="accent6"/>
              </a:buClr>
              <a:buSzPct val="130000"/>
            </a:pPr>
            <a:r>
              <a:rPr lang="en-US" dirty="0">
                <a:sym typeface="Wingdings" pitchFamily="2" charset="2"/>
              </a:rPr>
              <a:t>Modelling is interpretable </a:t>
            </a:r>
          </a:p>
          <a:p>
            <a:pPr>
              <a:buClr>
                <a:srgbClr val="FFC000"/>
              </a:buClr>
              <a:buSzPct val="130000"/>
            </a:pPr>
            <a:r>
              <a:rPr lang="en-US" dirty="0">
                <a:sym typeface="Wingdings" pitchFamily="2" charset="2"/>
              </a:rPr>
              <a:t>Flexibility </a:t>
            </a:r>
          </a:p>
          <a:p>
            <a:pPr>
              <a:buClr>
                <a:srgbClr val="FF0000"/>
              </a:buClr>
              <a:buSzPct val="130000"/>
            </a:pPr>
            <a:r>
              <a:rPr lang="en-US" dirty="0">
                <a:sym typeface="Wingdings" pitchFamily="2" charset="2"/>
              </a:rPr>
              <a:t>Makes strict assumptions about shape </a:t>
            </a:r>
          </a:p>
          <a:p>
            <a:pPr>
              <a:buClr>
                <a:srgbClr val="FF0000"/>
              </a:buClr>
              <a:buSzPct val="130000"/>
            </a:pPr>
            <a:r>
              <a:rPr lang="en-US" dirty="0">
                <a:sym typeface="Wingdings" pitchFamily="2" charset="2"/>
              </a:rPr>
              <a:t>Can be prone to overfitting</a:t>
            </a:r>
          </a:p>
          <a:p>
            <a:pPr>
              <a:buClr>
                <a:srgbClr val="FF0000"/>
              </a:buClr>
              <a:buSzPct val="130000"/>
            </a:pPr>
            <a:r>
              <a:rPr lang="en-US" dirty="0">
                <a:sym typeface="Wingdings" pitchFamily="2" charset="2"/>
              </a:rPr>
              <a:t>Can be sensitive to outliers</a:t>
            </a:r>
          </a:p>
          <a:p>
            <a:pPr marL="0" indent="0">
              <a:buClr>
                <a:srgbClr val="FF0000"/>
              </a:buClr>
              <a:buSzPct val="130000"/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1EB3B-252C-314F-8393-25BC5DC7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E4B66-904A-8544-ABF6-77AC940D33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1058</Words>
  <Application>Microsoft Macintosh PowerPoint</Application>
  <PresentationFormat>Widescreen</PresentationFormat>
  <Paragraphs>155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NSimSun</vt:lpstr>
      <vt:lpstr>-apple-system</vt:lpstr>
      <vt:lpstr>Aptos</vt:lpstr>
      <vt:lpstr>Aptos Display</vt:lpstr>
      <vt:lpstr>Arial</vt:lpstr>
      <vt:lpstr>Cambria Math</vt:lpstr>
      <vt:lpstr>Google Sans</vt:lpstr>
      <vt:lpstr>Wingdings</vt:lpstr>
      <vt:lpstr>Office Theme</vt:lpstr>
      <vt:lpstr>Generalized Additive Models</vt:lpstr>
      <vt:lpstr>What are Generalized Linear Models?</vt:lpstr>
      <vt:lpstr>What are Generalized Linear Models?</vt:lpstr>
      <vt:lpstr>What are Generalized Linear Models?</vt:lpstr>
      <vt:lpstr>What are Generalized Linear Models?</vt:lpstr>
      <vt:lpstr>What are Generalized Linear Models?</vt:lpstr>
      <vt:lpstr>What are Generalized Linear Models?</vt:lpstr>
      <vt:lpstr>Example Scenarios for GLMs</vt:lpstr>
      <vt:lpstr>Pros and Cons of GLMS</vt:lpstr>
      <vt:lpstr>CODE DEMO</vt:lpstr>
      <vt:lpstr>Generalized Additive Models</vt:lpstr>
      <vt:lpstr>What are Generalized Additive Models?</vt:lpstr>
      <vt:lpstr>What are Generalized Additive Models?</vt:lpstr>
      <vt:lpstr>What are Generalized Additive Models?</vt:lpstr>
      <vt:lpstr>GAM Example</vt:lpstr>
      <vt:lpstr>GAM Example</vt:lpstr>
      <vt:lpstr>GAM Example</vt:lpstr>
      <vt:lpstr>GAM Example</vt:lpstr>
      <vt:lpstr>Pros and Cons of GAMS</vt:lpstr>
      <vt:lpstr>Pros and Cons of GAMs</vt:lpstr>
      <vt:lpstr>CODE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Additive Models</dc:title>
  <dc:creator>Corcoran, Emily</dc:creator>
  <cp:lastModifiedBy>Corcoran, Emily</cp:lastModifiedBy>
  <cp:revision>10</cp:revision>
  <dcterms:created xsi:type="dcterms:W3CDTF">2024-03-05T18:50:24Z</dcterms:created>
  <dcterms:modified xsi:type="dcterms:W3CDTF">2024-03-07T19:21:42Z</dcterms:modified>
</cp:coreProperties>
</file>