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71" r:id="rId6"/>
    <p:sldId id="272" r:id="rId7"/>
    <p:sldId id="277" r:id="rId8"/>
    <p:sldId id="275" r:id="rId9"/>
    <p:sldId id="278" r:id="rId10"/>
    <p:sldId id="279" r:id="rId11"/>
    <p:sldId id="290" r:id="rId12"/>
    <p:sldId id="281" r:id="rId13"/>
    <p:sldId id="280" r:id="rId14"/>
    <p:sldId id="284" r:id="rId15"/>
    <p:sldId id="287" r:id="rId16"/>
    <p:sldId id="288" r:id="rId17"/>
    <p:sldId id="289"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99A782-9D64-6DDE-B58D-CC426C0635ED}" v="78" dt="2024-03-07T20:12:07.322"/>
    <p1510:client id="{C0FD2153-CA2F-43AF-F942-53C9812C297C}" v="1361" dt="2024-03-07T20:29:24.2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7"/>
    <p:restoredTop sz="96143"/>
  </p:normalViewPr>
  <p:slideViewPr>
    <p:cSldViewPr snapToGrid="0">
      <p:cViewPr varScale="1">
        <p:scale>
          <a:sx n="110" d="100"/>
          <a:sy n="110" d="100"/>
        </p:scale>
        <p:origin x="51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CD066B-8A24-4CE3-AB67-C456C2C5893B}"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US"/>
        </a:p>
      </dgm:t>
    </dgm:pt>
    <dgm:pt modelId="{D3950FFB-BEC3-456F-B763-89A7D8F67C4E}">
      <dgm:prSet phldrT="[Text]" custT="1"/>
      <dgm:spPr>
        <a:solidFill>
          <a:srgbClr val="92D050"/>
        </a:solidFill>
      </dgm:spPr>
      <dgm:t>
        <a:bodyPr/>
        <a:lstStyle/>
        <a:p>
          <a:r>
            <a:rPr lang="en-US" sz="1500" b="1">
              <a:latin typeface="Trebuchet MS" panose="020B0603020202020204" pitchFamily="34" charset="0"/>
            </a:rPr>
            <a:t>GAM</a:t>
          </a:r>
        </a:p>
      </dgm:t>
    </dgm:pt>
    <dgm:pt modelId="{7A08008F-0E7C-44CB-AB22-CA8274CF81B8}" type="parTrans" cxnId="{9A35250C-5B38-455E-B81C-15C33B72C797}">
      <dgm:prSet/>
      <dgm:spPr/>
      <dgm:t>
        <a:bodyPr/>
        <a:lstStyle/>
        <a:p>
          <a:endParaRPr lang="en-US"/>
        </a:p>
      </dgm:t>
    </dgm:pt>
    <dgm:pt modelId="{BAC9B3A2-EC0D-4D5A-BA30-A4B5F4DD8142}" type="sibTrans" cxnId="{9A35250C-5B38-455E-B81C-15C33B72C797}">
      <dgm:prSet/>
      <dgm:spPr/>
      <dgm:t>
        <a:bodyPr/>
        <a:lstStyle/>
        <a:p>
          <a:endParaRPr lang="en-US"/>
        </a:p>
      </dgm:t>
    </dgm:pt>
    <dgm:pt modelId="{1511D9A9-75EB-43A9-9CAA-C612D0741084}">
      <dgm:prSet phldrT="[Text]" custT="1"/>
      <dgm:spPr>
        <a:solidFill>
          <a:srgbClr val="92D050"/>
        </a:solidFill>
      </dgm:spPr>
      <dgm:t>
        <a:bodyPr/>
        <a:lstStyle/>
        <a:p>
          <a:r>
            <a:rPr lang="en-US" sz="1500" b="1">
              <a:latin typeface="Trebuchet MS" panose="020B0603020202020204" pitchFamily="34" charset="0"/>
            </a:rPr>
            <a:t>GLM</a:t>
          </a:r>
        </a:p>
      </dgm:t>
    </dgm:pt>
    <dgm:pt modelId="{BD5586CF-9D5B-48AE-AF87-6FA80A31F2BB}" type="parTrans" cxnId="{F376FB62-3084-43B3-A49D-ED9583D2251B}">
      <dgm:prSet/>
      <dgm:spPr/>
      <dgm:t>
        <a:bodyPr/>
        <a:lstStyle/>
        <a:p>
          <a:endParaRPr lang="en-US"/>
        </a:p>
      </dgm:t>
    </dgm:pt>
    <dgm:pt modelId="{15F80B78-55BA-4E19-9DDC-8C0356579E8F}" type="sibTrans" cxnId="{F376FB62-3084-43B3-A49D-ED9583D2251B}">
      <dgm:prSet/>
      <dgm:spPr/>
      <dgm:t>
        <a:bodyPr/>
        <a:lstStyle/>
        <a:p>
          <a:endParaRPr lang="en-US"/>
        </a:p>
      </dgm:t>
    </dgm:pt>
    <dgm:pt modelId="{3938FB8D-204F-4498-A3F6-BA3F9AD328A4}">
      <dgm:prSet phldrT="[Text]" custT="1"/>
      <dgm:spPr>
        <a:solidFill>
          <a:srgbClr val="92D050"/>
        </a:solidFill>
      </dgm:spPr>
      <dgm:t>
        <a:bodyPr/>
        <a:lstStyle/>
        <a:p>
          <a:r>
            <a:rPr lang="en-US" sz="1500" b="1">
              <a:latin typeface="Trebuchet MS" panose="020B0603020202020204" pitchFamily="34" charset="0"/>
            </a:rPr>
            <a:t>LM</a:t>
          </a:r>
        </a:p>
      </dgm:t>
    </dgm:pt>
    <dgm:pt modelId="{3CC8B38C-184A-49C1-94DE-9ED1019F059E}" type="parTrans" cxnId="{372BCCEF-74E2-44FA-84AF-5074730344EE}">
      <dgm:prSet/>
      <dgm:spPr/>
      <dgm:t>
        <a:bodyPr/>
        <a:lstStyle/>
        <a:p>
          <a:endParaRPr lang="en-US"/>
        </a:p>
      </dgm:t>
    </dgm:pt>
    <dgm:pt modelId="{CCE344CD-BD2E-4F06-BC6C-BA812711412D}" type="sibTrans" cxnId="{372BCCEF-74E2-44FA-84AF-5074730344EE}">
      <dgm:prSet/>
      <dgm:spPr/>
      <dgm:t>
        <a:bodyPr/>
        <a:lstStyle/>
        <a:p>
          <a:endParaRPr lang="en-US"/>
        </a:p>
      </dgm:t>
    </dgm:pt>
    <dgm:pt modelId="{698A8DD5-6288-4460-A27D-165FFE2B2EF1}" type="pres">
      <dgm:prSet presAssocID="{37CD066B-8A24-4CE3-AB67-C456C2C5893B}" presName="Name0" presStyleCnt="0">
        <dgm:presLayoutVars>
          <dgm:chMax val="7"/>
          <dgm:resizeHandles val="exact"/>
        </dgm:presLayoutVars>
      </dgm:prSet>
      <dgm:spPr/>
    </dgm:pt>
    <dgm:pt modelId="{3F197EEB-8917-4E5A-8DCD-539ADEFF0827}" type="pres">
      <dgm:prSet presAssocID="{37CD066B-8A24-4CE3-AB67-C456C2C5893B}" presName="comp1" presStyleCnt="0"/>
      <dgm:spPr/>
    </dgm:pt>
    <dgm:pt modelId="{AB0F2828-FEB5-4A26-8B55-4D3F9D0E8079}" type="pres">
      <dgm:prSet presAssocID="{37CD066B-8A24-4CE3-AB67-C456C2C5893B}" presName="circle1" presStyleLbl="node1" presStyleIdx="0" presStyleCnt="3"/>
      <dgm:spPr/>
    </dgm:pt>
    <dgm:pt modelId="{23A56B23-B332-467B-A1F7-74D0FB754794}" type="pres">
      <dgm:prSet presAssocID="{37CD066B-8A24-4CE3-AB67-C456C2C5893B}" presName="c1text" presStyleLbl="node1" presStyleIdx="0" presStyleCnt="3">
        <dgm:presLayoutVars>
          <dgm:bulletEnabled val="1"/>
        </dgm:presLayoutVars>
      </dgm:prSet>
      <dgm:spPr/>
    </dgm:pt>
    <dgm:pt modelId="{037D9FFF-415D-4F1E-913E-CA1F36525A4A}" type="pres">
      <dgm:prSet presAssocID="{37CD066B-8A24-4CE3-AB67-C456C2C5893B}" presName="comp2" presStyleCnt="0"/>
      <dgm:spPr/>
    </dgm:pt>
    <dgm:pt modelId="{9D79A38E-0673-43A9-9A68-4E6653F5BBDD}" type="pres">
      <dgm:prSet presAssocID="{37CD066B-8A24-4CE3-AB67-C456C2C5893B}" presName="circle2" presStyleLbl="node1" presStyleIdx="1" presStyleCnt="3"/>
      <dgm:spPr/>
    </dgm:pt>
    <dgm:pt modelId="{E1176BE7-3739-46C8-B101-8662F87FB8A9}" type="pres">
      <dgm:prSet presAssocID="{37CD066B-8A24-4CE3-AB67-C456C2C5893B}" presName="c2text" presStyleLbl="node1" presStyleIdx="1" presStyleCnt="3">
        <dgm:presLayoutVars>
          <dgm:bulletEnabled val="1"/>
        </dgm:presLayoutVars>
      </dgm:prSet>
      <dgm:spPr/>
    </dgm:pt>
    <dgm:pt modelId="{C7FEEDEF-61C4-4E1B-B1F4-14DCC5218589}" type="pres">
      <dgm:prSet presAssocID="{37CD066B-8A24-4CE3-AB67-C456C2C5893B}" presName="comp3" presStyleCnt="0"/>
      <dgm:spPr/>
    </dgm:pt>
    <dgm:pt modelId="{02D58A9D-97F3-402F-BAF6-C3A3CC764940}" type="pres">
      <dgm:prSet presAssocID="{37CD066B-8A24-4CE3-AB67-C456C2C5893B}" presName="circle3" presStyleLbl="node1" presStyleIdx="2" presStyleCnt="3"/>
      <dgm:spPr/>
    </dgm:pt>
    <dgm:pt modelId="{C84AB88C-7C7B-4F9E-8D5A-1A84B0D8A3DA}" type="pres">
      <dgm:prSet presAssocID="{37CD066B-8A24-4CE3-AB67-C456C2C5893B}" presName="c3text" presStyleLbl="node1" presStyleIdx="2" presStyleCnt="3">
        <dgm:presLayoutVars>
          <dgm:bulletEnabled val="1"/>
        </dgm:presLayoutVars>
      </dgm:prSet>
      <dgm:spPr/>
    </dgm:pt>
  </dgm:ptLst>
  <dgm:cxnLst>
    <dgm:cxn modelId="{9A35250C-5B38-455E-B81C-15C33B72C797}" srcId="{37CD066B-8A24-4CE3-AB67-C456C2C5893B}" destId="{D3950FFB-BEC3-456F-B763-89A7D8F67C4E}" srcOrd="0" destOrd="0" parTransId="{7A08008F-0E7C-44CB-AB22-CA8274CF81B8}" sibTransId="{BAC9B3A2-EC0D-4D5A-BA30-A4B5F4DD8142}"/>
    <dgm:cxn modelId="{3E853021-E998-478F-B75C-FD8D00A28EF5}" type="presOf" srcId="{3938FB8D-204F-4498-A3F6-BA3F9AD328A4}" destId="{02D58A9D-97F3-402F-BAF6-C3A3CC764940}" srcOrd="0" destOrd="0" presId="urn:microsoft.com/office/officeart/2005/8/layout/venn2"/>
    <dgm:cxn modelId="{17CACB24-4376-4A61-AD31-E30226550250}" type="presOf" srcId="{37CD066B-8A24-4CE3-AB67-C456C2C5893B}" destId="{698A8DD5-6288-4460-A27D-165FFE2B2EF1}" srcOrd="0" destOrd="0" presId="urn:microsoft.com/office/officeart/2005/8/layout/venn2"/>
    <dgm:cxn modelId="{FEB49F29-1839-4A2C-A2EF-84AED51F965F}" type="presOf" srcId="{D3950FFB-BEC3-456F-B763-89A7D8F67C4E}" destId="{AB0F2828-FEB5-4A26-8B55-4D3F9D0E8079}" srcOrd="0" destOrd="0" presId="urn:microsoft.com/office/officeart/2005/8/layout/venn2"/>
    <dgm:cxn modelId="{F376FB62-3084-43B3-A49D-ED9583D2251B}" srcId="{37CD066B-8A24-4CE3-AB67-C456C2C5893B}" destId="{1511D9A9-75EB-43A9-9CAA-C612D0741084}" srcOrd="1" destOrd="0" parTransId="{BD5586CF-9D5B-48AE-AF87-6FA80A31F2BB}" sibTransId="{15F80B78-55BA-4E19-9DDC-8C0356579E8F}"/>
    <dgm:cxn modelId="{88A74B72-3497-443B-84EF-93F1B4D5F47F}" type="presOf" srcId="{3938FB8D-204F-4498-A3F6-BA3F9AD328A4}" destId="{C84AB88C-7C7B-4F9E-8D5A-1A84B0D8A3DA}" srcOrd="1" destOrd="0" presId="urn:microsoft.com/office/officeart/2005/8/layout/venn2"/>
    <dgm:cxn modelId="{A74E5195-1D82-4369-A573-913E67176273}" type="presOf" srcId="{D3950FFB-BEC3-456F-B763-89A7D8F67C4E}" destId="{23A56B23-B332-467B-A1F7-74D0FB754794}" srcOrd="1" destOrd="0" presId="urn:microsoft.com/office/officeart/2005/8/layout/venn2"/>
    <dgm:cxn modelId="{4D94C2A3-E296-4A05-B0D1-992134839A51}" type="presOf" srcId="{1511D9A9-75EB-43A9-9CAA-C612D0741084}" destId="{9D79A38E-0673-43A9-9A68-4E6653F5BBDD}" srcOrd="0" destOrd="0" presId="urn:microsoft.com/office/officeart/2005/8/layout/venn2"/>
    <dgm:cxn modelId="{FB43F1E0-B43F-4D8B-B994-947ACC1A4AEF}" type="presOf" srcId="{1511D9A9-75EB-43A9-9CAA-C612D0741084}" destId="{E1176BE7-3739-46C8-B101-8662F87FB8A9}" srcOrd="1" destOrd="0" presId="urn:microsoft.com/office/officeart/2005/8/layout/venn2"/>
    <dgm:cxn modelId="{372BCCEF-74E2-44FA-84AF-5074730344EE}" srcId="{37CD066B-8A24-4CE3-AB67-C456C2C5893B}" destId="{3938FB8D-204F-4498-A3F6-BA3F9AD328A4}" srcOrd="2" destOrd="0" parTransId="{3CC8B38C-184A-49C1-94DE-9ED1019F059E}" sibTransId="{CCE344CD-BD2E-4F06-BC6C-BA812711412D}"/>
    <dgm:cxn modelId="{B3300B4E-3B39-4480-964C-CBF4B9F0FDDA}" type="presParOf" srcId="{698A8DD5-6288-4460-A27D-165FFE2B2EF1}" destId="{3F197EEB-8917-4E5A-8DCD-539ADEFF0827}" srcOrd="0" destOrd="0" presId="urn:microsoft.com/office/officeart/2005/8/layout/venn2"/>
    <dgm:cxn modelId="{FBC53847-745A-4F0F-9D0A-2ACC55347EBD}" type="presParOf" srcId="{3F197EEB-8917-4E5A-8DCD-539ADEFF0827}" destId="{AB0F2828-FEB5-4A26-8B55-4D3F9D0E8079}" srcOrd="0" destOrd="0" presId="urn:microsoft.com/office/officeart/2005/8/layout/venn2"/>
    <dgm:cxn modelId="{FAC2636A-3B3C-4515-B147-8D31CE37C7A9}" type="presParOf" srcId="{3F197EEB-8917-4E5A-8DCD-539ADEFF0827}" destId="{23A56B23-B332-467B-A1F7-74D0FB754794}" srcOrd="1" destOrd="0" presId="urn:microsoft.com/office/officeart/2005/8/layout/venn2"/>
    <dgm:cxn modelId="{6AA588A2-B85C-4BF2-B2BF-A846B217EFE6}" type="presParOf" srcId="{698A8DD5-6288-4460-A27D-165FFE2B2EF1}" destId="{037D9FFF-415D-4F1E-913E-CA1F36525A4A}" srcOrd="1" destOrd="0" presId="urn:microsoft.com/office/officeart/2005/8/layout/venn2"/>
    <dgm:cxn modelId="{03FB7338-A970-4B0C-B3D4-8A25DA4651B8}" type="presParOf" srcId="{037D9FFF-415D-4F1E-913E-CA1F36525A4A}" destId="{9D79A38E-0673-43A9-9A68-4E6653F5BBDD}" srcOrd="0" destOrd="0" presId="urn:microsoft.com/office/officeart/2005/8/layout/venn2"/>
    <dgm:cxn modelId="{0B2E6FEB-A500-4AF3-93AD-0041ADA7A01C}" type="presParOf" srcId="{037D9FFF-415D-4F1E-913E-CA1F36525A4A}" destId="{E1176BE7-3739-46C8-B101-8662F87FB8A9}" srcOrd="1" destOrd="0" presId="urn:microsoft.com/office/officeart/2005/8/layout/venn2"/>
    <dgm:cxn modelId="{93291D1B-0263-4851-B5E3-E9BFDBC5D7D7}" type="presParOf" srcId="{698A8DD5-6288-4460-A27D-165FFE2B2EF1}" destId="{C7FEEDEF-61C4-4E1B-B1F4-14DCC5218589}" srcOrd="2" destOrd="0" presId="urn:microsoft.com/office/officeart/2005/8/layout/venn2"/>
    <dgm:cxn modelId="{21E9CC7F-F068-4817-9468-9DEED9FB1C3D}" type="presParOf" srcId="{C7FEEDEF-61C4-4E1B-B1F4-14DCC5218589}" destId="{02D58A9D-97F3-402F-BAF6-C3A3CC764940}" srcOrd="0" destOrd="0" presId="urn:microsoft.com/office/officeart/2005/8/layout/venn2"/>
    <dgm:cxn modelId="{AB8D8BDB-A1B5-4105-9219-75B479C8FA4A}" type="presParOf" srcId="{C7FEEDEF-61C4-4E1B-B1F4-14DCC5218589}" destId="{C84AB88C-7C7B-4F9E-8D5A-1A84B0D8A3DA}"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0F2828-FEB5-4A26-8B55-4D3F9D0E8079}">
      <dsp:nvSpPr>
        <dsp:cNvPr id="0" name=""/>
        <dsp:cNvSpPr/>
      </dsp:nvSpPr>
      <dsp:spPr>
        <a:xfrm>
          <a:off x="519430" y="0"/>
          <a:ext cx="1952625" cy="1952625"/>
        </a:xfrm>
        <a:prstGeom prst="ellipse">
          <a:avLst/>
        </a:prstGeom>
        <a:solidFill>
          <a:srgbClr val="92D05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b="1" kern="1200">
              <a:latin typeface="Trebuchet MS" panose="020B0603020202020204" pitchFamily="34" charset="0"/>
            </a:rPr>
            <a:t>GAM</a:t>
          </a:r>
        </a:p>
      </dsp:txBody>
      <dsp:txXfrm>
        <a:off x="1154521" y="97631"/>
        <a:ext cx="682442" cy="292893"/>
      </dsp:txXfrm>
    </dsp:sp>
    <dsp:sp modelId="{9D79A38E-0673-43A9-9A68-4E6653F5BBDD}">
      <dsp:nvSpPr>
        <dsp:cNvPr id="0" name=""/>
        <dsp:cNvSpPr/>
      </dsp:nvSpPr>
      <dsp:spPr>
        <a:xfrm>
          <a:off x="763508" y="488156"/>
          <a:ext cx="1464468" cy="1464468"/>
        </a:xfrm>
        <a:prstGeom prst="ellipse">
          <a:avLst/>
        </a:prstGeom>
        <a:solidFill>
          <a:srgbClr val="92D05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b="1" kern="1200">
              <a:latin typeface="Trebuchet MS" panose="020B0603020202020204" pitchFamily="34" charset="0"/>
            </a:rPr>
            <a:t>GLM</a:t>
          </a:r>
        </a:p>
      </dsp:txBody>
      <dsp:txXfrm>
        <a:off x="1154521" y="579685"/>
        <a:ext cx="682442" cy="274587"/>
      </dsp:txXfrm>
    </dsp:sp>
    <dsp:sp modelId="{02D58A9D-97F3-402F-BAF6-C3A3CC764940}">
      <dsp:nvSpPr>
        <dsp:cNvPr id="0" name=""/>
        <dsp:cNvSpPr/>
      </dsp:nvSpPr>
      <dsp:spPr>
        <a:xfrm>
          <a:off x="1007586" y="976312"/>
          <a:ext cx="976312" cy="976312"/>
        </a:xfrm>
        <a:prstGeom prst="ellipse">
          <a:avLst/>
        </a:prstGeom>
        <a:solidFill>
          <a:srgbClr val="92D05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b="1" kern="1200">
              <a:latin typeface="Trebuchet MS" panose="020B0603020202020204" pitchFamily="34" charset="0"/>
            </a:rPr>
            <a:t>LM</a:t>
          </a:r>
        </a:p>
      </dsp:txBody>
      <dsp:txXfrm>
        <a:off x="1150563" y="1220390"/>
        <a:ext cx="690357" cy="488156"/>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62" name="Group 1061">
            <a:extLst>
              <a:ext uri="{FF2B5EF4-FFF2-40B4-BE49-F238E27FC236}">
                <a16:creationId xmlns:a16="http://schemas.microsoft.com/office/drawing/2014/main" id="{EB0D40EF-BA14-42F1-9492-D38C59DCAB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47" name="Straight Connector 1046">
              <a:extLst>
                <a:ext uri="{FF2B5EF4-FFF2-40B4-BE49-F238E27FC236}">
                  <a16:creationId xmlns:a16="http://schemas.microsoft.com/office/drawing/2014/main" id="{B2C3A70F-581F-48B1-AD94-04AF9A38D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48" name="Straight Connector 1047">
              <a:extLst>
                <a:ext uri="{FF2B5EF4-FFF2-40B4-BE49-F238E27FC236}">
                  <a16:creationId xmlns:a16="http://schemas.microsoft.com/office/drawing/2014/main" id="{13EABD0F-494E-4C0C-8A0C-139AFC4283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63" name="Rectangle 23">
              <a:extLst>
                <a:ext uri="{FF2B5EF4-FFF2-40B4-BE49-F238E27FC236}">
                  <a16:creationId xmlns:a16="http://schemas.microsoft.com/office/drawing/2014/main" id="{739811F7-2462-4463-BE69-32CEBED03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4" name="Rectangle 25">
              <a:extLst>
                <a:ext uri="{FF2B5EF4-FFF2-40B4-BE49-F238E27FC236}">
                  <a16:creationId xmlns:a16="http://schemas.microsoft.com/office/drawing/2014/main" id="{D91A6F9F-54F1-461A-A043-E97203A85F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5" name="Isosceles Triangle 1050">
              <a:extLst>
                <a:ext uri="{FF2B5EF4-FFF2-40B4-BE49-F238E27FC236}">
                  <a16:creationId xmlns:a16="http://schemas.microsoft.com/office/drawing/2014/main" id="{28681C3A-B98D-44BE-8120-45C3F3BA0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6" name="Rectangle 27">
              <a:extLst>
                <a:ext uri="{FF2B5EF4-FFF2-40B4-BE49-F238E27FC236}">
                  <a16:creationId xmlns:a16="http://schemas.microsoft.com/office/drawing/2014/main" id="{37478156-05FD-4D8F-AE53-B3D40AF29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7" name="Rectangle 28">
              <a:extLst>
                <a:ext uri="{FF2B5EF4-FFF2-40B4-BE49-F238E27FC236}">
                  <a16:creationId xmlns:a16="http://schemas.microsoft.com/office/drawing/2014/main" id="{A81F9C83-B446-4703-8B99-C01F0E403E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8" name="Rectangle 29">
              <a:extLst>
                <a:ext uri="{FF2B5EF4-FFF2-40B4-BE49-F238E27FC236}">
                  <a16:creationId xmlns:a16="http://schemas.microsoft.com/office/drawing/2014/main" id="{C2F5F0B6-D807-4AAE-852B-7BECE0CF4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9" name="Isosceles Triangle 1054">
              <a:extLst>
                <a:ext uri="{FF2B5EF4-FFF2-40B4-BE49-F238E27FC236}">
                  <a16:creationId xmlns:a16="http://schemas.microsoft.com/office/drawing/2014/main" id="{0945AE7B-1E9E-491F-976F-155273088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0" name="Isosceles Triangle 1055">
              <a:extLst>
                <a:ext uri="{FF2B5EF4-FFF2-40B4-BE49-F238E27FC236}">
                  <a16:creationId xmlns:a16="http://schemas.microsoft.com/office/drawing/2014/main" id="{A38028DA-F87E-4372-9295-BC98DB400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5" name="TextBox 4">
            <a:extLst>
              <a:ext uri="{FF2B5EF4-FFF2-40B4-BE49-F238E27FC236}">
                <a16:creationId xmlns:a16="http://schemas.microsoft.com/office/drawing/2014/main" id="{920016F5-DE76-4E6D-ECB9-102E39BBB50D}"/>
              </a:ext>
            </a:extLst>
          </p:cNvPr>
          <p:cNvSpPr txBox="1"/>
          <p:nvPr/>
        </p:nvSpPr>
        <p:spPr>
          <a:xfrm>
            <a:off x="1274368" y="1562628"/>
            <a:ext cx="7743044" cy="1328624"/>
          </a:xfrm>
          <a:prstGeom prst="rect">
            <a:avLst/>
          </a:prstGeom>
        </p:spPr>
        <p:txBody>
          <a:bodyPr vert="horz" lIns="91440" tIns="45720" rIns="91440" bIns="45720" rtlCol="0" anchor="t">
            <a:noAutofit/>
          </a:bodyPr>
          <a:lstStyle/>
          <a:p>
            <a:pPr marL="0" marR="0" algn="ctr">
              <a:spcBef>
                <a:spcPct val="0"/>
              </a:spcBef>
              <a:spcAft>
                <a:spcPts val="800"/>
              </a:spcAft>
            </a:pPr>
            <a:r>
              <a:rPr lang="en-US" sz="3500" b="1" i="0" u="none" strike="noStrike" dirty="0">
                <a:solidFill>
                  <a:schemeClr val="accent1"/>
                </a:solidFill>
                <a:effectLst/>
                <a:latin typeface="+mj-lt"/>
                <a:ea typeface="+mj-ea"/>
                <a:cs typeface="+mj-cs"/>
              </a:rPr>
              <a:t>Generalized Linear Models (GLMs)</a:t>
            </a:r>
          </a:p>
          <a:p>
            <a:pPr marL="0" marR="0" algn="ctr">
              <a:spcBef>
                <a:spcPct val="0"/>
              </a:spcBef>
              <a:spcAft>
                <a:spcPts val="800"/>
              </a:spcAft>
            </a:pPr>
            <a:r>
              <a:rPr lang="en-US" sz="3500" b="1" i="0" u="none" strike="noStrike" dirty="0">
                <a:solidFill>
                  <a:schemeClr val="accent1"/>
                </a:solidFill>
                <a:effectLst/>
                <a:latin typeface="+mj-lt"/>
                <a:ea typeface="+mj-ea"/>
                <a:cs typeface="+mj-cs"/>
              </a:rPr>
              <a:t>&amp;</a:t>
            </a:r>
          </a:p>
          <a:p>
            <a:pPr marL="0" marR="0" algn="ctr">
              <a:spcBef>
                <a:spcPct val="0"/>
              </a:spcBef>
              <a:spcAft>
                <a:spcPts val="800"/>
              </a:spcAft>
            </a:pPr>
            <a:r>
              <a:rPr lang="en-US" sz="3500" b="1" i="0" u="none" strike="noStrike" dirty="0">
                <a:solidFill>
                  <a:schemeClr val="accent1"/>
                </a:solidFill>
                <a:effectLst/>
                <a:latin typeface="+mj-lt"/>
                <a:ea typeface="+mj-ea"/>
                <a:cs typeface="+mj-cs"/>
              </a:rPr>
              <a:t>Generalized Additive Models (GAMs)</a:t>
            </a:r>
            <a:endParaRPr lang="en-US" sz="3500" dirty="0">
              <a:solidFill>
                <a:schemeClr val="accent1"/>
              </a:solidFill>
              <a:effectLst/>
              <a:latin typeface="+mj-lt"/>
              <a:ea typeface="+mj-ea"/>
              <a:cs typeface="+mj-cs"/>
            </a:endParaRPr>
          </a:p>
        </p:txBody>
      </p:sp>
      <p:sp>
        <p:nvSpPr>
          <p:cNvPr id="1071" name="Isosceles Triangle 30">
            <a:extLst>
              <a:ext uri="{FF2B5EF4-FFF2-40B4-BE49-F238E27FC236}">
                <a16:creationId xmlns:a16="http://schemas.microsoft.com/office/drawing/2014/main" id="{B09A8B04-373D-40BD-9442-2D3540D3C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072" name="Straight Connector 1071">
            <a:extLst>
              <a:ext uri="{FF2B5EF4-FFF2-40B4-BE49-F238E27FC236}">
                <a16:creationId xmlns:a16="http://schemas.microsoft.com/office/drawing/2014/main" id="{B5028193-7250-4674-AA37-E9040429AE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2887" y="4236854"/>
            <a:ext cx="32639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CDFF600-E6A6-EC1B-0ACA-BA3B50778745}"/>
              </a:ext>
            </a:extLst>
          </p:cNvPr>
          <p:cNvSpPr txBox="1"/>
          <p:nvPr/>
        </p:nvSpPr>
        <p:spPr>
          <a:xfrm>
            <a:off x="1046403" y="3501730"/>
            <a:ext cx="8198974" cy="1852610"/>
          </a:xfrm>
          <a:prstGeom prst="rect">
            <a:avLst/>
          </a:prstGeom>
        </p:spPr>
        <p:txBody>
          <a:bodyPr vert="horz" lIns="91440" tIns="45720" rIns="91440" bIns="45720" rtlCol="0">
            <a:normAutofit/>
          </a:bodyPr>
          <a:lstStyle/>
          <a:p>
            <a:pPr algn="ctr">
              <a:spcBef>
                <a:spcPts val="1000"/>
              </a:spcBef>
              <a:buClr>
                <a:schemeClr val="accent1"/>
              </a:buClr>
              <a:buSzPct val="80000"/>
            </a:pPr>
            <a:r>
              <a:rPr lang="en-US" dirty="0">
                <a:solidFill>
                  <a:schemeClr val="tx1">
                    <a:lumMod val="75000"/>
                    <a:lumOff val="25000"/>
                  </a:schemeClr>
                </a:solidFill>
                <a:effectLst/>
              </a:rPr>
              <a:t>MSSC 6250: Statistical Machine Learning</a:t>
            </a:r>
          </a:p>
          <a:p>
            <a:pPr algn="ctr">
              <a:spcBef>
                <a:spcPts val="1000"/>
              </a:spcBef>
              <a:buClr>
                <a:schemeClr val="accent1"/>
              </a:buClr>
              <a:buSzPct val="80000"/>
            </a:pPr>
            <a:r>
              <a:rPr lang="en-US" sz="2000" b="1" dirty="0">
                <a:solidFill>
                  <a:schemeClr val="tx1">
                    <a:lumMod val="75000"/>
                    <a:lumOff val="25000"/>
                  </a:schemeClr>
                </a:solidFill>
              </a:rPr>
              <a:t>Edward Liu and Eimienwanlan (Jefferson) Ibhagui</a:t>
            </a:r>
          </a:p>
          <a:p>
            <a:pPr algn="ctr">
              <a:spcBef>
                <a:spcPts val="1000"/>
              </a:spcBef>
              <a:buClr>
                <a:schemeClr val="accent1"/>
              </a:buClr>
              <a:buSzPct val="80000"/>
            </a:pPr>
            <a:endParaRPr lang="en-US" dirty="0">
              <a:solidFill>
                <a:schemeClr val="tx1">
                  <a:lumMod val="75000"/>
                  <a:lumOff val="25000"/>
                </a:schemeClr>
              </a:solidFill>
              <a:effectLst/>
            </a:endParaRPr>
          </a:p>
          <a:p>
            <a:pPr algn="ctr">
              <a:spcBef>
                <a:spcPts val="1000"/>
              </a:spcBef>
              <a:buClr>
                <a:schemeClr val="accent1"/>
              </a:buClr>
              <a:buSzPct val="80000"/>
            </a:pPr>
            <a:r>
              <a:rPr lang="en-US" dirty="0">
                <a:solidFill>
                  <a:schemeClr val="tx1">
                    <a:lumMod val="75000"/>
                    <a:lumOff val="25000"/>
                  </a:schemeClr>
                </a:solidFill>
                <a:effectLst/>
              </a:rPr>
              <a:t>March 7, 2024</a:t>
            </a:r>
          </a:p>
        </p:txBody>
      </p:sp>
    </p:spTree>
    <p:extLst>
      <p:ext uri="{BB962C8B-B14F-4D97-AF65-F5344CB8AC3E}">
        <p14:creationId xmlns:p14="http://schemas.microsoft.com/office/powerpoint/2010/main" val="1394823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62" name="Group 1061">
            <a:extLst>
              <a:ext uri="{FF2B5EF4-FFF2-40B4-BE49-F238E27FC236}">
                <a16:creationId xmlns:a16="http://schemas.microsoft.com/office/drawing/2014/main" id="{EB0D40EF-BA14-42F1-9492-D38C59DCAB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47" name="Straight Connector 1046">
              <a:extLst>
                <a:ext uri="{FF2B5EF4-FFF2-40B4-BE49-F238E27FC236}">
                  <a16:creationId xmlns:a16="http://schemas.microsoft.com/office/drawing/2014/main" id="{B2C3A70F-581F-48B1-AD94-04AF9A38D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48" name="Straight Connector 1047">
              <a:extLst>
                <a:ext uri="{FF2B5EF4-FFF2-40B4-BE49-F238E27FC236}">
                  <a16:creationId xmlns:a16="http://schemas.microsoft.com/office/drawing/2014/main" id="{13EABD0F-494E-4C0C-8A0C-139AFC4283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63" name="Rectangle 23">
              <a:extLst>
                <a:ext uri="{FF2B5EF4-FFF2-40B4-BE49-F238E27FC236}">
                  <a16:creationId xmlns:a16="http://schemas.microsoft.com/office/drawing/2014/main" id="{739811F7-2462-4463-BE69-32CEBED03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4" name="Rectangle 25">
              <a:extLst>
                <a:ext uri="{FF2B5EF4-FFF2-40B4-BE49-F238E27FC236}">
                  <a16:creationId xmlns:a16="http://schemas.microsoft.com/office/drawing/2014/main" id="{D91A6F9F-54F1-461A-A043-E97203A85F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5" name="Isosceles Triangle 1050">
              <a:extLst>
                <a:ext uri="{FF2B5EF4-FFF2-40B4-BE49-F238E27FC236}">
                  <a16:creationId xmlns:a16="http://schemas.microsoft.com/office/drawing/2014/main" id="{28681C3A-B98D-44BE-8120-45C3F3BA0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6" name="Rectangle 27">
              <a:extLst>
                <a:ext uri="{FF2B5EF4-FFF2-40B4-BE49-F238E27FC236}">
                  <a16:creationId xmlns:a16="http://schemas.microsoft.com/office/drawing/2014/main" id="{37478156-05FD-4D8F-AE53-B3D40AF29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7" name="Rectangle 28">
              <a:extLst>
                <a:ext uri="{FF2B5EF4-FFF2-40B4-BE49-F238E27FC236}">
                  <a16:creationId xmlns:a16="http://schemas.microsoft.com/office/drawing/2014/main" id="{A81F9C83-B446-4703-8B99-C01F0E403E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8" name="Rectangle 29">
              <a:extLst>
                <a:ext uri="{FF2B5EF4-FFF2-40B4-BE49-F238E27FC236}">
                  <a16:creationId xmlns:a16="http://schemas.microsoft.com/office/drawing/2014/main" id="{C2F5F0B6-D807-4AAE-852B-7BECE0CF4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9" name="Isosceles Triangle 1054">
              <a:extLst>
                <a:ext uri="{FF2B5EF4-FFF2-40B4-BE49-F238E27FC236}">
                  <a16:creationId xmlns:a16="http://schemas.microsoft.com/office/drawing/2014/main" id="{0945AE7B-1E9E-491F-976F-155273088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0" name="Isosceles Triangle 1055">
              <a:extLst>
                <a:ext uri="{FF2B5EF4-FFF2-40B4-BE49-F238E27FC236}">
                  <a16:creationId xmlns:a16="http://schemas.microsoft.com/office/drawing/2014/main" id="{A38028DA-F87E-4372-9295-BC98DB400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5" name="TextBox 4">
            <a:extLst>
              <a:ext uri="{FF2B5EF4-FFF2-40B4-BE49-F238E27FC236}">
                <a16:creationId xmlns:a16="http://schemas.microsoft.com/office/drawing/2014/main" id="{920016F5-DE76-4E6D-ECB9-102E39BBB50D}"/>
              </a:ext>
            </a:extLst>
          </p:cNvPr>
          <p:cNvSpPr txBox="1"/>
          <p:nvPr/>
        </p:nvSpPr>
        <p:spPr>
          <a:xfrm>
            <a:off x="750131" y="264749"/>
            <a:ext cx="9056915" cy="795519"/>
          </a:xfrm>
          <a:prstGeom prst="rect">
            <a:avLst/>
          </a:prstGeom>
        </p:spPr>
        <p:txBody>
          <a:bodyPr vert="horz" lIns="91440" tIns="45720" rIns="91440" bIns="45720" rtlCol="0" anchor="t">
            <a:normAutofit/>
          </a:bodyPr>
          <a:lstStyle/>
          <a:p>
            <a:pPr marL="0" marR="0">
              <a:spcBef>
                <a:spcPct val="0"/>
              </a:spcBef>
              <a:spcAft>
                <a:spcPts val="800"/>
              </a:spcAft>
            </a:pPr>
            <a:r>
              <a:rPr lang="en-US" sz="3300" b="1" i="0" u="none" strike="noStrike" dirty="0">
                <a:solidFill>
                  <a:schemeClr val="accent1"/>
                </a:solidFill>
                <a:effectLst/>
                <a:latin typeface="+mj-lt"/>
                <a:ea typeface="+mj-ea"/>
                <a:cs typeface="+mj-cs"/>
              </a:rPr>
              <a:t>Superiority of GAMs and GLMs over MLR</a:t>
            </a:r>
            <a:endParaRPr lang="en-US" sz="3300" b="1" dirty="0">
              <a:solidFill>
                <a:schemeClr val="accent1"/>
              </a:solidFill>
              <a:effectLst/>
              <a:latin typeface="+mj-lt"/>
              <a:ea typeface="+mj-ea"/>
              <a:cs typeface="+mj-cs"/>
            </a:endParaRPr>
          </a:p>
        </p:txBody>
      </p:sp>
      <p:sp>
        <p:nvSpPr>
          <p:cNvPr id="1071" name="Isosceles Triangle 30">
            <a:extLst>
              <a:ext uri="{FF2B5EF4-FFF2-40B4-BE49-F238E27FC236}">
                <a16:creationId xmlns:a16="http://schemas.microsoft.com/office/drawing/2014/main" id="{B09A8B04-373D-40BD-9442-2D3540D3C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072" name="Straight Connector 1071">
            <a:extLst>
              <a:ext uri="{FF2B5EF4-FFF2-40B4-BE49-F238E27FC236}">
                <a16:creationId xmlns:a16="http://schemas.microsoft.com/office/drawing/2014/main" id="{B5028193-7250-4674-AA37-E9040429AE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2887" y="4236854"/>
            <a:ext cx="32639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CDFF600-E6A6-EC1B-0ACA-BA3B50778745}"/>
              </a:ext>
            </a:extLst>
          </p:cNvPr>
          <p:cNvSpPr txBox="1"/>
          <p:nvPr/>
        </p:nvSpPr>
        <p:spPr>
          <a:xfrm>
            <a:off x="697875" y="909569"/>
            <a:ext cx="9223067" cy="2250357"/>
          </a:xfrm>
          <a:prstGeom prst="rect">
            <a:avLst/>
          </a:prstGeom>
        </p:spPr>
        <p:txBody>
          <a:bodyPr vert="horz" lIns="91440" tIns="45720" rIns="91440" bIns="45720" rtlCol="0" anchor="t">
            <a:noAutofit/>
          </a:bodyPr>
          <a:lstStyle/>
          <a:p>
            <a:pPr>
              <a:spcBef>
                <a:spcPts val="1000"/>
              </a:spcBef>
              <a:buClr>
                <a:schemeClr val="accent1"/>
              </a:buClr>
              <a:buSzPct val="80000"/>
              <a:buFont typeface="Wingdings 3" charset="2"/>
              <a:buChar char=""/>
            </a:pPr>
            <a:r>
              <a:rPr lang="en-US" dirty="0">
                <a:solidFill>
                  <a:srgbClr val="0D0D0D"/>
                </a:solidFill>
                <a:latin typeface="Trebuchet MS" panose="020B0603020202020204" pitchFamily="34" charset="0"/>
              </a:rPr>
              <a:t> A gaussian distribution is presumed when utilizing MLR whereas such presumption does not hold for GAMs and GLMs.</a:t>
            </a:r>
          </a:p>
          <a:p>
            <a:pPr>
              <a:spcBef>
                <a:spcPts val="1000"/>
              </a:spcBef>
              <a:buClr>
                <a:schemeClr val="accent1"/>
              </a:buClr>
              <a:buSzPct val="80000"/>
              <a:buFont typeface="Wingdings 3" charset="2"/>
              <a:buChar char=""/>
            </a:pPr>
            <a:r>
              <a:rPr lang="en-US" dirty="0">
                <a:solidFill>
                  <a:srgbClr val="0D0D0D"/>
                </a:solidFill>
                <a:latin typeface="Trebuchet MS"/>
              </a:rPr>
              <a:t> </a:t>
            </a:r>
            <a:r>
              <a:rPr lang="en-US" dirty="0">
                <a:solidFill>
                  <a:srgbClr val="0D0D0D"/>
                </a:solidFill>
                <a:effectLst/>
                <a:latin typeface="Trebuchet MS"/>
              </a:rPr>
              <a:t>MLR may require some transformations before it can model complex interactions between dependent and independent but GAMs/GLMs do not need to transform data, hence it saves</a:t>
            </a:r>
            <a:r>
              <a:rPr lang="en-US" dirty="0">
                <a:solidFill>
                  <a:srgbClr val="0D0D0D"/>
                </a:solidFill>
                <a:latin typeface="Trebuchet MS"/>
              </a:rPr>
              <a:t> the</a:t>
            </a:r>
            <a:r>
              <a:rPr lang="en-US" dirty="0">
                <a:solidFill>
                  <a:srgbClr val="0D0D0D"/>
                </a:solidFill>
                <a:effectLst/>
                <a:latin typeface="Trebuchet MS"/>
              </a:rPr>
              <a:t> time of the data analyst.</a:t>
            </a:r>
          </a:p>
          <a:p>
            <a:pPr>
              <a:spcBef>
                <a:spcPts val="1000"/>
              </a:spcBef>
              <a:buClr>
                <a:schemeClr val="accent1"/>
              </a:buClr>
              <a:buSzPct val="80000"/>
              <a:buFont typeface="Wingdings 3" charset="2"/>
              <a:buChar char=""/>
            </a:pPr>
            <a:r>
              <a:rPr lang="en-US" dirty="0">
                <a:solidFill>
                  <a:srgbClr val="0D0D0D"/>
                </a:solidFill>
                <a:latin typeface="Trebuchet MS" panose="020B0603020202020204" pitchFamily="34" charset="0"/>
              </a:rPr>
              <a:t> GLMs and GAMs can handle more complicated relationships and data types than MLR.</a:t>
            </a:r>
            <a:endParaRPr lang="en-US" dirty="0">
              <a:solidFill>
                <a:schemeClr val="tx1">
                  <a:lumMod val="75000"/>
                  <a:lumOff val="25000"/>
                </a:schemeClr>
              </a:solidFill>
              <a:effectLst/>
              <a:latin typeface="Trebuchet MS" panose="020B0603020202020204" pitchFamily="34" charset="0"/>
            </a:endParaRPr>
          </a:p>
        </p:txBody>
      </p:sp>
      <p:pic>
        <p:nvPicPr>
          <p:cNvPr id="17" name="Picture 16" descr="A graph of gam fit and gam fit&#10;&#10;Description automatically generated">
            <a:extLst>
              <a:ext uri="{FF2B5EF4-FFF2-40B4-BE49-F238E27FC236}">
                <a16:creationId xmlns:a16="http://schemas.microsoft.com/office/drawing/2014/main" id="{034060C0-2C23-4728-A999-23E99D490082}"/>
              </a:ext>
            </a:extLst>
          </p:cNvPr>
          <p:cNvPicPr/>
          <p:nvPr/>
        </p:nvPicPr>
        <p:blipFill rotWithShape="1">
          <a:blip r:embed="rId2">
            <a:extLst>
              <a:ext uri="{28A0092B-C50C-407E-A947-70E740481C1C}">
                <a14:useLocalDpi xmlns:a14="http://schemas.microsoft.com/office/drawing/2010/main" val="0"/>
              </a:ext>
            </a:extLst>
          </a:blip>
          <a:srcRect l="1145" r="1324" b="1786"/>
          <a:stretch/>
        </p:blipFill>
        <p:spPr bwMode="auto">
          <a:xfrm>
            <a:off x="1333791" y="3072045"/>
            <a:ext cx="3943810" cy="2760376"/>
          </a:xfrm>
          <a:prstGeom prst="rect">
            <a:avLst/>
          </a:prstGeom>
          <a:ln>
            <a:noFill/>
          </a:ln>
          <a:extLst>
            <a:ext uri="{53640926-AAD7-44D8-BBD7-CCE9431645EC}">
              <a14:shadowObscured xmlns:a14="http://schemas.microsoft.com/office/drawing/2010/main"/>
            </a:ext>
          </a:extLst>
        </p:spPr>
      </p:pic>
      <p:sp>
        <p:nvSpPr>
          <p:cNvPr id="18" name="Text Box 9">
            <a:extLst>
              <a:ext uri="{FF2B5EF4-FFF2-40B4-BE49-F238E27FC236}">
                <a16:creationId xmlns:a16="http://schemas.microsoft.com/office/drawing/2014/main" id="{D49DFBFA-AEF1-446F-B784-40CD80EEF5AC}"/>
              </a:ext>
            </a:extLst>
          </p:cNvPr>
          <p:cNvSpPr txBox="1"/>
          <p:nvPr/>
        </p:nvSpPr>
        <p:spPr>
          <a:xfrm>
            <a:off x="1899900" y="5915121"/>
            <a:ext cx="5904411" cy="184666"/>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en-US" sz="1200" dirty="0">
                <a:effectLst/>
                <a:latin typeface="Trebuchet MS" panose="020B0603020202020204" pitchFamily="34" charset="0"/>
                <a:ea typeface="Calibri" panose="020F0502020204030204" pitchFamily="34" charset="0"/>
                <a:cs typeface="Times New Roman" panose="02020603050405020304" pitchFamily="18" charset="0"/>
              </a:rPr>
              <a:t> Linear model fit vs GAM fit. Source: https://ericrscott.com/posts/2021-01-13-dlnm/</a:t>
            </a:r>
          </a:p>
        </p:txBody>
      </p:sp>
      <p:sp>
        <p:nvSpPr>
          <p:cNvPr id="2" name="Rectangle 1">
            <a:extLst>
              <a:ext uri="{FF2B5EF4-FFF2-40B4-BE49-F238E27FC236}">
                <a16:creationId xmlns:a16="http://schemas.microsoft.com/office/drawing/2014/main" id="{C9DA3D74-D6C9-4309-BB2B-0F6498079C39}"/>
              </a:ext>
            </a:extLst>
          </p:cNvPr>
          <p:cNvSpPr/>
          <p:nvPr/>
        </p:nvSpPr>
        <p:spPr>
          <a:xfrm>
            <a:off x="2323092" y="6204325"/>
            <a:ext cx="4829600" cy="553998"/>
          </a:xfrm>
          <a:prstGeom prst="rect">
            <a:avLst/>
          </a:prstGeom>
        </p:spPr>
        <p:txBody>
          <a:bodyPr wrap="square">
            <a:spAutoFit/>
          </a:bodyPr>
          <a:lstStyle/>
          <a:p>
            <a:r>
              <a:rPr lang="en-US" sz="3000" b="1" dirty="0">
                <a:latin typeface="Trebuchet MS" panose="020B0603020202020204" pitchFamily="34" charset="0"/>
                <a:ea typeface="Times New Roman" panose="02020603050405020304" pitchFamily="18" charset="0"/>
                <a:cs typeface="Times New Roman" panose="02020603050405020304" pitchFamily="18" charset="0"/>
              </a:rPr>
              <a:t>SLR &lt; MLR &lt; GLM &lt; GAM</a:t>
            </a:r>
            <a:endParaRPr lang="en-US" sz="3000" dirty="0">
              <a:latin typeface="Trebuchet MS" panose="020B0603020202020204" pitchFamily="34" charset="0"/>
            </a:endParaRPr>
          </a:p>
        </p:txBody>
      </p:sp>
      <p:pic>
        <p:nvPicPr>
          <p:cNvPr id="3" name="Picture 2" descr="A graph with a blue line&#10;&#10;Description automatically generated">
            <a:extLst>
              <a:ext uri="{FF2B5EF4-FFF2-40B4-BE49-F238E27FC236}">
                <a16:creationId xmlns:a16="http://schemas.microsoft.com/office/drawing/2014/main" id="{142101AE-8A79-1030-2496-FF103F1AE677}"/>
              </a:ext>
            </a:extLst>
          </p:cNvPr>
          <p:cNvPicPr>
            <a:picLocks noChangeAspect="1"/>
          </p:cNvPicPr>
          <p:nvPr/>
        </p:nvPicPr>
        <p:blipFill>
          <a:blip r:embed="rId3"/>
          <a:stretch>
            <a:fillRect/>
          </a:stretch>
        </p:blipFill>
        <p:spPr>
          <a:xfrm>
            <a:off x="5338257" y="3071281"/>
            <a:ext cx="2732707" cy="2762825"/>
          </a:xfrm>
          <a:prstGeom prst="rect">
            <a:avLst/>
          </a:prstGeom>
          <a:ln>
            <a:noFill/>
          </a:ln>
        </p:spPr>
      </p:pic>
    </p:spTree>
    <p:extLst>
      <p:ext uri="{BB962C8B-B14F-4D97-AF65-F5344CB8AC3E}">
        <p14:creationId xmlns:p14="http://schemas.microsoft.com/office/powerpoint/2010/main" val="136993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62" name="Group 1061">
            <a:extLst>
              <a:ext uri="{FF2B5EF4-FFF2-40B4-BE49-F238E27FC236}">
                <a16:creationId xmlns:a16="http://schemas.microsoft.com/office/drawing/2014/main" id="{EB0D40EF-BA14-42F1-9492-D38C59DCAB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47" name="Straight Connector 1046">
              <a:extLst>
                <a:ext uri="{FF2B5EF4-FFF2-40B4-BE49-F238E27FC236}">
                  <a16:creationId xmlns:a16="http://schemas.microsoft.com/office/drawing/2014/main" id="{B2C3A70F-581F-48B1-AD94-04AF9A38D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48" name="Straight Connector 1047">
              <a:extLst>
                <a:ext uri="{FF2B5EF4-FFF2-40B4-BE49-F238E27FC236}">
                  <a16:creationId xmlns:a16="http://schemas.microsoft.com/office/drawing/2014/main" id="{13EABD0F-494E-4C0C-8A0C-139AFC4283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63" name="Rectangle 23">
              <a:extLst>
                <a:ext uri="{FF2B5EF4-FFF2-40B4-BE49-F238E27FC236}">
                  <a16:creationId xmlns:a16="http://schemas.microsoft.com/office/drawing/2014/main" id="{739811F7-2462-4463-BE69-32CEBED03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4" name="Rectangle 25">
              <a:extLst>
                <a:ext uri="{FF2B5EF4-FFF2-40B4-BE49-F238E27FC236}">
                  <a16:creationId xmlns:a16="http://schemas.microsoft.com/office/drawing/2014/main" id="{D91A6F9F-54F1-461A-A043-E97203A85F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5" name="Isosceles Triangle 1050">
              <a:extLst>
                <a:ext uri="{FF2B5EF4-FFF2-40B4-BE49-F238E27FC236}">
                  <a16:creationId xmlns:a16="http://schemas.microsoft.com/office/drawing/2014/main" id="{28681C3A-B98D-44BE-8120-45C3F3BA0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6" name="Rectangle 27">
              <a:extLst>
                <a:ext uri="{FF2B5EF4-FFF2-40B4-BE49-F238E27FC236}">
                  <a16:creationId xmlns:a16="http://schemas.microsoft.com/office/drawing/2014/main" id="{37478156-05FD-4D8F-AE53-B3D40AF29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7" name="Rectangle 28">
              <a:extLst>
                <a:ext uri="{FF2B5EF4-FFF2-40B4-BE49-F238E27FC236}">
                  <a16:creationId xmlns:a16="http://schemas.microsoft.com/office/drawing/2014/main" id="{A81F9C83-B446-4703-8B99-C01F0E403E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8" name="Rectangle 29">
              <a:extLst>
                <a:ext uri="{FF2B5EF4-FFF2-40B4-BE49-F238E27FC236}">
                  <a16:creationId xmlns:a16="http://schemas.microsoft.com/office/drawing/2014/main" id="{C2F5F0B6-D807-4AAE-852B-7BECE0CF4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9" name="Isosceles Triangle 1054">
              <a:extLst>
                <a:ext uri="{FF2B5EF4-FFF2-40B4-BE49-F238E27FC236}">
                  <a16:creationId xmlns:a16="http://schemas.microsoft.com/office/drawing/2014/main" id="{0945AE7B-1E9E-491F-976F-155273088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0" name="Isosceles Triangle 1055">
              <a:extLst>
                <a:ext uri="{FF2B5EF4-FFF2-40B4-BE49-F238E27FC236}">
                  <a16:creationId xmlns:a16="http://schemas.microsoft.com/office/drawing/2014/main" id="{A38028DA-F87E-4372-9295-BC98DB400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5" name="TextBox 4">
            <a:extLst>
              <a:ext uri="{FF2B5EF4-FFF2-40B4-BE49-F238E27FC236}">
                <a16:creationId xmlns:a16="http://schemas.microsoft.com/office/drawing/2014/main" id="{920016F5-DE76-4E6D-ECB9-102E39BBB50D}"/>
              </a:ext>
            </a:extLst>
          </p:cNvPr>
          <p:cNvSpPr txBox="1"/>
          <p:nvPr/>
        </p:nvSpPr>
        <p:spPr>
          <a:xfrm>
            <a:off x="907964" y="110150"/>
            <a:ext cx="9056915" cy="644820"/>
          </a:xfrm>
          <a:prstGeom prst="rect">
            <a:avLst/>
          </a:prstGeom>
        </p:spPr>
        <p:txBody>
          <a:bodyPr vert="horz" lIns="91440" tIns="45720" rIns="91440" bIns="45720" rtlCol="0" anchor="t">
            <a:normAutofit/>
          </a:bodyPr>
          <a:lstStyle/>
          <a:p>
            <a:pPr>
              <a:spcBef>
                <a:spcPct val="0"/>
              </a:spcBef>
              <a:spcAft>
                <a:spcPts val="800"/>
              </a:spcAft>
            </a:pPr>
            <a:r>
              <a:rPr lang="en-US" sz="3300" b="1" dirty="0">
                <a:solidFill>
                  <a:schemeClr val="accent1"/>
                </a:solidFill>
                <a:latin typeface="+mj-lt"/>
                <a:ea typeface="+mj-ea"/>
                <a:cs typeface="+mj-cs"/>
              </a:rPr>
              <a:t>Model demo code – LM vs GLM</a:t>
            </a:r>
            <a:endParaRPr lang="en-US" dirty="0">
              <a:solidFill>
                <a:schemeClr val="accent1"/>
              </a:solidFill>
              <a:ea typeface="+mj-ea"/>
              <a:cs typeface="+mj-cs"/>
            </a:endParaRPr>
          </a:p>
        </p:txBody>
      </p:sp>
      <p:sp>
        <p:nvSpPr>
          <p:cNvPr id="1071" name="Isosceles Triangle 30">
            <a:extLst>
              <a:ext uri="{FF2B5EF4-FFF2-40B4-BE49-F238E27FC236}">
                <a16:creationId xmlns:a16="http://schemas.microsoft.com/office/drawing/2014/main" id="{B09A8B04-373D-40BD-9442-2D3540D3C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072" name="Straight Connector 1071">
            <a:extLst>
              <a:ext uri="{FF2B5EF4-FFF2-40B4-BE49-F238E27FC236}">
                <a16:creationId xmlns:a16="http://schemas.microsoft.com/office/drawing/2014/main" id="{B5028193-7250-4674-AA37-E9040429AE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2887" y="4236854"/>
            <a:ext cx="32639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FB52F37-9704-B63A-08DB-1E2FF7F49C82}"/>
              </a:ext>
            </a:extLst>
          </p:cNvPr>
          <p:cNvSpPr txBox="1"/>
          <p:nvPr/>
        </p:nvSpPr>
        <p:spPr>
          <a:xfrm>
            <a:off x="818400" y="3680400"/>
            <a:ext cx="8473200" cy="479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err="1"/>
              <a:t>compare_performance</a:t>
            </a:r>
            <a:r>
              <a:rPr lang="en-US" sz="1200" dirty="0"/>
              <a:t>(</a:t>
            </a:r>
            <a:r>
              <a:rPr lang="en-US" sz="1200" dirty="0" err="1"/>
              <a:t>linear_model</a:t>
            </a:r>
            <a:r>
              <a:rPr lang="en-US" sz="1200" dirty="0"/>
              <a:t>, </a:t>
            </a:r>
            <a:r>
              <a:rPr lang="en-US" sz="1200" dirty="0" err="1"/>
              <a:t>logistic_model</a:t>
            </a:r>
            <a:r>
              <a:rPr lang="en-US" sz="1200" dirty="0"/>
              <a:t>, verbose = FALSE)        # tabular code for model indices  plot(</a:t>
            </a:r>
            <a:r>
              <a:rPr lang="en-US" sz="1200" dirty="0" err="1"/>
              <a:t>compare_performance</a:t>
            </a:r>
            <a:r>
              <a:rPr lang="en-US" sz="1200" dirty="0"/>
              <a:t>(</a:t>
            </a:r>
            <a:r>
              <a:rPr lang="en-US" sz="1200" dirty="0" err="1"/>
              <a:t>linear_model</a:t>
            </a:r>
            <a:r>
              <a:rPr lang="en-US" sz="1200" dirty="0"/>
              <a:t>, </a:t>
            </a:r>
            <a:r>
              <a:rPr lang="en-US" sz="1200" dirty="0" err="1"/>
              <a:t>logistic_model</a:t>
            </a:r>
            <a:r>
              <a:rPr lang="en-US" sz="1200" dirty="0"/>
              <a:t>, rank = TRUE))     # visualization code of model indices</a:t>
            </a:r>
          </a:p>
        </p:txBody>
      </p:sp>
      <p:pic>
        <p:nvPicPr>
          <p:cNvPr id="2" name="Picture 1" descr="A screenshot of a computer program&#10;&#10;Description automatically generated">
            <a:extLst>
              <a:ext uri="{FF2B5EF4-FFF2-40B4-BE49-F238E27FC236}">
                <a16:creationId xmlns:a16="http://schemas.microsoft.com/office/drawing/2014/main" id="{B8BE64E3-0964-5D68-2E19-7E40BA027642}"/>
              </a:ext>
            </a:extLst>
          </p:cNvPr>
          <p:cNvPicPr>
            <a:picLocks noChangeAspect="1"/>
          </p:cNvPicPr>
          <p:nvPr/>
        </p:nvPicPr>
        <p:blipFill>
          <a:blip r:embed="rId2"/>
          <a:stretch>
            <a:fillRect/>
          </a:stretch>
        </p:blipFill>
        <p:spPr>
          <a:xfrm>
            <a:off x="845244" y="647165"/>
            <a:ext cx="6096000" cy="2925486"/>
          </a:xfrm>
          <a:prstGeom prst="rect">
            <a:avLst/>
          </a:prstGeom>
        </p:spPr>
      </p:pic>
    </p:spTree>
    <p:extLst>
      <p:ext uri="{BB962C8B-B14F-4D97-AF65-F5344CB8AC3E}">
        <p14:creationId xmlns:p14="http://schemas.microsoft.com/office/powerpoint/2010/main" val="353694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62" name="Group 1061">
            <a:extLst>
              <a:ext uri="{FF2B5EF4-FFF2-40B4-BE49-F238E27FC236}">
                <a16:creationId xmlns:a16="http://schemas.microsoft.com/office/drawing/2014/main" id="{EB0D40EF-BA14-42F1-9492-D38C59DCAB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47" name="Straight Connector 1046">
              <a:extLst>
                <a:ext uri="{FF2B5EF4-FFF2-40B4-BE49-F238E27FC236}">
                  <a16:creationId xmlns:a16="http://schemas.microsoft.com/office/drawing/2014/main" id="{B2C3A70F-581F-48B1-AD94-04AF9A38D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48" name="Straight Connector 1047">
              <a:extLst>
                <a:ext uri="{FF2B5EF4-FFF2-40B4-BE49-F238E27FC236}">
                  <a16:creationId xmlns:a16="http://schemas.microsoft.com/office/drawing/2014/main" id="{13EABD0F-494E-4C0C-8A0C-139AFC4283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63" name="Rectangle 23">
              <a:extLst>
                <a:ext uri="{FF2B5EF4-FFF2-40B4-BE49-F238E27FC236}">
                  <a16:creationId xmlns:a16="http://schemas.microsoft.com/office/drawing/2014/main" id="{739811F7-2462-4463-BE69-32CEBED03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4" name="Rectangle 25">
              <a:extLst>
                <a:ext uri="{FF2B5EF4-FFF2-40B4-BE49-F238E27FC236}">
                  <a16:creationId xmlns:a16="http://schemas.microsoft.com/office/drawing/2014/main" id="{D91A6F9F-54F1-461A-A043-E97203A85F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5" name="Isosceles Triangle 1050">
              <a:extLst>
                <a:ext uri="{FF2B5EF4-FFF2-40B4-BE49-F238E27FC236}">
                  <a16:creationId xmlns:a16="http://schemas.microsoft.com/office/drawing/2014/main" id="{28681C3A-B98D-44BE-8120-45C3F3BA0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6" name="Rectangle 27">
              <a:extLst>
                <a:ext uri="{FF2B5EF4-FFF2-40B4-BE49-F238E27FC236}">
                  <a16:creationId xmlns:a16="http://schemas.microsoft.com/office/drawing/2014/main" id="{37478156-05FD-4D8F-AE53-B3D40AF29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7" name="Rectangle 28">
              <a:extLst>
                <a:ext uri="{FF2B5EF4-FFF2-40B4-BE49-F238E27FC236}">
                  <a16:creationId xmlns:a16="http://schemas.microsoft.com/office/drawing/2014/main" id="{A81F9C83-B446-4703-8B99-C01F0E403E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8" name="Rectangle 29">
              <a:extLst>
                <a:ext uri="{FF2B5EF4-FFF2-40B4-BE49-F238E27FC236}">
                  <a16:creationId xmlns:a16="http://schemas.microsoft.com/office/drawing/2014/main" id="{C2F5F0B6-D807-4AAE-852B-7BECE0CF4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9" name="Isosceles Triangle 1054">
              <a:extLst>
                <a:ext uri="{FF2B5EF4-FFF2-40B4-BE49-F238E27FC236}">
                  <a16:creationId xmlns:a16="http://schemas.microsoft.com/office/drawing/2014/main" id="{0945AE7B-1E9E-491F-976F-155273088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0" name="Isosceles Triangle 1055">
              <a:extLst>
                <a:ext uri="{FF2B5EF4-FFF2-40B4-BE49-F238E27FC236}">
                  <a16:creationId xmlns:a16="http://schemas.microsoft.com/office/drawing/2014/main" id="{A38028DA-F87E-4372-9295-BC98DB400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5" name="TextBox 4">
            <a:extLst>
              <a:ext uri="{FF2B5EF4-FFF2-40B4-BE49-F238E27FC236}">
                <a16:creationId xmlns:a16="http://schemas.microsoft.com/office/drawing/2014/main" id="{920016F5-DE76-4E6D-ECB9-102E39BBB50D}"/>
              </a:ext>
            </a:extLst>
          </p:cNvPr>
          <p:cNvSpPr txBox="1"/>
          <p:nvPr/>
        </p:nvSpPr>
        <p:spPr>
          <a:xfrm>
            <a:off x="907964" y="110150"/>
            <a:ext cx="9056915" cy="644820"/>
          </a:xfrm>
          <a:prstGeom prst="rect">
            <a:avLst/>
          </a:prstGeom>
        </p:spPr>
        <p:txBody>
          <a:bodyPr vert="horz" lIns="91440" tIns="45720" rIns="91440" bIns="45720" rtlCol="0" anchor="t">
            <a:normAutofit/>
          </a:bodyPr>
          <a:lstStyle/>
          <a:p>
            <a:pPr>
              <a:spcBef>
                <a:spcPct val="0"/>
              </a:spcBef>
              <a:spcAft>
                <a:spcPts val="800"/>
              </a:spcAft>
            </a:pPr>
            <a:r>
              <a:rPr lang="en-US" sz="3300" b="1" dirty="0">
                <a:solidFill>
                  <a:schemeClr val="accent1"/>
                </a:solidFill>
                <a:latin typeface="+mj-lt"/>
                <a:ea typeface="+mj-ea"/>
                <a:cs typeface="+mj-cs"/>
              </a:rPr>
              <a:t>Model demo results – LM vs GLM</a:t>
            </a:r>
            <a:endParaRPr lang="en-US" dirty="0">
              <a:solidFill>
                <a:schemeClr val="accent1"/>
              </a:solidFill>
              <a:ea typeface="+mj-ea"/>
              <a:cs typeface="+mj-cs"/>
            </a:endParaRPr>
          </a:p>
        </p:txBody>
      </p:sp>
      <p:sp>
        <p:nvSpPr>
          <p:cNvPr id="1071" name="Isosceles Triangle 30">
            <a:extLst>
              <a:ext uri="{FF2B5EF4-FFF2-40B4-BE49-F238E27FC236}">
                <a16:creationId xmlns:a16="http://schemas.microsoft.com/office/drawing/2014/main" id="{B09A8B04-373D-40BD-9442-2D3540D3C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072" name="Straight Connector 1071">
            <a:extLst>
              <a:ext uri="{FF2B5EF4-FFF2-40B4-BE49-F238E27FC236}">
                <a16:creationId xmlns:a16="http://schemas.microsoft.com/office/drawing/2014/main" id="{B5028193-7250-4674-AA37-E9040429AE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2887" y="4236854"/>
            <a:ext cx="32639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7" descr="A graph with dotted lines&#10;&#10;Description automatically generated">
            <a:extLst>
              <a:ext uri="{FF2B5EF4-FFF2-40B4-BE49-F238E27FC236}">
                <a16:creationId xmlns:a16="http://schemas.microsoft.com/office/drawing/2014/main" id="{213ECEFE-840D-7696-CF2D-5CDE67173A89}"/>
              </a:ext>
            </a:extLst>
          </p:cNvPr>
          <p:cNvPicPr>
            <a:picLocks noChangeAspect="1"/>
          </p:cNvPicPr>
          <p:nvPr/>
        </p:nvPicPr>
        <p:blipFill>
          <a:blip r:embed="rId2"/>
          <a:stretch>
            <a:fillRect/>
          </a:stretch>
        </p:blipFill>
        <p:spPr>
          <a:xfrm>
            <a:off x="1072875" y="760875"/>
            <a:ext cx="3657600" cy="2066925"/>
          </a:xfrm>
          <a:prstGeom prst="rect">
            <a:avLst/>
          </a:prstGeom>
        </p:spPr>
      </p:pic>
      <p:pic>
        <p:nvPicPr>
          <p:cNvPr id="9" name="Picture 8" descr="A graph showing the growth of income&#10;&#10;Description automatically generated">
            <a:extLst>
              <a:ext uri="{FF2B5EF4-FFF2-40B4-BE49-F238E27FC236}">
                <a16:creationId xmlns:a16="http://schemas.microsoft.com/office/drawing/2014/main" id="{21E6F212-DA9D-CF9F-4E56-01A71DCFDB29}"/>
              </a:ext>
            </a:extLst>
          </p:cNvPr>
          <p:cNvPicPr>
            <a:picLocks noChangeAspect="1"/>
          </p:cNvPicPr>
          <p:nvPr/>
        </p:nvPicPr>
        <p:blipFill>
          <a:blip r:embed="rId3"/>
          <a:stretch>
            <a:fillRect/>
          </a:stretch>
        </p:blipFill>
        <p:spPr>
          <a:xfrm>
            <a:off x="5025750" y="681750"/>
            <a:ext cx="3657600" cy="2066925"/>
          </a:xfrm>
          <a:prstGeom prst="rect">
            <a:avLst/>
          </a:prstGeom>
        </p:spPr>
      </p:pic>
      <p:graphicFrame>
        <p:nvGraphicFramePr>
          <p:cNvPr id="12" name="Table 11">
            <a:extLst>
              <a:ext uri="{FF2B5EF4-FFF2-40B4-BE49-F238E27FC236}">
                <a16:creationId xmlns:a16="http://schemas.microsoft.com/office/drawing/2014/main" id="{C551CCFC-3C68-84CA-0030-1461683A99AD}"/>
              </a:ext>
            </a:extLst>
          </p:cNvPr>
          <p:cNvGraphicFramePr>
            <a:graphicFrameLocks noGrp="1"/>
          </p:cNvGraphicFramePr>
          <p:nvPr>
            <p:extLst>
              <p:ext uri="{D42A27DB-BD31-4B8C-83A1-F6EECF244321}">
                <p14:modId xmlns:p14="http://schemas.microsoft.com/office/powerpoint/2010/main" val="2926719355"/>
              </p:ext>
            </p:extLst>
          </p:nvPr>
        </p:nvGraphicFramePr>
        <p:xfrm>
          <a:off x="503662" y="5018332"/>
          <a:ext cx="8448675" cy="1537335"/>
        </p:xfrm>
        <a:graphic>
          <a:graphicData uri="http://schemas.openxmlformats.org/drawingml/2006/table">
            <a:tbl>
              <a:tblPr bandRow="1">
                <a:tableStyleId>{5C22544A-7EE6-4342-B048-85BDC9FD1C3A}</a:tableStyleId>
              </a:tblPr>
              <a:tblGrid>
                <a:gridCol w="2209800">
                  <a:extLst>
                    <a:ext uri="{9D8B030D-6E8A-4147-A177-3AD203B41FA5}">
                      <a16:colId xmlns:a16="http://schemas.microsoft.com/office/drawing/2014/main" val="3080708994"/>
                    </a:ext>
                  </a:extLst>
                </a:gridCol>
                <a:gridCol w="800100">
                  <a:extLst>
                    <a:ext uri="{9D8B030D-6E8A-4147-A177-3AD203B41FA5}">
                      <a16:colId xmlns:a16="http://schemas.microsoft.com/office/drawing/2014/main" val="196969339"/>
                    </a:ext>
                  </a:extLst>
                </a:gridCol>
                <a:gridCol w="790575">
                  <a:extLst>
                    <a:ext uri="{9D8B030D-6E8A-4147-A177-3AD203B41FA5}">
                      <a16:colId xmlns:a16="http://schemas.microsoft.com/office/drawing/2014/main" val="34099725"/>
                    </a:ext>
                  </a:extLst>
                </a:gridCol>
                <a:gridCol w="1009650">
                  <a:extLst>
                    <a:ext uri="{9D8B030D-6E8A-4147-A177-3AD203B41FA5}">
                      <a16:colId xmlns:a16="http://schemas.microsoft.com/office/drawing/2014/main" val="2663546353"/>
                    </a:ext>
                  </a:extLst>
                </a:gridCol>
                <a:gridCol w="800100">
                  <a:extLst>
                    <a:ext uri="{9D8B030D-6E8A-4147-A177-3AD203B41FA5}">
                      <a16:colId xmlns:a16="http://schemas.microsoft.com/office/drawing/2014/main" val="3860413775"/>
                    </a:ext>
                  </a:extLst>
                </a:gridCol>
                <a:gridCol w="962025">
                  <a:extLst>
                    <a:ext uri="{9D8B030D-6E8A-4147-A177-3AD203B41FA5}">
                      <a16:colId xmlns:a16="http://schemas.microsoft.com/office/drawing/2014/main" val="4174457339"/>
                    </a:ext>
                  </a:extLst>
                </a:gridCol>
                <a:gridCol w="647700">
                  <a:extLst>
                    <a:ext uri="{9D8B030D-6E8A-4147-A177-3AD203B41FA5}">
                      <a16:colId xmlns:a16="http://schemas.microsoft.com/office/drawing/2014/main" val="1471046990"/>
                    </a:ext>
                  </a:extLst>
                </a:gridCol>
                <a:gridCol w="1228725">
                  <a:extLst>
                    <a:ext uri="{9D8B030D-6E8A-4147-A177-3AD203B41FA5}">
                      <a16:colId xmlns:a16="http://schemas.microsoft.com/office/drawing/2014/main" val="4100644241"/>
                    </a:ext>
                  </a:extLst>
                </a:gridCol>
              </a:tblGrid>
              <a:tr h="180975">
                <a:tc>
                  <a:txBody>
                    <a:bodyPr/>
                    <a:lstStyle/>
                    <a:p>
                      <a:pPr fontAlgn="base"/>
                      <a:r>
                        <a:rPr lang="en-US" sz="1800" b="1">
                          <a:effectLst/>
                          <a:latin typeface="Trebuchet MS" panose="020B0603020202020204" pitchFamily="34" charset="0"/>
                        </a:rPr>
                        <a:t>Name           </a:t>
                      </a:r>
                      <a:endParaRPr lang="en-US">
                        <a:effectLst/>
                      </a:endParaRP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r>
                        <a:rPr lang="en-US" sz="1800" b="1">
                          <a:effectLst/>
                          <a:latin typeface="Trebuchet MS" panose="020B0603020202020204" pitchFamily="34" charset="0"/>
                        </a:rPr>
                        <a:t> Model </a:t>
                      </a:r>
                      <a:endParaRPr lang="en-US">
                        <a:effectLst/>
                      </a:endParaRP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r>
                        <a:rPr lang="en-US" sz="1800" b="1">
                          <a:effectLst/>
                          <a:latin typeface="Trebuchet MS" panose="020B0603020202020204" pitchFamily="34" charset="0"/>
                        </a:rPr>
                        <a:t> AIC </a:t>
                      </a:r>
                      <a:endParaRPr lang="en-US">
                        <a:effectLst/>
                      </a:endParaRP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r>
                        <a:rPr lang="en-US" sz="1800" b="1">
                          <a:effectLst/>
                          <a:latin typeface="Trebuchet MS" panose="020B0603020202020204" pitchFamily="34" charset="0"/>
                        </a:rPr>
                        <a:t> AICc</a:t>
                      </a:r>
                      <a:endParaRPr lang="en-US">
                        <a:effectLst/>
                      </a:endParaRP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r>
                        <a:rPr lang="en-US" sz="1800" b="1">
                          <a:effectLst/>
                          <a:latin typeface="Trebuchet MS" panose="020B0603020202020204" pitchFamily="34" charset="0"/>
                        </a:rPr>
                        <a:t> BIC </a:t>
                      </a:r>
                      <a:endParaRPr lang="en-US">
                        <a:effectLst/>
                      </a:endParaRP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r>
                        <a:rPr lang="en-US" sz="1800" b="1">
                          <a:effectLst/>
                          <a:latin typeface="Trebuchet MS" panose="020B0603020202020204" pitchFamily="34" charset="0"/>
                        </a:rPr>
                        <a:t>  RMSE </a:t>
                      </a:r>
                      <a:endParaRPr lang="en-US">
                        <a:effectLst/>
                      </a:endParaRP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r>
                        <a:rPr lang="en-US" sz="1800" b="1">
                          <a:effectLst/>
                          <a:latin typeface="Trebuchet MS" panose="020B0603020202020204" pitchFamily="34" charset="0"/>
                        </a:rPr>
                        <a:t>    R2 </a:t>
                      </a:r>
                      <a:endParaRPr lang="en-US">
                        <a:effectLst/>
                      </a:endParaRP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r>
                        <a:rPr lang="en-US" sz="1800" b="1">
                          <a:effectLst/>
                          <a:latin typeface="Trebuchet MS" panose="020B0603020202020204" pitchFamily="34" charset="0"/>
                        </a:rPr>
                        <a:t> R2 (adj.) </a:t>
                      </a:r>
                      <a:endParaRPr lang="en-US">
                        <a:effectLst/>
                      </a:endParaRP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28186601"/>
                  </a:ext>
                </a:extLst>
              </a:tr>
              <a:tr h="180975">
                <a:tc>
                  <a:txBody>
                    <a:bodyPr/>
                    <a:lstStyle/>
                    <a:p>
                      <a:pPr fontAlgn="base"/>
                      <a:r>
                        <a:rPr lang="en-US" sz="1800">
                          <a:effectLst/>
                          <a:latin typeface="Trebuchet MS" panose="020B0603020202020204" pitchFamily="34" charset="0"/>
                        </a:rPr>
                        <a:t>Linear Model</a:t>
                      </a:r>
                      <a:endParaRPr lang="en-US">
                        <a:effectLst/>
                      </a:endParaRPr>
                    </a:p>
                  </a:txBody>
                  <a:tcPr marL="9525" marR="9525" marT="9525"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fontAlgn="base"/>
                      <a:r>
                        <a:rPr lang="en-US" sz="1800">
                          <a:effectLst/>
                          <a:latin typeface="Trebuchet MS" panose="020B0603020202020204" pitchFamily="34" charset="0"/>
                        </a:rPr>
                        <a:t>LM</a:t>
                      </a:r>
                      <a:endParaRPr lang="en-US">
                        <a:effectLst/>
                      </a:endParaRP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fontAlgn="base"/>
                      <a:r>
                        <a:rPr lang="en-US" sz="1800">
                          <a:effectLst/>
                          <a:latin typeface="Trebuchet MS" panose="020B0603020202020204" pitchFamily="34" charset="0"/>
                        </a:rPr>
                        <a:t> 114.4 </a:t>
                      </a:r>
                      <a:endParaRPr lang="en-US">
                        <a:effectLst/>
                      </a:endParaRP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fontAlgn="base"/>
                      <a:r>
                        <a:rPr lang="en-US" sz="1800">
                          <a:effectLst/>
                          <a:latin typeface="Trebuchet MS" panose="020B0603020202020204" pitchFamily="34" charset="0"/>
                        </a:rPr>
                        <a:t>  114.6 </a:t>
                      </a:r>
                      <a:endParaRPr lang="en-US">
                        <a:effectLst/>
                      </a:endParaRP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fontAlgn="base"/>
                      <a:r>
                        <a:rPr lang="en-US" sz="1800">
                          <a:effectLst/>
                          <a:latin typeface="Trebuchet MS" panose="020B0603020202020204" pitchFamily="34" charset="0"/>
                        </a:rPr>
                        <a:t> 122.2 </a:t>
                      </a:r>
                      <a:endParaRPr lang="en-US">
                        <a:effectLst/>
                      </a:endParaRP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fontAlgn="base"/>
                      <a:r>
                        <a:rPr lang="en-US" sz="1800">
                          <a:effectLst/>
                          <a:latin typeface="Trebuchet MS" panose="020B0603020202020204" pitchFamily="34" charset="0"/>
                        </a:rPr>
                        <a:t>0.416</a:t>
                      </a:r>
                      <a:endParaRPr lang="en-US">
                        <a:effectLst/>
                      </a:endParaRP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fontAlgn="base"/>
                      <a:r>
                        <a:rPr lang="en-US" sz="1800">
                          <a:effectLst/>
                          <a:latin typeface="Trebuchet MS" panose="020B0603020202020204" pitchFamily="34" charset="0"/>
                        </a:rPr>
                        <a:t>0.176</a:t>
                      </a:r>
                      <a:endParaRPr lang="en-US">
                        <a:effectLst/>
                      </a:endParaRP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fontAlgn="base"/>
                      <a:r>
                        <a:rPr lang="en-US" sz="1800">
                          <a:effectLst/>
                          <a:latin typeface="Trebuchet MS" panose="020B0603020202020204" pitchFamily="34" charset="0"/>
                        </a:rPr>
                        <a:t>0.168</a:t>
                      </a:r>
                      <a:endParaRPr lang="en-US">
                        <a:effectLst/>
                      </a:endParaRP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69619393"/>
                  </a:ext>
                </a:extLst>
              </a:tr>
              <a:tr h="180975">
                <a:tc>
                  <a:txBody>
                    <a:bodyPr/>
                    <a:lstStyle/>
                    <a:p>
                      <a:pPr fontAlgn="base"/>
                      <a:r>
                        <a:rPr lang="en-US" sz="1800">
                          <a:effectLst/>
                          <a:latin typeface="Trebuchet MS" panose="020B0603020202020204" pitchFamily="34" charset="0"/>
                        </a:rPr>
                        <a:t>Generalized Linear Model (Logistic)</a:t>
                      </a:r>
                      <a:endParaRPr lang="en-US">
                        <a:effectLst/>
                      </a:endParaRPr>
                    </a:p>
                  </a:txBody>
                  <a:tcPr marL="9525" marR="9525" marT="9525"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fontAlgn="base"/>
                      <a:r>
                        <a:rPr lang="en-US" sz="1800">
                          <a:effectLst/>
                          <a:latin typeface="Trebuchet MS" panose="020B0603020202020204" pitchFamily="34" charset="0"/>
                        </a:rPr>
                        <a:t>GLM</a:t>
                      </a:r>
                      <a:endParaRPr lang="en-US">
                        <a:effectLst/>
                      </a:endParaRP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fontAlgn="base"/>
                      <a:r>
                        <a:rPr lang="en-US" sz="1800">
                          <a:effectLst/>
                          <a:latin typeface="Trebuchet MS" panose="020B0603020202020204" pitchFamily="34" charset="0"/>
                        </a:rPr>
                        <a:t> 106.5 </a:t>
                      </a:r>
                      <a:endParaRPr lang="en-US">
                        <a:effectLst/>
                      </a:endParaRP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fontAlgn="base"/>
                      <a:r>
                        <a:rPr lang="en-US" sz="1800">
                          <a:effectLst/>
                          <a:latin typeface="Trebuchet MS" panose="020B0603020202020204" pitchFamily="34" charset="0"/>
                        </a:rPr>
                        <a:t>  106.6 </a:t>
                      </a:r>
                      <a:endParaRPr lang="en-US">
                        <a:effectLst/>
                      </a:endParaRP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fontAlgn="base"/>
                      <a:r>
                        <a:rPr lang="en-US" sz="1800">
                          <a:effectLst/>
                          <a:latin typeface="Trebuchet MS" panose="020B0603020202020204" pitchFamily="34" charset="0"/>
                        </a:rPr>
                        <a:t> 111.7 </a:t>
                      </a:r>
                      <a:endParaRPr lang="en-US">
                        <a:effectLst/>
                      </a:endParaRP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fontAlgn="base"/>
                      <a:r>
                        <a:rPr lang="en-US" sz="1800">
                          <a:effectLst/>
                          <a:latin typeface="Trebuchet MS" panose="020B0603020202020204" pitchFamily="34" charset="0"/>
                        </a:rPr>
                        <a:t>0.407</a:t>
                      </a:r>
                      <a:endParaRPr lang="en-US">
                        <a:effectLst/>
                      </a:endParaRP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fontAlgn="base"/>
                      <a:r>
                        <a:rPr lang="en-US" sz="1800">
                          <a:effectLst/>
                          <a:latin typeface="Trebuchet MS" panose="020B0603020202020204" pitchFamily="34" charset="0"/>
                        </a:rPr>
                        <a:t>       </a:t>
                      </a:r>
                      <a:endParaRPr lang="en-US">
                        <a:effectLst/>
                      </a:endParaRP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fontAlgn="base"/>
                      <a:r>
                        <a:rPr lang="en-US" sz="1800">
                          <a:effectLst/>
                          <a:latin typeface="Trebuchet MS" panose="020B0603020202020204" pitchFamily="34" charset="0"/>
                        </a:rPr>
                        <a:t>           </a:t>
                      </a:r>
                      <a:endParaRPr lang="en-US">
                        <a:effectLst/>
                      </a:endParaRPr>
                    </a:p>
                  </a:txBody>
                  <a:tcPr marL="9525" marR="9525" marT="95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1536803"/>
                  </a:ext>
                </a:extLst>
              </a:tr>
            </a:tbl>
          </a:graphicData>
        </a:graphic>
      </p:graphicFrame>
      <p:pic>
        <p:nvPicPr>
          <p:cNvPr id="10" name="Picture 9" descr="A diagram of a diagram&#10;&#10;Description automatically generated">
            <a:extLst>
              <a:ext uri="{FF2B5EF4-FFF2-40B4-BE49-F238E27FC236}">
                <a16:creationId xmlns:a16="http://schemas.microsoft.com/office/drawing/2014/main" id="{DBA78B0A-AAA4-9CD2-A060-67467BE9134A}"/>
              </a:ext>
            </a:extLst>
          </p:cNvPr>
          <p:cNvPicPr>
            <a:picLocks noChangeAspect="1"/>
          </p:cNvPicPr>
          <p:nvPr/>
        </p:nvPicPr>
        <p:blipFill>
          <a:blip r:embed="rId4"/>
          <a:stretch>
            <a:fillRect/>
          </a:stretch>
        </p:blipFill>
        <p:spPr>
          <a:xfrm>
            <a:off x="2599200" y="2616000"/>
            <a:ext cx="3657600" cy="2286000"/>
          </a:xfrm>
          <a:prstGeom prst="rect">
            <a:avLst/>
          </a:prstGeom>
        </p:spPr>
      </p:pic>
    </p:spTree>
    <p:extLst>
      <p:ext uri="{BB962C8B-B14F-4D97-AF65-F5344CB8AC3E}">
        <p14:creationId xmlns:p14="http://schemas.microsoft.com/office/powerpoint/2010/main" val="110959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62" name="Group 1061">
            <a:extLst>
              <a:ext uri="{FF2B5EF4-FFF2-40B4-BE49-F238E27FC236}">
                <a16:creationId xmlns:a16="http://schemas.microsoft.com/office/drawing/2014/main" id="{EB0D40EF-BA14-42F1-9492-D38C59DCAB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47" name="Straight Connector 1046">
              <a:extLst>
                <a:ext uri="{FF2B5EF4-FFF2-40B4-BE49-F238E27FC236}">
                  <a16:creationId xmlns:a16="http://schemas.microsoft.com/office/drawing/2014/main" id="{B2C3A70F-581F-48B1-AD94-04AF9A38D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48" name="Straight Connector 1047">
              <a:extLst>
                <a:ext uri="{FF2B5EF4-FFF2-40B4-BE49-F238E27FC236}">
                  <a16:creationId xmlns:a16="http://schemas.microsoft.com/office/drawing/2014/main" id="{13EABD0F-494E-4C0C-8A0C-139AFC4283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63" name="Rectangle 23">
              <a:extLst>
                <a:ext uri="{FF2B5EF4-FFF2-40B4-BE49-F238E27FC236}">
                  <a16:creationId xmlns:a16="http://schemas.microsoft.com/office/drawing/2014/main" id="{739811F7-2462-4463-BE69-32CEBED03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4" name="Rectangle 25">
              <a:extLst>
                <a:ext uri="{FF2B5EF4-FFF2-40B4-BE49-F238E27FC236}">
                  <a16:creationId xmlns:a16="http://schemas.microsoft.com/office/drawing/2014/main" id="{D91A6F9F-54F1-461A-A043-E97203A85F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5" name="Isosceles Triangle 1050">
              <a:extLst>
                <a:ext uri="{FF2B5EF4-FFF2-40B4-BE49-F238E27FC236}">
                  <a16:creationId xmlns:a16="http://schemas.microsoft.com/office/drawing/2014/main" id="{28681C3A-B98D-44BE-8120-45C3F3BA0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6" name="Rectangle 27">
              <a:extLst>
                <a:ext uri="{FF2B5EF4-FFF2-40B4-BE49-F238E27FC236}">
                  <a16:creationId xmlns:a16="http://schemas.microsoft.com/office/drawing/2014/main" id="{37478156-05FD-4D8F-AE53-B3D40AF29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7" name="Rectangle 28">
              <a:extLst>
                <a:ext uri="{FF2B5EF4-FFF2-40B4-BE49-F238E27FC236}">
                  <a16:creationId xmlns:a16="http://schemas.microsoft.com/office/drawing/2014/main" id="{A81F9C83-B446-4703-8B99-C01F0E403E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8" name="Rectangle 29">
              <a:extLst>
                <a:ext uri="{FF2B5EF4-FFF2-40B4-BE49-F238E27FC236}">
                  <a16:creationId xmlns:a16="http://schemas.microsoft.com/office/drawing/2014/main" id="{C2F5F0B6-D807-4AAE-852B-7BECE0CF4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9" name="Isosceles Triangle 1054">
              <a:extLst>
                <a:ext uri="{FF2B5EF4-FFF2-40B4-BE49-F238E27FC236}">
                  <a16:creationId xmlns:a16="http://schemas.microsoft.com/office/drawing/2014/main" id="{0945AE7B-1E9E-491F-976F-155273088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0" name="Isosceles Triangle 1055">
              <a:extLst>
                <a:ext uri="{FF2B5EF4-FFF2-40B4-BE49-F238E27FC236}">
                  <a16:creationId xmlns:a16="http://schemas.microsoft.com/office/drawing/2014/main" id="{A38028DA-F87E-4372-9295-BC98DB400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5" name="TextBox 4">
            <a:extLst>
              <a:ext uri="{FF2B5EF4-FFF2-40B4-BE49-F238E27FC236}">
                <a16:creationId xmlns:a16="http://schemas.microsoft.com/office/drawing/2014/main" id="{920016F5-DE76-4E6D-ECB9-102E39BBB50D}"/>
              </a:ext>
            </a:extLst>
          </p:cNvPr>
          <p:cNvSpPr txBox="1"/>
          <p:nvPr/>
        </p:nvSpPr>
        <p:spPr>
          <a:xfrm>
            <a:off x="907964" y="110150"/>
            <a:ext cx="9056915" cy="644820"/>
          </a:xfrm>
          <a:prstGeom prst="rect">
            <a:avLst/>
          </a:prstGeom>
        </p:spPr>
        <p:txBody>
          <a:bodyPr vert="horz" lIns="91440" tIns="45720" rIns="91440" bIns="45720" rtlCol="0" anchor="t">
            <a:normAutofit/>
          </a:bodyPr>
          <a:lstStyle/>
          <a:p>
            <a:pPr>
              <a:spcBef>
                <a:spcPct val="0"/>
              </a:spcBef>
              <a:spcAft>
                <a:spcPts val="800"/>
              </a:spcAft>
            </a:pPr>
            <a:r>
              <a:rPr lang="en-US" sz="3300" b="1" dirty="0">
                <a:solidFill>
                  <a:schemeClr val="accent1"/>
                </a:solidFill>
                <a:latin typeface="+mj-lt"/>
                <a:ea typeface="+mj-ea"/>
                <a:cs typeface="+mj-cs"/>
              </a:rPr>
              <a:t>Model demo code – GAM vs GLM</a:t>
            </a:r>
            <a:endParaRPr lang="en-US" dirty="0">
              <a:solidFill>
                <a:schemeClr val="accent1"/>
              </a:solidFill>
              <a:ea typeface="+mj-ea"/>
              <a:cs typeface="+mj-cs"/>
            </a:endParaRPr>
          </a:p>
        </p:txBody>
      </p:sp>
      <p:sp>
        <p:nvSpPr>
          <p:cNvPr id="1071" name="Isosceles Triangle 30">
            <a:extLst>
              <a:ext uri="{FF2B5EF4-FFF2-40B4-BE49-F238E27FC236}">
                <a16:creationId xmlns:a16="http://schemas.microsoft.com/office/drawing/2014/main" id="{B09A8B04-373D-40BD-9442-2D3540D3C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072" name="Straight Connector 1071">
            <a:extLst>
              <a:ext uri="{FF2B5EF4-FFF2-40B4-BE49-F238E27FC236}">
                <a16:creationId xmlns:a16="http://schemas.microsoft.com/office/drawing/2014/main" id="{B5028193-7250-4674-AA37-E9040429AE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2887" y="4236854"/>
            <a:ext cx="32639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Picture 1" descr="A screenshot of a computer program&#10;&#10;Description automatically generated">
            <a:extLst>
              <a:ext uri="{FF2B5EF4-FFF2-40B4-BE49-F238E27FC236}">
                <a16:creationId xmlns:a16="http://schemas.microsoft.com/office/drawing/2014/main" id="{416554C0-CB2E-7204-48D6-D2869931C942}"/>
              </a:ext>
            </a:extLst>
          </p:cNvPr>
          <p:cNvPicPr>
            <a:picLocks noChangeAspect="1"/>
          </p:cNvPicPr>
          <p:nvPr/>
        </p:nvPicPr>
        <p:blipFill>
          <a:blip r:embed="rId2"/>
          <a:stretch>
            <a:fillRect/>
          </a:stretch>
        </p:blipFill>
        <p:spPr>
          <a:xfrm>
            <a:off x="909277" y="839397"/>
            <a:ext cx="6096000" cy="3988179"/>
          </a:xfrm>
          <a:prstGeom prst="rect">
            <a:avLst/>
          </a:prstGeom>
        </p:spPr>
      </p:pic>
      <p:sp>
        <p:nvSpPr>
          <p:cNvPr id="6" name="TextBox 5">
            <a:extLst>
              <a:ext uri="{FF2B5EF4-FFF2-40B4-BE49-F238E27FC236}">
                <a16:creationId xmlns:a16="http://schemas.microsoft.com/office/drawing/2014/main" id="{3006B8AE-3039-7B68-F25D-7D586860020D}"/>
              </a:ext>
            </a:extLst>
          </p:cNvPr>
          <p:cNvSpPr txBox="1"/>
          <p:nvPr/>
        </p:nvSpPr>
        <p:spPr>
          <a:xfrm>
            <a:off x="914400" y="5108400"/>
            <a:ext cx="7945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err="1"/>
              <a:t>compare_performance</a:t>
            </a:r>
            <a:r>
              <a:rPr lang="en-US" sz="1200" dirty="0"/>
              <a:t>(</a:t>
            </a:r>
            <a:r>
              <a:rPr lang="en-US" sz="1200" dirty="0" err="1"/>
              <a:t>gam_model</a:t>
            </a:r>
            <a:r>
              <a:rPr lang="en-US" sz="1200" dirty="0"/>
              <a:t>, </a:t>
            </a:r>
            <a:r>
              <a:rPr lang="en-US" sz="1200" dirty="0" err="1"/>
              <a:t>glm_model</a:t>
            </a:r>
            <a:r>
              <a:rPr lang="en-US" sz="1200" dirty="0"/>
              <a:t>, verbose = FALSE)        # tabular code for model indices  plot(</a:t>
            </a:r>
            <a:r>
              <a:rPr lang="en-US" sz="1200" dirty="0" err="1"/>
              <a:t>compare_performance</a:t>
            </a:r>
            <a:r>
              <a:rPr lang="en-US" sz="1200" dirty="0"/>
              <a:t>(</a:t>
            </a:r>
            <a:r>
              <a:rPr lang="en-US" sz="1200" dirty="0" err="1"/>
              <a:t>gam_model</a:t>
            </a:r>
            <a:r>
              <a:rPr lang="en-US" sz="1200" dirty="0"/>
              <a:t>, </a:t>
            </a:r>
            <a:r>
              <a:rPr lang="en-US" sz="1200" dirty="0" err="1"/>
              <a:t>glm_model</a:t>
            </a:r>
            <a:r>
              <a:rPr lang="en-US" sz="1200" dirty="0"/>
              <a:t>, rank = TRUE))     # visualization code of model indices</a:t>
            </a:r>
          </a:p>
        </p:txBody>
      </p:sp>
    </p:spTree>
    <p:extLst>
      <p:ext uri="{BB962C8B-B14F-4D97-AF65-F5344CB8AC3E}">
        <p14:creationId xmlns:p14="http://schemas.microsoft.com/office/powerpoint/2010/main" val="3917999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diagram of a model&#10;&#10;Description automatically generated">
            <a:extLst>
              <a:ext uri="{FF2B5EF4-FFF2-40B4-BE49-F238E27FC236}">
                <a16:creationId xmlns:a16="http://schemas.microsoft.com/office/drawing/2014/main" id="{3C1354BC-F599-F3F2-790D-5C7B27C2C96E}"/>
              </a:ext>
            </a:extLst>
          </p:cNvPr>
          <p:cNvPicPr>
            <a:picLocks noChangeAspect="1"/>
          </p:cNvPicPr>
          <p:nvPr/>
        </p:nvPicPr>
        <p:blipFill rotWithShape="1">
          <a:blip r:embed="rId2"/>
          <a:srcRect l="1931" r="2831" b="14522"/>
          <a:stretch/>
        </p:blipFill>
        <p:spPr>
          <a:xfrm>
            <a:off x="5412375" y="1081463"/>
            <a:ext cx="3656602" cy="2294631"/>
          </a:xfrm>
          <a:prstGeom prst="rect">
            <a:avLst/>
          </a:prstGeom>
          <a:ln>
            <a:noFill/>
          </a:ln>
        </p:spPr>
      </p:pic>
      <p:grpSp>
        <p:nvGrpSpPr>
          <p:cNvPr id="1062" name="Group 1061">
            <a:extLst>
              <a:ext uri="{FF2B5EF4-FFF2-40B4-BE49-F238E27FC236}">
                <a16:creationId xmlns:a16="http://schemas.microsoft.com/office/drawing/2014/main" id="{EB0D40EF-BA14-42F1-9492-D38C59DCAB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47" name="Straight Connector 1046">
              <a:extLst>
                <a:ext uri="{FF2B5EF4-FFF2-40B4-BE49-F238E27FC236}">
                  <a16:creationId xmlns:a16="http://schemas.microsoft.com/office/drawing/2014/main" id="{B2C3A70F-581F-48B1-AD94-04AF9A38D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48" name="Straight Connector 1047">
              <a:extLst>
                <a:ext uri="{FF2B5EF4-FFF2-40B4-BE49-F238E27FC236}">
                  <a16:creationId xmlns:a16="http://schemas.microsoft.com/office/drawing/2014/main" id="{13EABD0F-494E-4C0C-8A0C-139AFC4283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63" name="Rectangle 23">
              <a:extLst>
                <a:ext uri="{FF2B5EF4-FFF2-40B4-BE49-F238E27FC236}">
                  <a16:creationId xmlns:a16="http://schemas.microsoft.com/office/drawing/2014/main" id="{739811F7-2462-4463-BE69-32CEBED03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4" name="Rectangle 25">
              <a:extLst>
                <a:ext uri="{FF2B5EF4-FFF2-40B4-BE49-F238E27FC236}">
                  <a16:creationId xmlns:a16="http://schemas.microsoft.com/office/drawing/2014/main" id="{D91A6F9F-54F1-461A-A043-E97203A85F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5" name="Isosceles Triangle 1050">
              <a:extLst>
                <a:ext uri="{FF2B5EF4-FFF2-40B4-BE49-F238E27FC236}">
                  <a16:creationId xmlns:a16="http://schemas.microsoft.com/office/drawing/2014/main" id="{28681C3A-B98D-44BE-8120-45C3F3BA0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6" name="Rectangle 27">
              <a:extLst>
                <a:ext uri="{FF2B5EF4-FFF2-40B4-BE49-F238E27FC236}">
                  <a16:creationId xmlns:a16="http://schemas.microsoft.com/office/drawing/2014/main" id="{37478156-05FD-4D8F-AE53-B3D40AF29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7" name="Rectangle 28">
              <a:extLst>
                <a:ext uri="{FF2B5EF4-FFF2-40B4-BE49-F238E27FC236}">
                  <a16:creationId xmlns:a16="http://schemas.microsoft.com/office/drawing/2014/main" id="{A81F9C83-B446-4703-8B99-C01F0E403E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8" name="Rectangle 29">
              <a:extLst>
                <a:ext uri="{FF2B5EF4-FFF2-40B4-BE49-F238E27FC236}">
                  <a16:creationId xmlns:a16="http://schemas.microsoft.com/office/drawing/2014/main" id="{C2F5F0B6-D807-4AAE-852B-7BECE0CF4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9" name="Isosceles Triangle 1054">
              <a:extLst>
                <a:ext uri="{FF2B5EF4-FFF2-40B4-BE49-F238E27FC236}">
                  <a16:creationId xmlns:a16="http://schemas.microsoft.com/office/drawing/2014/main" id="{0945AE7B-1E9E-491F-976F-155273088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0" name="Isosceles Triangle 1055">
              <a:extLst>
                <a:ext uri="{FF2B5EF4-FFF2-40B4-BE49-F238E27FC236}">
                  <a16:creationId xmlns:a16="http://schemas.microsoft.com/office/drawing/2014/main" id="{A38028DA-F87E-4372-9295-BC98DB400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5" name="TextBox 4">
            <a:extLst>
              <a:ext uri="{FF2B5EF4-FFF2-40B4-BE49-F238E27FC236}">
                <a16:creationId xmlns:a16="http://schemas.microsoft.com/office/drawing/2014/main" id="{920016F5-DE76-4E6D-ECB9-102E39BBB50D}"/>
              </a:ext>
            </a:extLst>
          </p:cNvPr>
          <p:cNvSpPr txBox="1"/>
          <p:nvPr/>
        </p:nvSpPr>
        <p:spPr>
          <a:xfrm>
            <a:off x="907964" y="110150"/>
            <a:ext cx="9056915" cy="644820"/>
          </a:xfrm>
          <a:prstGeom prst="rect">
            <a:avLst/>
          </a:prstGeom>
        </p:spPr>
        <p:txBody>
          <a:bodyPr vert="horz" lIns="91440" tIns="45720" rIns="91440" bIns="45720" rtlCol="0" anchor="t">
            <a:normAutofit/>
          </a:bodyPr>
          <a:lstStyle/>
          <a:p>
            <a:pPr>
              <a:spcBef>
                <a:spcPct val="0"/>
              </a:spcBef>
              <a:spcAft>
                <a:spcPts val="800"/>
              </a:spcAft>
            </a:pPr>
            <a:r>
              <a:rPr lang="en-US" sz="3300" b="1" dirty="0">
                <a:solidFill>
                  <a:schemeClr val="accent1"/>
                </a:solidFill>
                <a:latin typeface="+mj-lt"/>
                <a:ea typeface="+mj-ea"/>
                <a:cs typeface="+mj-cs"/>
              </a:rPr>
              <a:t>Model demo results – GAM vs GLM</a:t>
            </a:r>
            <a:endParaRPr lang="en-US" dirty="0">
              <a:solidFill>
                <a:schemeClr val="accent1"/>
              </a:solidFill>
              <a:ea typeface="+mj-ea"/>
              <a:cs typeface="+mj-cs"/>
            </a:endParaRPr>
          </a:p>
        </p:txBody>
      </p:sp>
      <p:sp>
        <p:nvSpPr>
          <p:cNvPr id="1071" name="Isosceles Triangle 30">
            <a:extLst>
              <a:ext uri="{FF2B5EF4-FFF2-40B4-BE49-F238E27FC236}">
                <a16:creationId xmlns:a16="http://schemas.microsoft.com/office/drawing/2014/main" id="{B09A8B04-373D-40BD-9442-2D3540D3C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072" name="Straight Connector 1071">
            <a:extLst>
              <a:ext uri="{FF2B5EF4-FFF2-40B4-BE49-F238E27FC236}">
                <a16:creationId xmlns:a16="http://schemas.microsoft.com/office/drawing/2014/main" id="{B5028193-7250-4674-AA37-E9040429AE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2887" y="4236854"/>
            <a:ext cx="32639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Picture 1" descr="A graph with black dots and red lines&#10;&#10;Description automatically generated">
            <a:extLst>
              <a:ext uri="{FF2B5EF4-FFF2-40B4-BE49-F238E27FC236}">
                <a16:creationId xmlns:a16="http://schemas.microsoft.com/office/drawing/2014/main" id="{C631704E-24A4-55C0-2FC4-6D101CE1A051}"/>
              </a:ext>
            </a:extLst>
          </p:cNvPr>
          <p:cNvPicPr>
            <a:picLocks noChangeAspect="1"/>
          </p:cNvPicPr>
          <p:nvPr/>
        </p:nvPicPr>
        <p:blipFill>
          <a:blip r:embed="rId3"/>
          <a:stretch>
            <a:fillRect/>
          </a:stretch>
        </p:blipFill>
        <p:spPr>
          <a:xfrm>
            <a:off x="1681463" y="1102763"/>
            <a:ext cx="3658660" cy="2282475"/>
          </a:xfrm>
          <a:prstGeom prst="rect">
            <a:avLst/>
          </a:prstGeom>
          <a:ln>
            <a:noFill/>
          </a:ln>
        </p:spPr>
      </p:pic>
      <p:graphicFrame>
        <p:nvGraphicFramePr>
          <p:cNvPr id="4" name="Table 3">
            <a:extLst>
              <a:ext uri="{FF2B5EF4-FFF2-40B4-BE49-F238E27FC236}">
                <a16:creationId xmlns:a16="http://schemas.microsoft.com/office/drawing/2014/main" id="{49CBA979-8AAF-7970-16AE-A633DF70EF57}"/>
              </a:ext>
            </a:extLst>
          </p:cNvPr>
          <p:cNvGraphicFramePr>
            <a:graphicFrameLocks noGrp="1"/>
          </p:cNvGraphicFramePr>
          <p:nvPr>
            <p:extLst>
              <p:ext uri="{D42A27DB-BD31-4B8C-83A1-F6EECF244321}">
                <p14:modId xmlns:p14="http://schemas.microsoft.com/office/powerpoint/2010/main" val="2903000121"/>
              </p:ext>
            </p:extLst>
          </p:nvPr>
        </p:nvGraphicFramePr>
        <p:xfrm>
          <a:off x="1260000" y="3918000"/>
          <a:ext cx="7633766" cy="1400175"/>
        </p:xfrm>
        <a:graphic>
          <a:graphicData uri="http://schemas.openxmlformats.org/drawingml/2006/table">
            <a:tbl>
              <a:tblPr bandRow="1">
                <a:tableStyleId>{5C22544A-7EE6-4342-B048-85BDC9FD1C3A}</a:tableStyleId>
              </a:tblPr>
              <a:tblGrid>
                <a:gridCol w="1707553">
                  <a:extLst>
                    <a:ext uri="{9D8B030D-6E8A-4147-A177-3AD203B41FA5}">
                      <a16:colId xmlns:a16="http://schemas.microsoft.com/office/drawing/2014/main" val="3117006192"/>
                    </a:ext>
                  </a:extLst>
                </a:gridCol>
                <a:gridCol w="843732">
                  <a:extLst>
                    <a:ext uri="{9D8B030D-6E8A-4147-A177-3AD203B41FA5}">
                      <a16:colId xmlns:a16="http://schemas.microsoft.com/office/drawing/2014/main" val="2141263673"/>
                    </a:ext>
                  </a:extLst>
                </a:gridCol>
                <a:gridCol w="743288">
                  <a:extLst>
                    <a:ext uri="{9D8B030D-6E8A-4147-A177-3AD203B41FA5}">
                      <a16:colId xmlns:a16="http://schemas.microsoft.com/office/drawing/2014/main" val="114836603"/>
                    </a:ext>
                  </a:extLst>
                </a:gridCol>
                <a:gridCol w="883909">
                  <a:extLst>
                    <a:ext uri="{9D8B030D-6E8A-4147-A177-3AD203B41FA5}">
                      <a16:colId xmlns:a16="http://schemas.microsoft.com/office/drawing/2014/main" val="3224907235"/>
                    </a:ext>
                  </a:extLst>
                </a:gridCol>
                <a:gridCol w="763377">
                  <a:extLst>
                    <a:ext uri="{9D8B030D-6E8A-4147-A177-3AD203B41FA5}">
                      <a16:colId xmlns:a16="http://schemas.microsoft.com/office/drawing/2014/main" val="2004492802"/>
                    </a:ext>
                  </a:extLst>
                </a:gridCol>
                <a:gridCol w="843732">
                  <a:extLst>
                    <a:ext uri="{9D8B030D-6E8A-4147-A177-3AD203B41FA5}">
                      <a16:colId xmlns:a16="http://schemas.microsoft.com/office/drawing/2014/main" val="3459635620"/>
                    </a:ext>
                  </a:extLst>
                </a:gridCol>
                <a:gridCol w="703110">
                  <a:extLst>
                    <a:ext uri="{9D8B030D-6E8A-4147-A177-3AD203B41FA5}">
                      <a16:colId xmlns:a16="http://schemas.microsoft.com/office/drawing/2014/main" val="2111704432"/>
                    </a:ext>
                  </a:extLst>
                </a:gridCol>
                <a:gridCol w="1145065">
                  <a:extLst>
                    <a:ext uri="{9D8B030D-6E8A-4147-A177-3AD203B41FA5}">
                      <a16:colId xmlns:a16="http://schemas.microsoft.com/office/drawing/2014/main" val="4145676373"/>
                    </a:ext>
                  </a:extLst>
                </a:gridCol>
              </a:tblGrid>
              <a:tr h="186690">
                <a:tc>
                  <a:txBody>
                    <a:bodyPr/>
                    <a:lstStyle/>
                    <a:p>
                      <a:pPr algn="l" fontAlgn="ctr"/>
                      <a:r>
                        <a:rPr lang="en-US" sz="1800" b="1" i="0" u="none" strike="noStrike" dirty="0">
                          <a:solidFill>
                            <a:srgbClr val="000000"/>
                          </a:solidFill>
                          <a:effectLst/>
                          <a:latin typeface="Trebuchet MS"/>
                        </a:rPr>
                        <a:t>Name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ctr"/>
                      <a:r>
                        <a:rPr lang="en-US" sz="1800" b="1" i="0" u="none" strike="noStrike" dirty="0">
                          <a:solidFill>
                            <a:srgbClr val="000000"/>
                          </a:solidFill>
                          <a:effectLst/>
                          <a:latin typeface="Trebuchet MS"/>
                        </a:rPr>
                        <a:t> Model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ctr"/>
                      <a:r>
                        <a:rPr lang="en-US" sz="1800" b="1" i="0" u="none" strike="noStrike" dirty="0">
                          <a:solidFill>
                            <a:srgbClr val="000000"/>
                          </a:solidFill>
                          <a:effectLst/>
                          <a:latin typeface="Trebuchet MS"/>
                        </a:rPr>
                        <a:t> AIC</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ctr"/>
                      <a:r>
                        <a:rPr lang="en-US" sz="1800" b="1" i="0" u="none" strike="noStrike" dirty="0">
                          <a:solidFill>
                            <a:srgbClr val="000000"/>
                          </a:solidFill>
                          <a:effectLst/>
                          <a:latin typeface="Trebuchet MS"/>
                        </a:rPr>
                        <a:t> </a:t>
                      </a:r>
                      <a:r>
                        <a:rPr lang="en-US" sz="1800" b="1" i="0" u="none" strike="noStrike" err="1">
                          <a:solidFill>
                            <a:srgbClr val="000000"/>
                          </a:solidFill>
                          <a:effectLst/>
                          <a:latin typeface="Trebuchet MS"/>
                        </a:rPr>
                        <a:t>AICc</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ctr"/>
                      <a:r>
                        <a:rPr lang="en-US" sz="1800" b="1" i="0" u="none" strike="noStrike" dirty="0">
                          <a:solidFill>
                            <a:srgbClr val="000000"/>
                          </a:solidFill>
                          <a:effectLst/>
                          <a:latin typeface="Trebuchet MS"/>
                        </a:rPr>
                        <a:t> BIC</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ctr"/>
                      <a:r>
                        <a:rPr lang="en-US" sz="1800" b="1" i="0" u="none" strike="noStrike" dirty="0">
                          <a:solidFill>
                            <a:srgbClr val="000000"/>
                          </a:solidFill>
                          <a:effectLst/>
                          <a:latin typeface="Trebuchet MS"/>
                        </a:rPr>
                        <a:t>  RMSE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ctr"/>
                      <a:r>
                        <a:rPr lang="en-US" sz="1800" b="1" i="0" u="none" strike="noStrike" dirty="0">
                          <a:solidFill>
                            <a:srgbClr val="000000"/>
                          </a:solidFill>
                          <a:effectLst/>
                          <a:latin typeface="Trebuchet MS"/>
                        </a:rPr>
                        <a:t>    R2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ctr"/>
                      <a:r>
                        <a:rPr lang="en-US" sz="1800" b="1" i="0" u="none" strike="noStrike" dirty="0">
                          <a:solidFill>
                            <a:srgbClr val="000000"/>
                          </a:solidFill>
                          <a:effectLst/>
                          <a:latin typeface="Trebuchet MS"/>
                        </a:rPr>
                        <a:t> R2 (adj.)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16896742"/>
                  </a:ext>
                </a:extLst>
              </a:tr>
              <a:tr h="548640">
                <a:tc>
                  <a:txBody>
                    <a:bodyPr/>
                    <a:lstStyle/>
                    <a:p>
                      <a:pPr algn="l" fontAlgn="b"/>
                      <a:r>
                        <a:rPr lang="en-US" sz="1800" b="0" i="0" u="none" strike="noStrike" dirty="0">
                          <a:solidFill>
                            <a:srgbClr val="000000"/>
                          </a:solidFill>
                          <a:effectLst/>
                          <a:latin typeface="Trebuchet MS"/>
                        </a:rPr>
                        <a:t>Generalized Additive Model</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ctr"/>
                      <a:r>
                        <a:rPr lang="en-US" sz="1800" b="0" i="0" u="none" strike="noStrike" dirty="0">
                          <a:solidFill>
                            <a:srgbClr val="000000"/>
                          </a:solidFill>
                          <a:effectLst/>
                          <a:latin typeface="Trebuchet MS"/>
                        </a:rPr>
                        <a:t>gam</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ctr"/>
                      <a:r>
                        <a:rPr lang="en-US" sz="1800" b="0" i="0" u="none" strike="noStrike" dirty="0">
                          <a:solidFill>
                            <a:srgbClr val="000000"/>
                          </a:solidFill>
                          <a:effectLst/>
                          <a:latin typeface="Trebuchet MS"/>
                        </a:rPr>
                        <a:t>-204.8</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ctr"/>
                      <a:r>
                        <a:rPr lang="en-US" sz="1800" b="0" i="0" u="none" strike="noStrike" dirty="0">
                          <a:solidFill>
                            <a:srgbClr val="000000"/>
                          </a:solidFill>
                          <a:effectLst/>
                          <a:latin typeface="Trebuchet MS"/>
                        </a:rPr>
                        <a:t>-204.3</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ctr"/>
                      <a:r>
                        <a:rPr lang="en-US" sz="1800" b="0" i="0" u="none" strike="noStrike" dirty="0">
                          <a:solidFill>
                            <a:srgbClr val="000000"/>
                          </a:solidFill>
                          <a:effectLst/>
                          <a:latin typeface="Trebuchet MS"/>
                        </a:rPr>
                        <a:t>-161</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ctr"/>
                      <a:r>
                        <a:rPr lang="en-US" sz="1800" b="0" i="0" u="none" strike="noStrike" dirty="0">
                          <a:solidFill>
                            <a:srgbClr val="000000"/>
                          </a:solidFill>
                          <a:effectLst/>
                          <a:latin typeface="Trebuchet MS"/>
                        </a:rPr>
                        <a:t>0.193</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ctr"/>
                      <a:r>
                        <a:rPr lang="en-US" sz="1800" b="0" i="0" u="none" strike="noStrike" dirty="0">
                          <a:solidFill>
                            <a:srgbClr val="000000"/>
                          </a:solidFill>
                          <a:effectLst/>
                          <a:latin typeface="Trebuchet MS"/>
                        </a:rPr>
                        <a:t>0.919</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ctr"/>
                      <a:endParaRPr lang="en-US" sz="1800" b="0" i="0" u="none" strike="noStrike" dirty="0">
                        <a:solidFill>
                          <a:srgbClr val="000000"/>
                        </a:solidFill>
                        <a:effectLst/>
                        <a:latin typeface="Trebuchet MS"/>
                      </a:endParaRP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579257490"/>
                  </a:ext>
                </a:extLst>
              </a:tr>
              <a:tr h="365760">
                <a:tc>
                  <a:txBody>
                    <a:bodyPr/>
                    <a:lstStyle/>
                    <a:p>
                      <a:pPr algn="l" fontAlgn="b"/>
                      <a:r>
                        <a:rPr lang="en-US" sz="1800" b="0" i="0" u="none" strike="noStrike" dirty="0">
                          <a:solidFill>
                            <a:srgbClr val="000000"/>
                          </a:solidFill>
                          <a:effectLst/>
                          <a:latin typeface="Trebuchet MS"/>
                        </a:rPr>
                        <a:t>Generalized Linear Model</a:t>
                      </a:r>
                    </a:p>
                  </a:txBody>
                  <a:tcPr marL="9525" marR="9525" marT="9525" marB="0" anchor="b">
                    <a:lnL>
                      <a:noFill/>
                    </a:lnL>
                    <a:lnR>
                      <a:noFill/>
                    </a:lnR>
                    <a:lnT>
                      <a:noFill/>
                    </a:lnT>
                    <a:lnB>
                      <a:noFill/>
                    </a:lnB>
                    <a:noFill/>
                  </a:tcPr>
                </a:tc>
                <a:tc>
                  <a:txBody>
                    <a:bodyPr/>
                    <a:lstStyle/>
                    <a:p>
                      <a:pPr algn="ctr" fontAlgn="ctr"/>
                      <a:r>
                        <a:rPr lang="en-US" sz="1800" b="0" i="0" u="none" strike="noStrike" err="1">
                          <a:solidFill>
                            <a:srgbClr val="000000"/>
                          </a:solidFill>
                          <a:effectLst/>
                          <a:latin typeface="Trebuchet MS"/>
                        </a:rPr>
                        <a:t>lm</a:t>
                      </a:r>
                    </a:p>
                  </a:txBody>
                  <a:tcPr marL="9525" marR="9525" marT="9525" marB="0" anchor="ctr">
                    <a:lnL>
                      <a:noFill/>
                    </a:lnL>
                    <a:lnR>
                      <a:noFill/>
                    </a:lnR>
                    <a:lnT>
                      <a:noFill/>
                    </a:lnT>
                    <a:lnB>
                      <a:noFill/>
                    </a:lnB>
                    <a:noFill/>
                  </a:tcPr>
                </a:tc>
                <a:tc>
                  <a:txBody>
                    <a:bodyPr/>
                    <a:lstStyle/>
                    <a:p>
                      <a:pPr algn="ctr" fontAlgn="ctr"/>
                      <a:r>
                        <a:rPr lang="en-US" sz="1800" b="0" i="0" u="none" strike="noStrike" dirty="0">
                          <a:solidFill>
                            <a:srgbClr val="000000"/>
                          </a:solidFill>
                          <a:effectLst/>
                          <a:latin typeface="Trebuchet MS"/>
                        </a:rPr>
                        <a:t>1046</a:t>
                      </a:r>
                    </a:p>
                  </a:txBody>
                  <a:tcPr marL="9525" marR="9525" marT="9525" marB="0" anchor="ctr">
                    <a:lnL>
                      <a:noFill/>
                    </a:lnL>
                    <a:lnR>
                      <a:noFill/>
                    </a:lnR>
                    <a:lnT>
                      <a:noFill/>
                    </a:lnT>
                    <a:lnB>
                      <a:noFill/>
                    </a:lnB>
                    <a:noFill/>
                  </a:tcPr>
                </a:tc>
                <a:tc>
                  <a:txBody>
                    <a:bodyPr/>
                    <a:lstStyle/>
                    <a:p>
                      <a:pPr algn="ctr" fontAlgn="ctr"/>
                      <a:r>
                        <a:rPr lang="en-US" sz="1800" b="0" i="0" u="none" strike="noStrike" dirty="0">
                          <a:solidFill>
                            <a:srgbClr val="000000"/>
                          </a:solidFill>
                          <a:effectLst/>
                          <a:latin typeface="Trebuchet MS"/>
                        </a:rPr>
                        <a:t>10461.1</a:t>
                      </a:r>
                    </a:p>
                  </a:txBody>
                  <a:tcPr marL="9525" marR="9525" marT="9525" marB="0" anchor="ctr">
                    <a:lnL>
                      <a:noFill/>
                    </a:lnL>
                    <a:lnR>
                      <a:noFill/>
                    </a:lnR>
                    <a:lnT>
                      <a:noFill/>
                    </a:lnT>
                    <a:lnB>
                      <a:noFill/>
                    </a:lnB>
                    <a:noFill/>
                  </a:tcPr>
                </a:tc>
                <a:tc>
                  <a:txBody>
                    <a:bodyPr/>
                    <a:lstStyle/>
                    <a:p>
                      <a:pPr algn="ctr" fontAlgn="ctr"/>
                      <a:r>
                        <a:rPr lang="en-US" sz="1800" b="0" i="0" u="none" strike="noStrike" dirty="0">
                          <a:solidFill>
                            <a:srgbClr val="000000"/>
                          </a:solidFill>
                          <a:effectLst/>
                          <a:latin typeface="Trebuchet MS"/>
                        </a:rPr>
                        <a:t>1058.7</a:t>
                      </a:r>
                    </a:p>
                  </a:txBody>
                  <a:tcPr marL="9525" marR="9525" marT="9525" marB="0" anchor="ctr">
                    <a:lnL>
                      <a:noFill/>
                    </a:lnL>
                    <a:lnR>
                      <a:noFill/>
                    </a:lnR>
                    <a:lnT>
                      <a:noFill/>
                    </a:lnT>
                    <a:lnB>
                      <a:noFill/>
                    </a:lnB>
                    <a:noFill/>
                  </a:tcPr>
                </a:tc>
                <a:tc>
                  <a:txBody>
                    <a:bodyPr/>
                    <a:lstStyle/>
                    <a:p>
                      <a:pPr algn="ctr" fontAlgn="ctr"/>
                      <a:r>
                        <a:rPr lang="en-US" sz="1800" b="0" i="0" u="none" strike="noStrike" dirty="0">
                          <a:solidFill>
                            <a:srgbClr val="000000"/>
                          </a:solidFill>
                          <a:effectLst/>
                          <a:latin typeface="Trebuchet MS"/>
                        </a:rPr>
                        <a:t>0.685</a:t>
                      </a:r>
                    </a:p>
                  </a:txBody>
                  <a:tcPr marL="9525" marR="9525" marT="9525" marB="0" anchor="ctr">
                    <a:lnL>
                      <a:noFill/>
                    </a:lnL>
                    <a:lnR>
                      <a:noFill/>
                    </a:lnR>
                    <a:lnT>
                      <a:noFill/>
                    </a:lnT>
                    <a:lnB>
                      <a:noFill/>
                    </a:lnB>
                    <a:noFill/>
                  </a:tcPr>
                </a:tc>
                <a:tc>
                  <a:txBody>
                    <a:bodyPr/>
                    <a:lstStyle/>
                    <a:p>
                      <a:pPr algn="ctr" fontAlgn="ctr"/>
                      <a:r>
                        <a:rPr lang="en-US" sz="1800" b="0" i="0" u="none" strike="noStrike" dirty="0">
                          <a:solidFill>
                            <a:srgbClr val="000000"/>
                          </a:solidFill>
                          <a:effectLst/>
                          <a:latin typeface="Trebuchet MS"/>
                        </a:rPr>
                        <a:t>0.685</a:t>
                      </a:r>
                    </a:p>
                  </a:txBody>
                  <a:tcPr marL="9525" marR="9525" marT="9525" marB="0" anchor="ctr">
                    <a:lnL>
                      <a:noFill/>
                    </a:lnL>
                    <a:lnR>
                      <a:noFill/>
                    </a:lnR>
                    <a:lnT>
                      <a:noFill/>
                    </a:lnT>
                    <a:lnB>
                      <a:noFill/>
                    </a:lnB>
                    <a:noFill/>
                  </a:tcPr>
                </a:tc>
                <a:tc>
                  <a:txBody>
                    <a:bodyPr/>
                    <a:lstStyle/>
                    <a:p>
                      <a:pPr algn="ctr" fontAlgn="ctr"/>
                      <a:r>
                        <a:rPr lang="en-US" sz="1800" b="0" i="0" u="none" strike="noStrike" dirty="0">
                          <a:solidFill>
                            <a:srgbClr val="000000"/>
                          </a:solidFill>
                          <a:effectLst/>
                          <a:latin typeface="Trebuchet MS"/>
                        </a:rPr>
                        <a:t>0.002</a:t>
                      </a:r>
                    </a:p>
                  </a:txBody>
                  <a:tcPr marL="9525" marR="9525" marT="9525" marB="0" anchor="ctr">
                    <a:lnL>
                      <a:noFill/>
                    </a:lnL>
                    <a:lnR>
                      <a:noFill/>
                    </a:lnR>
                    <a:lnT>
                      <a:noFill/>
                    </a:lnT>
                    <a:lnB>
                      <a:noFill/>
                    </a:lnB>
                    <a:noFill/>
                  </a:tcPr>
                </a:tc>
                <a:extLst>
                  <a:ext uri="{0D108BD9-81ED-4DB2-BD59-A6C34878D82A}">
                    <a16:rowId xmlns:a16="http://schemas.microsoft.com/office/drawing/2014/main" val="1986711623"/>
                  </a:ext>
                </a:extLst>
              </a:tr>
            </a:tbl>
          </a:graphicData>
        </a:graphic>
      </p:graphicFrame>
    </p:spTree>
    <p:extLst>
      <p:ext uri="{BB962C8B-B14F-4D97-AF65-F5344CB8AC3E}">
        <p14:creationId xmlns:p14="http://schemas.microsoft.com/office/powerpoint/2010/main" val="3735282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0016F5-DE76-4E6D-ECB9-102E39BBB50D}"/>
              </a:ext>
            </a:extLst>
          </p:cNvPr>
          <p:cNvSpPr txBox="1"/>
          <p:nvPr/>
        </p:nvSpPr>
        <p:spPr>
          <a:xfrm>
            <a:off x="3529283" y="2826952"/>
            <a:ext cx="2565413" cy="659924"/>
          </a:xfrm>
          <a:prstGeom prst="rect">
            <a:avLst/>
          </a:prstGeom>
          <a:noFill/>
        </p:spPr>
        <p:txBody>
          <a:bodyPr wrap="square" lIns="91440" tIns="45720" rIns="91440" bIns="45720" anchor="t">
            <a:spAutoFit/>
          </a:bodyPr>
          <a:lstStyle/>
          <a:p>
            <a:pPr marL="0" marR="0">
              <a:lnSpc>
                <a:spcPct val="115000"/>
              </a:lnSpc>
              <a:spcBef>
                <a:spcPts val="0"/>
              </a:spcBef>
              <a:spcAft>
                <a:spcPts val="800"/>
              </a:spcAft>
            </a:pPr>
            <a:r>
              <a:rPr lang="en-US" sz="3500" b="1" i="0" u="none" strike="noStrike" dirty="0">
                <a:solidFill>
                  <a:srgbClr val="373A3C"/>
                </a:solidFill>
                <a:effectLst/>
                <a:latin typeface="Trebuchet MS"/>
              </a:rPr>
              <a:t>Thank you</a:t>
            </a:r>
            <a:endParaRPr lang="en-US" sz="3500" b="1" kern="100" dirty="0">
              <a:effectLst/>
              <a:latin typeface="Trebuchet MS"/>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40672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62" name="Group 1061">
            <a:extLst>
              <a:ext uri="{FF2B5EF4-FFF2-40B4-BE49-F238E27FC236}">
                <a16:creationId xmlns:a16="http://schemas.microsoft.com/office/drawing/2014/main" id="{EB0D40EF-BA14-42F1-9492-D38C59DCAB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47" name="Straight Connector 1046">
              <a:extLst>
                <a:ext uri="{FF2B5EF4-FFF2-40B4-BE49-F238E27FC236}">
                  <a16:creationId xmlns:a16="http://schemas.microsoft.com/office/drawing/2014/main" id="{B2C3A70F-581F-48B1-AD94-04AF9A38D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48" name="Straight Connector 1047">
              <a:extLst>
                <a:ext uri="{FF2B5EF4-FFF2-40B4-BE49-F238E27FC236}">
                  <a16:creationId xmlns:a16="http://schemas.microsoft.com/office/drawing/2014/main" id="{13EABD0F-494E-4C0C-8A0C-139AFC4283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63" name="Rectangle 23">
              <a:extLst>
                <a:ext uri="{FF2B5EF4-FFF2-40B4-BE49-F238E27FC236}">
                  <a16:creationId xmlns:a16="http://schemas.microsoft.com/office/drawing/2014/main" id="{739811F7-2462-4463-BE69-32CEBED03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4" name="Rectangle 25">
              <a:extLst>
                <a:ext uri="{FF2B5EF4-FFF2-40B4-BE49-F238E27FC236}">
                  <a16:creationId xmlns:a16="http://schemas.microsoft.com/office/drawing/2014/main" id="{D91A6F9F-54F1-461A-A043-E97203A85F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5" name="Isosceles Triangle 1050">
              <a:extLst>
                <a:ext uri="{FF2B5EF4-FFF2-40B4-BE49-F238E27FC236}">
                  <a16:creationId xmlns:a16="http://schemas.microsoft.com/office/drawing/2014/main" id="{28681C3A-B98D-44BE-8120-45C3F3BA0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6" name="Rectangle 27">
              <a:extLst>
                <a:ext uri="{FF2B5EF4-FFF2-40B4-BE49-F238E27FC236}">
                  <a16:creationId xmlns:a16="http://schemas.microsoft.com/office/drawing/2014/main" id="{37478156-05FD-4D8F-AE53-B3D40AF29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7" name="Rectangle 28">
              <a:extLst>
                <a:ext uri="{FF2B5EF4-FFF2-40B4-BE49-F238E27FC236}">
                  <a16:creationId xmlns:a16="http://schemas.microsoft.com/office/drawing/2014/main" id="{A81F9C83-B446-4703-8B99-C01F0E403E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8" name="Rectangle 29">
              <a:extLst>
                <a:ext uri="{FF2B5EF4-FFF2-40B4-BE49-F238E27FC236}">
                  <a16:creationId xmlns:a16="http://schemas.microsoft.com/office/drawing/2014/main" id="{C2F5F0B6-D807-4AAE-852B-7BECE0CF4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9" name="Isosceles Triangle 1054">
              <a:extLst>
                <a:ext uri="{FF2B5EF4-FFF2-40B4-BE49-F238E27FC236}">
                  <a16:creationId xmlns:a16="http://schemas.microsoft.com/office/drawing/2014/main" id="{0945AE7B-1E9E-491F-976F-155273088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0" name="Isosceles Triangle 1055">
              <a:extLst>
                <a:ext uri="{FF2B5EF4-FFF2-40B4-BE49-F238E27FC236}">
                  <a16:creationId xmlns:a16="http://schemas.microsoft.com/office/drawing/2014/main" id="{A38028DA-F87E-4372-9295-BC98DB400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5" name="TextBox 4">
            <a:extLst>
              <a:ext uri="{FF2B5EF4-FFF2-40B4-BE49-F238E27FC236}">
                <a16:creationId xmlns:a16="http://schemas.microsoft.com/office/drawing/2014/main" id="{920016F5-DE76-4E6D-ECB9-102E39BBB50D}"/>
              </a:ext>
            </a:extLst>
          </p:cNvPr>
          <p:cNvSpPr txBox="1"/>
          <p:nvPr/>
        </p:nvSpPr>
        <p:spPr>
          <a:xfrm>
            <a:off x="781868" y="530594"/>
            <a:ext cx="8277145" cy="726657"/>
          </a:xfrm>
          <a:prstGeom prst="rect">
            <a:avLst/>
          </a:prstGeom>
        </p:spPr>
        <p:txBody>
          <a:bodyPr vert="horz" lIns="91440" tIns="45720" rIns="91440" bIns="45720" rtlCol="0" anchor="t">
            <a:normAutofit/>
          </a:bodyPr>
          <a:lstStyle/>
          <a:p>
            <a:pPr marL="0" marR="0">
              <a:spcBef>
                <a:spcPct val="0"/>
              </a:spcBef>
              <a:spcAft>
                <a:spcPts val="800"/>
              </a:spcAft>
            </a:pPr>
            <a:r>
              <a:rPr lang="en-US" sz="3500" b="1" dirty="0">
                <a:solidFill>
                  <a:schemeClr val="accent1"/>
                </a:solidFill>
                <a:latin typeface="+mj-lt"/>
                <a:ea typeface="+mj-ea"/>
                <a:cs typeface="+mj-cs"/>
              </a:rPr>
              <a:t>Overview</a:t>
            </a:r>
            <a:endParaRPr lang="en-US" sz="3500" b="1" dirty="0">
              <a:solidFill>
                <a:schemeClr val="accent1"/>
              </a:solidFill>
              <a:effectLst/>
              <a:latin typeface="+mj-lt"/>
              <a:ea typeface="+mj-ea"/>
              <a:cs typeface="+mj-cs"/>
            </a:endParaRPr>
          </a:p>
        </p:txBody>
      </p:sp>
      <p:sp>
        <p:nvSpPr>
          <p:cNvPr id="1071" name="Isosceles Triangle 30">
            <a:extLst>
              <a:ext uri="{FF2B5EF4-FFF2-40B4-BE49-F238E27FC236}">
                <a16:creationId xmlns:a16="http://schemas.microsoft.com/office/drawing/2014/main" id="{B09A8B04-373D-40BD-9442-2D3540D3C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072" name="Straight Connector 1071">
            <a:extLst>
              <a:ext uri="{FF2B5EF4-FFF2-40B4-BE49-F238E27FC236}">
                <a16:creationId xmlns:a16="http://schemas.microsoft.com/office/drawing/2014/main" id="{B5028193-7250-4674-AA37-E9040429AE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2887" y="4236854"/>
            <a:ext cx="32639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CDFF600-E6A6-EC1B-0ACA-BA3B50778745}"/>
              </a:ext>
            </a:extLst>
          </p:cNvPr>
          <p:cNvSpPr txBox="1"/>
          <p:nvPr/>
        </p:nvSpPr>
        <p:spPr>
          <a:xfrm>
            <a:off x="766287" y="1287364"/>
            <a:ext cx="8308306" cy="5182884"/>
          </a:xfrm>
          <a:prstGeom prst="rect">
            <a:avLst/>
          </a:prstGeom>
        </p:spPr>
        <p:txBody>
          <a:bodyPr vert="horz" lIns="91440" tIns="45720" rIns="91440" bIns="45720" rtlCol="0" anchor="t">
            <a:normAutofit/>
          </a:bodyPr>
          <a:lstStyle/>
          <a:p>
            <a:pPr marL="285750" indent="-285750">
              <a:spcBef>
                <a:spcPts val="1000"/>
              </a:spcBef>
              <a:buClr>
                <a:schemeClr val="accent1"/>
              </a:buClr>
              <a:buSzPct val="80000"/>
              <a:buFont typeface="Arial" panose="020B0604020202020204" pitchFamily="34" charset="0"/>
              <a:buChar char="•"/>
            </a:pPr>
            <a:r>
              <a:rPr lang="en-US" dirty="0"/>
              <a:t>A recap on linear regression</a:t>
            </a:r>
          </a:p>
          <a:p>
            <a:pPr marL="285750" indent="-285750">
              <a:spcBef>
                <a:spcPts val="1000"/>
              </a:spcBef>
              <a:buClr>
                <a:schemeClr val="accent1"/>
              </a:buClr>
              <a:buSzPct val="80000"/>
              <a:buFont typeface="Arial" panose="020B0604020202020204" pitchFamily="34" charset="0"/>
              <a:buChar char="•"/>
            </a:pPr>
            <a:r>
              <a:rPr lang="en-US" dirty="0"/>
              <a:t>What are generalized linear models (GLMs)?</a:t>
            </a:r>
          </a:p>
          <a:p>
            <a:pPr marL="742950" lvl="1" indent="-285750">
              <a:spcBef>
                <a:spcPts val="1000"/>
              </a:spcBef>
              <a:buClr>
                <a:schemeClr val="accent1"/>
              </a:buClr>
              <a:buSzPct val="80000"/>
              <a:buFont typeface="Arial" panose="020B0604020202020204" pitchFamily="34" charset="0"/>
              <a:buChar char="•"/>
            </a:pPr>
            <a:r>
              <a:rPr lang="en-US" dirty="0"/>
              <a:t>Special case</a:t>
            </a:r>
          </a:p>
          <a:p>
            <a:pPr marL="285750" indent="-285750">
              <a:spcBef>
                <a:spcPts val="1000"/>
              </a:spcBef>
              <a:buClr>
                <a:schemeClr val="accent1"/>
              </a:buClr>
              <a:buSzPct val="80000"/>
              <a:buFont typeface="Arial" panose="020B0604020202020204" pitchFamily="34" charset="0"/>
              <a:buChar char="•"/>
            </a:pPr>
            <a:r>
              <a:rPr lang="en-US" dirty="0"/>
              <a:t>What are generalized additive models (GAMs)?</a:t>
            </a:r>
          </a:p>
          <a:p>
            <a:pPr marL="742950" lvl="1" indent="-285750">
              <a:spcBef>
                <a:spcPts val="1000"/>
              </a:spcBef>
              <a:buClr>
                <a:schemeClr val="accent1"/>
              </a:buClr>
              <a:buSzPct val="80000"/>
              <a:buFont typeface="Arial" panose="020B0604020202020204" pitchFamily="34" charset="0"/>
              <a:buChar char="•"/>
            </a:pPr>
            <a:r>
              <a:rPr lang="en-US" dirty="0"/>
              <a:t>Special case</a:t>
            </a:r>
          </a:p>
          <a:p>
            <a:pPr marL="285750" indent="-28575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Properties of GAMs and GLMs</a:t>
            </a:r>
          </a:p>
          <a:p>
            <a:pPr marL="285750" indent="-28575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GAMs vs GLMs: differences and similarities</a:t>
            </a:r>
          </a:p>
          <a:p>
            <a:pPr marL="285750" indent="-28575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effectLst/>
              </a:rPr>
              <a:t>Why use these models</a:t>
            </a:r>
            <a:r>
              <a:rPr lang="en-US" dirty="0">
                <a:solidFill>
                  <a:schemeClr val="tx1">
                    <a:lumMod val="75000"/>
                    <a:lumOff val="25000"/>
                  </a:schemeClr>
                </a:solidFill>
              </a:rPr>
              <a:t>?</a:t>
            </a:r>
          </a:p>
          <a:p>
            <a:pPr marL="285750" indent="-28575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effectLst/>
              </a:rPr>
              <a:t>Superiority of GAMs and GLMs over MLR </a:t>
            </a:r>
          </a:p>
          <a:p>
            <a:pPr marL="285750" indent="-28575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effectLst/>
              </a:rPr>
              <a:t>Code demo to run GAM and GLM</a:t>
            </a:r>
          </a:p>
          <a:p>
            <a:pPr marL="742950" lvl="1" indent="-28575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effectLst/>
              </a:rPr>
              <a:t>Model comparison</a:t>
            </a:r>
          </a:p>
        </p:txBody>
      </p:sp>
      <p:graphicFrame>
        <p:nvGraphicFramePr>
          <p:cNvPr id="22" name="Diagram 21">
            <a:extLst>
              <a:ext uri="{FF2B5EF4-FFF2-40B4-BE49-F238E27FC236}">
                <a16:creationId xmlns:a16="http://schemas.microsoft.com/office/drawing/2014/main" id="{30F22E2F-ABA8-4222-98A1-D17CA45CE54D}"/>
              </a:ext>
            </a:extLst>
          </p:cNvPr>
          <p:cNvGraphicFramePr/>
          <p:nvPr>
            <p:extLst>
              <p:ext uri="{D42A27DB-BD31-4B8C-83A1-F6EECF244321}">
                <p14:modId xmlns:p14="http://schemas.microsoft.com/office/powerpoint/2010/main" val="1368537590"/>
              </p:ext>
            </p:extLst>
          </p:nvPr>
        </p:nvGraphicFramePr>
        <p:xfrm>
          <a:off x="6815561" y="3871412"/>
          <a:ext cx="2991485" cy="1952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0284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2"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F1FCD36-AE03-4720-AE6D-B4374827A747}"/>
              </a:ext>
            </a:extLst>
          </p:cNvPr>
          <p:cNvPicPr>
            <a:picLocks noChangeAspect="1"/>
          </p:cNvPicPr>
          <p:nvPr/>
        </p:nvPicPr>
        <p:blipFill rotWithShape="1">
          <a:blip r:embed="rId2"/>
          <a:srcRect/>
          <a:stretch/>
        </p:blipFill>
        <p:spPr>
          <a:xfrm>
            <a:off x="7275691" y="1591684"/>
            <a:ext cx="2528764" cy="2482786"/>
          </a:xfrm>
          <a:prstGeom prst="rect">
            <a:avLst/>
          </a:prstGeom>
        </p:spPr>
      </p:pic>
      <p:grpSp>
        <p:nvGrpSpPr>
          <p:cNvPr id="1062" name="Group 1061">
            <a:extLst>
              <a:ext uri="{FF2B5EF4-FFF2-40B4-BE49-F238E27FC236}">
                <a16:creationId xmlns:a16="http://schemas.microsoft.com/office/drawing/2014/main" id="{EB0D40EF-BA14-42F1-9492-D38C59DCAB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47" name="Straight Connector 1046">
              <a:extLst>
                <a:ext uri="{FF2B5EF4-FFF2-40B4-BE49-F238E27FC236}">
                  <a16:creationId xmlns:a16="http://schemas.microsoft.com/office/drawing/2014/main" id="{B2C3A70F-581F-48B1-AD94-04AF9A38D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48" name="Straight Connector 1047">
              <a:extLst>
                <a:ext uri="{FF2B5EF4-FFF2-40B4-BE49-F238E27FC236}">
                  <a16:creationId xmlns:a16="http://schemas.microsoft.com/office/drawing/2014/main" id="{13EABD0F-494E-4C0C-8A0C-139AFC4283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63" name="Rectangle 23">
              <a:extLst>
                <a:ext uri="{FF2B5EF4-FFF2-40B4-BE49-F238E27FC236}">
                  <a16:creationId xmlns:a16="http://schemas.microsoft.com/office/drawing/2014/main" id="{739811F7-2462-4463-BE69-32CEBED03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4" name="Rectangle 25">
              <a:extLst>
                <a:ext uri="{FF2B5EF4-FFF2-40B4-BE49-F238E27FC236}">
                  <a16:creationId xmlns:a16="http://schemas.microsoft.com/office/drawing/2014/main" id="{D91A6F9F-54F1-461A-A043-E97203A85F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5" name="Isosceles Triangle 1050">
              <a:extLst>
                <a:ext uri="{FF2B5EF4-FFF2-40B4-BE49-F238E27FC236}">
                  <a16:creationId xmlns:a16="http://schemas.microsoft.com/office/drawing/2014/main" id="{28681C3A-B98D-44BE-8120-45C3F3BA0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6" name="Rectangle 27">
              <a:extLst>
                <a:ext uri="{FF2B5EF4-FFF2-40B4-BE49-F238E27FC236}">
                  <a16:creationId xmlns:a16="http://schemas.microsoft.com/office/drawing/2014/main" id="{37478156-05FD-4D8F-AE53-B3D40AF29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7" name="Rectangle 28">
              <a:extLst>
                <a:ext uri="{FF2B5EF4-FFF2-40B4-BE49-F238E27FC236}">
                  <a16:creationId xmlns:a16="http://schemas.microsoft.com/office/drawing/2014/main" id="{A81F9C83-B446-4703-8B99-C01F0E403E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8" name="Rectangle 29">
              <a:extLst>
                <a:ext uri="{FF2B5EF4-FFF2-40B4-BE49-F238E27FC236}">
                  <a16:creationId xmlns:a16="http://schemas.microsoft.com/office/drawing/2014/main" id="{C2F5F0B6-D807-4AAE-852B-7BECE0CF4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9" name="Isosceles Triangle 1054">
              <a:extLst>
                <a:ext uri="{FF2B5EF4-FFF2-40B4-BE49-F238E27FC236}">
                  <a16:creationId xmlns:a16="http://schemas.microsoft.com/office/drawing/2014/main" id="{0945AE7B-1E9E-491F-976F-155273088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0" name="Isosceles Triangle 1055">
              <a:extLst>
                <a:ext uri="{FF2B5EF4-FFF2-40B4-BE49-F238E27FC236}">
                  <a16:creationId xmlns:a16="http://schemas.microsoft.com/office/drawing/2014/main" id="{A38028DA-F87E-4372-9295-BC98DB400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1071" name="Isosceles Triangle 30">
            <a:extLst>
              <a:ext uri="{FF2B5EF4-FFF2-40B4-BE49-F238E27FC236}">
                <a16:creationId xmlns:a16="http://schemas.microsoft.com/office/drawing/2014/main" id="{B09A8B04-373D-40BD-9442-2D3540D3C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072" name="Straight Connector 1071">
            <a:extLst>
              <a:ext uri="{FF2B5EF4-FFF2-40B4-BE49-F238E27FC236}">
                <a16:creationId xmlns:a16="http://schemas.microsoft.com/office/drawing/2014/main" id="{B5028193-7250-4674-AA37-E9040429AE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2887" y="4236854"/>
            <a:ext cx="32639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CDFF600-E6A6-EC1B-0ACA-BA3B50778745}"/>
              </a:ext>
            </a:extLst>
          </p:cNvPr>
          <p:cNvSpPr txBox="1"/>
          <p:nvPr/>
        </p:nvSpPr>
        <p:spPr>
          <a:xfrm>
            <a:off x="722347" y="879555"/>
            <a:ext cx="7010857" cy="5498728"/>
          </a:xfrm>
          <a:prstGeom prst="rect">
            <a:avLst/>
          </a:prstGeom>
        </p:spPr>
        <p:txBody>
          <a:bodyPr vert="horz" lIns="91440" tIns="45720" rIns="91440" bIns="45720" rtlCol="0" anchor="t">
            <a:normAutofit/>
          </a:bodyPr>
          <a:lstStyle/>
          <a:p>
            <a:pPr marL="285750" indent="-28575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Regressions are used to find the relationship between an outcome variable and a single explanatory variable or a set of explanatory variables.</a:t>
            </a:r>
          </a:p>
          <a:p>
            <a:pPr>
              <a:spcBef>
                <a:spcPts val="1000"/>
              </a:spcBef>
              <a:buClr>
                <a:schemeClr val="accent1"/>
              </a:buClr>
              <a:buSzPct val="80000"/>
            </a:pPr>
            <a:endParaRPr lang="en-US" dirty="0">
              <a:solidFill>
                <a:schemeClr val="tx1">
                  <a:lumMod val="75000"/>
                  <a:lumOff val="25000"/>
                </a:schemeClr>
              </a:solidFill>
            </a:endParaRPr>
          </a:p>
          <a:p>
            <a:pPr>
              <a:spcBef>
                <a:spcPts val="1000"/>
              </a:spcBef>
              <a:buClr>
                <a:schemeClr val="accent1"/>
              </a:buClr>
              <a:buSzPct val="80000"/>
            </a:pPr>
            <a:endParaRPr lang="en-US" dirty="0">
              <a:solidFill>
                <a:schemeClr val="tx1">
                  <a:lumMod val="75000"/>
                  <a:lumOff val="25000"/>
                </a:schemeClr>
              </a:solidFill>
            </a:endParaRPr>
          </a:p>
          <a:p>
            <a:pPr marL="285750" indent="-28575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In linear regression, modeling, certain assumptions must be complied with such as </a:t>
            </a:r>
            <a:r>
              <a:rPr lang="en-US" b="1" i="1" dirty="0">
                <a:solidFill>
                  <a:schemeClr val="tx1">
                    <a:lumMod val="75000"/>
                    <a:lumOff val="25000"/>
                  </a:schemeClr>
                </a:solidFill>
              </a:rPr>
              <a:t>linearity</a:t>
            </a:r>
            <a:r>
              <a:rPr lang="en-US" dirty="0">
                <a:solidFill>
                  <a:schemeClr val="tx1">
                    <a:lumMod val="75000"/>
                    <a:lumOff val="25000"/>
                  </a:schemeClr>
                </a:solidFill>
              </a:rPr>
              <a:t>, </a:t>
            </a:r>
            <a:r>
              <a:rPr lang="en-US" b="1" i="1" dirty="0">
                <a:solidFill>
                  <a:schemeClr val="tx1">
                    <a:lumMod val="75000"/>
                    <a:lumOff val="25000"/>
                  </a:schemeClr>
                </a:solidFill>
              </a:rPr>
              <a:t>homogenization</a:t>
            </a:r>
            <a:r>
              <a:rPr lang="en-US" dirty="0">
                <a:solidFill>
                  <a:schemeClr val="tx1">
                    <a:lumMod val="75000"/>
                    <a:lumOff val="25000"/>
                  </a:schemeClr>
                </a:solidFill>
              </a:rPr>
              <a:t>, </a:t>
            </a:r>
            <a:r>
              <a:rPr lang="en-US" b="1" i="1" dirty="0">
                <a:solidFill>
                  <a:schemeClr val="tx1">
                    <a:lumMod val="75000"/>
                    <a:lumOff val="25000"/>
                  </a:schemeClr>
                </a:solidFill>
              </a:rPr>
              <a:t>independence</a:t>
            </a:r>
            <a:r>
              <a:rPr lang="en-US" dirty="0">
                <a:solidFill>
                  <a:schemeClr val="tx1">
                    <a:lumMod val="75000"/>
                    <a:lumOff val="25000"/>
                  </a:schemeClr>
                </a:solidFill>
              </a:rPr>
              <a:t>, and </a:t>
            </a:r>
            <a:r>
              <a:rPr lang="en-US" b="1" i="1" dirty="0">
                <a:solidFill>
                  <a:schemeClr val="tx1">
                    <a:lumMod val="75000"/>
                    <a:lumOff val="25000"/>
                  </a:schemeClr>
                </a:solidFill>
              </a:rPr>
              <a:t>normality of residuals</a:t>
            </a:r>
            <a:r>
              <a:rPr lang="en-US" dirty="0">
                <a:solidFill>
                  <a:schemeClr val="tx1">
                    <a:lumMod val="75000"/>
                    <a:lumOff val="25000"/>
                  </a:schemeClr>
                </a:solidFill>
              </a:rPr>
              <a:t>.</a:t>
            </a:r>
          </a:p>
          <a:p>
            <a:pPr marL="285750" indent="-28575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However, these assumptions are considered restrictive and not all datasets conform to them.</a:t>
            </a:r>
          </a:p>
          <a:p>
            <a:pPr marL="285750" indent="-28575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So why do we still use linear regression? </a:t>
            </a:r>
            <a:r>
              <a:rPr lang="en-US" b="1" dirty="0">
                <a:solidFill>
                  <a:schemeClr val="tx1">
                    <a:lumMod val="75000"/>
                    <a:lumOff val="25000"/>
                  </a:schemeClr>
                </a:solidFill>
              </a:rPr>
              <a:t>Ease of application</a:t>
            </a:r>
            <a:r>
              <a:rPr lang="en-US" dirty="0">
                <a:solidFill>
                  <a:schemeClr val="tx1">
                    <a:lumMod val="75000"/>
                    <a:lumOff val="25000"/>
                  </a:schemeClr>
                </a:solidFill>
              </a:rPr>
              <a:t>, </a:t>
            </a:r>
            <a:r>
              <a:rPr lang="en-US" b="1" dirty="0">
                <a:solidFill>
                  <a:schemeClr val="tx1">
                    <a:lumMod val="75000"/>
                    <a:lumOff val="25000"/>
                  </a:schemeClr>
                </a:solidFill>
              </a:rPr>
              <a:t>interpretability</a:t>
            </a:r>
            <a:r>
              <a:rPr lang="en-US" dirty="0">
                <a:solidFill>
                  <a:schemeClr val="tx1">
                    <a:lumMod val="75000"/>
                    <a:lumOff val="25000"/>
                  </a:schemeClr>
                </a:solidFill>
              </a:rPr>
              <a:t>, and works well on </a:t>
            </a:r>
            <a:r>
              <a:rPr lang="en-US" b="1" dirty="0">
                <a:solidFill>
                  <a:schemeClr val="tx1">
                    <a:lumMod val="75000"/>
                    <a:lumOff val="25000"/>
                  </a:schemeClr>
                </a:solidFill>
              </a:rPr>
              <a:t>small data</a:t>
            </a:r>
            <a:r>
              <a:rPr lang="en-US" dirty="0">
                <a:solidFill>
                  <a:schemeClr val="tx1">
                    <a:lumMod val="75000"/>
                    <a:lumOff val="25000"/>
                  </a:schemeClr>
                </a:solidFill>
              </a:rPr>
              <a:t>.</a:t>
            </a:r>
          </a:p>
          <a:p>
            <a:pPr marL="285750" indent="-28575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effectLst/>
              </a:rPr>
              <a:t>But what happens when variables in the dataset </a:t>
            </a:r>
            <a:r>
              <a:rPr lang="en-US" dirty="0">
                <a:solidFill>
                  <a:schemeClr val="tx1">
                    <a:lumMod val="75000"/>
                    <a:lumOff val="25000"/>
                  </a:schemeClr>
                </a:solidFill>
              </a:rPr>
              <a:t>are</a:t>
            </a:r>
            <a:r>
              <a:rPr lang="en-US" dirty="0">
                <a:solidFill>
                  <a:schemeClr val="tx1">
                    <a:lumMod val="75000"/>
                    <a:lumOff val="25000"/>
                  </a:schemeClr>
                </a:solidFill>
                <a:effectLst/>
              </a:rPr>
              <a:t> </a:t>
            </a:r>
            <a:r>
              <a:rPr lang="en-US" b="1" i="1" dirty="0">
                <a:solidFill>
                  <a:schemeClr val="tx1">
                    <a:lumMod val="75000"/>
                    <a:lumOff val="25000"/>
                  </a:schemeClr>
                </a:solidFill>
                <a:effectLst/>
              </a:rPr>
              <a:t>non-normal</a:t>
            </a:r>
            <a:r>
              <a:rPr lang="en-US" dirty="0">
                <a:solidFill>
                  <a:schemeClr val="tx1">
                    <a:lumMod val="75000"/>
                    <a:lumOff val="25000"/>
                  </a:schemeClr>
                </a:solidFill>
                <a:effectLst/>
              </a:rPr>
              <a:t>, </a:t>
            </a:r>
            <a:r>
              <a:rPr lang="en-US" b="1" i="1" dirty="0">
                <a:solidFill>
                  <a:schemeClr val="tx1">
                    <a:lumMod val="75000"/>
                    <a:lumOff val="25000"/>
                  </a:schemeClr>
                </a:solidFill>
                <a:effectLst/>
              </a:rPr>
              <a:t>not identically distributed</a:t>
            </a:r>
            <a:r>
              <a:rPr lang="en-US" dirty="0">
                <a:solidFill>
                  <a:schemeClr val="tx1">
                    <a:lumMod val="75000"/>
                    <a:lumOff val="25000"/>
                  </a:schemeClr>
                </a:solidFill>
                <a:effectLst/>
              </a:rPr>
              <a:t>, </a:t>
            </a:r>
            <a:r>
              <a:rPr lang="en-US" b="1" i="1" dirty="0">
                <a:solidFill>
                  <a:schemeClr val="tx1">
                    <a:lumMod val="75000"/>
                    <a:lumOff val="25000"/>
                  </a:schemeClr>
                </a:solidFill>
                <a:effectLst/>
              </a:rPr>
              <a:t>not independent/correlate</a:t>
            </a:r>
            <a:r>
              <a:rPr lang="en-US" dirty="0">
                <a:solidFill>
                  <a:schemeClr val="tx1">
                    <a:lumMod val="75000"/>
                    <a:lumOff val="25000"/>
                  </a:schemeClr>
                </a:solidFill>
                <a:effectLst/>
              </a:rPr>
              <a:t>, and </a:t>
            </a:r>
            <a:r>
              <a:rPr lang="en-US" b="1" i="1" dirty="0">
                <a:solidFill>
                  <a:schemeClr val="tx1">
                    <a:lumMod val="75000"/>
                    <a:lumOff val="25000"/>
                  </a:schemeClr>
                </a:solidFill>
                <a:effectLst/>
              </a:rPr>
              <a:t>non-linear</a:t>
            </a:r>
            <a:r>
              <a:rPr lang="en-US" dirty="0">
                <a:solidFill>
                  <a:schemeClr val="tx1">
                    <a:lumMod val="75000"/>
                    <a:lumOff val="25000"/>
                  </a:schemeClr>
                </a:solidFill>
                <a:effectLst/>
              </a:rPr>
              <a:t>?</a:t>
            </a:r>
          </a:p>
        </p:txBody>
      </p:sp>
      <p:sp>
        <p:nvSpPr>
          <p:cNvPr id="20" name="TextBox 19">
            <a:extLst>
              <a:ext uri="{FF2B5EF4-FFF2-40B4-BE49-F238E27FC236}">
                <a16:creationId xmlns:a16="http://schemas.microsoft.com/office/drawing/2014/main" id="{56464118-9526-41CE-A271-5766B801C537}"/>
              </a:ext>
            </a:extLst>
          </p:cNvPr>
          <p:cNvSpPr txBox="1"/>
          <p:nvPr/>
        </p:nvSpPr>
        <p:spPr>
          <a:xfrm>
            <a:off x="781634" y="174598"/>
            <a:ext cx="9109785" cy="635027"/>
          </a:xfrm>
          <a:prstGeom prst="rect">
            <a:avLst/>
          </a:prstGeom>
        </p:spPr>
        <p:txBody>
          <a:bodyPr vert="horz" lIns="91440" tIns="45720" rIns="91440" bIns="45720" rtlCol="0" anchor="t">
            <a:normAutofit/>
          </a:bodyPr>
          <a:lstStyle/>
          <a:p>
            <a:pPr marL="0" marR="0">
              <a:spcBef>
                <a:spcPct val="0"/>
              </a:spcBef>
              <a:spcAft>
                <a:spcPts val="800"/>
              </a:spcAft>
            </a:pPr>
            <a:r>
              <a:rPr lang="en-US" sz="3500" b="1" dirty="0">
                <a:solidFill>
                  <a:schemeClr val="accent1"/>
                </a:solidFill>
                <a:latin typeface="+mj-lt"/>
                <a:ea typeface="+mj-ea"/>
                <a:cs typeface="+mj-cs"/>
              </a:rPr>
              <a:t>Linear Regression</a:t>
            </a:r>
            <a:endParaRPr lang="en-US" sz="3500" b="1" dirty="0">
              <a:solidFill>
                <a:schemeClr val="accent1"/>
              </a:solidFill>
              <a:effectLst/>
              <a:latin typeface="+mj-lt"/>
              <a:ea typeface="+mj-ea"/>
              <a:cs typeface="+mj-cs"/>
            </a:endParaRPr>
          </a:p>
        </p:txBody>
      </p:sp>
      <p:sp>
        <p:nvSpPr>
          <p:cNvPr id="23" name="TextBox 22">
            <a:extLst>
              <a:ext uri="{FF2B5EF4-FFF2-40B4-BE49-F238E27FC236}">
                <a16:creationId xmlns:a16="http://schemas.microsoft.com/office/drawing/2014/main" id="{8DEA7A90-1AB6-44AC-BE56-D45CF3A6C624}"/>
              </a:ext>
            </a:extLst>
          </p:cNvPr>
          <p:cNvSpPr txBox="1"/>
          <p:nvPr/>
        </p:nvSpPr>
        <p:spPr>
          <a:xfrm>
            <a:off x="731056" y="5925433"/>
            <a:ext cx="7010857" cy="479712"/>
          </a:xfrm>
          <a:prstGeom prst="rect">
            <a:avLst/>
          </a:prstGeom>
        </p:spPr>
        <p:txBody>
          <a:bodyPr vert="horz" lIns="91440" tIns="45720" rIns="91440" bIns="45720" rtlCol="0">
            <a:normAutofit/>
          </a:bodyPr>
          <a:lstStyle/>
          <a:p>
            <a:pPr marL="285750" indent="-28575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Enter </a:t>
            </a:r>
            <a:r>
              <a:rPr lang="en-US" b="1" dirty="0">
                <a:solidFill>
                  <a:schemeClr val="tx1">
                    <a:lumMod val="75000"/>
                    <a:lumOff val="25000"/>
                  </a:schemeClr>
                </a:solidFill>
              </a:rPr>
              <a:t>GAMs and GLMs</a:t>
            </a:r>
            <a:r>
              <a:rPr lang="en-US" dirty="0">
                <a:solidFill>
                  <a:schemeClr val="tx1">
                    <a:lumMod val="75000"/>
                    <a:lumOff val="25000"/>
                  </a:schemeClr>
                </a:solidFill>
              </a:rPr>
              <a:t>!</a:t>
            </a:r>
            <a:endParaRPr lang="en-US" b="1" dirty="0">
              <a:solidFill>
                <a:schemeClr val="tx1">
                  <a:lumMod val="75000"/>
                  <a:lumOff val="25000"/>
                </a:schemeClr>
              </a:solidFill>
            </a:endParaRPr>
          </a:p>
        </p:txBody>
      </p:sp>
      <p:sp>
        <p:nvSpPr>
          <p:cNvPr id="3" name="Rectangle 2">
            <a:extLst>
              <a:ext uri="{FF2B5EF4-FFF2-40B4-BE49-F238E27FC236}">
                <a16:creationId xmlns:a16="http://schemas.microsoft.com/office/drawing/2014/main" id="{68998B32-F5E5-422C-A9D8-ECF7D6D56372}"/>
              </a:ext>
            </a:extLst>
          </p:cNvPr>
          <p:cNvSpPr/>
          <p:nvPr/>
        </p:nvSpPr>
        <p:spPr>
          <a:xfrm>
            <a:off x="1564945" y="1977658"/>
            <a:ext cx="5057795" cy="477054"/>
          </a:xfrm>
          <a:prstGeom prst="rect">
            <a:avLst/>
          </a:prstGeom>
        </p:spPr>
        <p:txBody>
          <a:bodyPr wrap="none">
            <a:spAutoFit/>
          </a:bodyPr>
          <a:lstStyle/>
          <a:p>
            <a:r>
              <a:rPr lang="en-US" sz="2500" dirty="0">
                <a:ea typeface="Calibri" panose="020F0502020204030204" pitchFamily="34" charset="0"/>
                <a:cs typeface="Times New Roman" panose="02020603050405020304" pitchFamily="18" charset="0"/>
              </a:rPr>
              <a:t>E[y|x] = </a:t>
            </a:r>
            <a:r>
              <a:rPr lang="en-US" sz="2500" dirty="0">
                <a:ea typeface="Calibri" panose="020F0502020204030204" pitchFamily="34" charset="0"/>
              </a:rPr>
              <a:t>β</a:t>
            </a:r>
            <a:r>
              <a:rPr lang="en-US" sz="2500" baseline="-25000" dirty="0">
                <a:ea typeface="Calibri" panose="020F0502020204030204" pitchFamily="34" charset="0"/>
              </a:rPr>
              <a:t>o</a:t>
            </a:r>
            <a:r>
              <a:rPr lang="en-US" sz="2500" dirty="0">
                <a:ea typeface="Calibri" panose="020F0502020204030204" pitchFamily="34" charset="0"/>
              </a:rPr>
              <a:t> + β</a:t>
            </a:r>
            <a:r>
              <a:rPr lang="en-US" sz="2500" baseline="-25000" dirty="0">
                <a:ea typeface="Calibri" panose="020F0502020204030204" pitchFamily="34" charset="0"/>
              </a:rPr>
              <a:t>1</a:t>
            </a:r>
            <a:r>
              <a:rPr lang="en-US" sz="2500" dirty="0">
                <a:ea typeface="Calibri" panose="020F0502020204030204" pitchFamily="34" charset="0"/>
              </a:rPr>
              <a:t>*x</a:t>
            </a:r>
            <a:r>
              <a:rPr lang="en-US" sz="2500" baseline="-25000" dirty="0">
                <a:ea typeface="Calibri" panose="020F0502020204030204" pitchFamily="34" charset="0"/>
              </a:rPr>
              <a:t>1</a:t>
            </a:r>
            <a:r>
              <a:rPr lang="en-US" sz="2500" dirty="0">
                <a:ea typeface="Calibri" panose="020F0502020204030204" pitchFamily="34" charset="0"/>
              </a:rPr>
              <a:t> + … + β</a:t>
            </a:r>
            <a:r>
              <a:rPr lang="en-US" sz="2500" baseline="-25000" dirty="0">
                <a:ea typeface="Calibri" panose="020F0502020204030204" pitchFamily="34" charset="0"/>
              </a:rPr>
              <a:t>m</a:t>
            </a:r>
            <a:r>
              <a:rPr lang="en-US" sz="2500" dirty="0">
                <a:ea typeface="Calibri" panose="020F0502020204030204" pitchFamily="34" charset="0"/>
              </a:rPr>
              <a:t>*x</a:t>
            </a:r>
            <a:r>
              <a:rPr lang="en-US" sz="2500" baseline="-25000" dirty="0">
                <a:ea typeface="Calibri" panose="020F0502020204030204" pitchFamily="34" charset="0"/>
              </a:rPr>
              <a:t>m</a:t>
            </a:r>
            <a:r>
              <a:rPr lang="en-US" sz="2500" dirty="0">
                <a:ea typeface="Calibri" panose="020F0502020204030204" pitchFamily="34" charset="0"/>
              </a:rPr>
              <a:t> + ɛ</a:t>
            </a:r>
            <a:endParaRPr lang="en-US" sz="2500" dirty="0"/>
          </a:p>
        </p:txBody>
      </p:sp>
    </p:spTree>
    <p:extLst>
      <p:ext uri="{BB962C8B-B14F-4D97-AF65-F5344CB8AC3E}">
        <p14:creationId xmlns:p14="http://schemas.microsoft.com/office/powerpoint/2010/main" val="1307490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62" name="Group 1061">
            <a:extLst>
              <a:ext uri="{FF2B5EF4-FFF2-40B4-BE49-F238E27FC236}">
                <a16:creationId xmlns:a16="http://schemas.microsoft.com/office/drawing/2014/main" id="{EB0D40EF-BA14-42F1-9492-D38C59DCAB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47" name="Straight Connector 1046">
              <a:extLst>
                <a:ext uri="{FF2B5EF4-FFF2-40B4-BE49-F238E27FC236}">
                  <a16:creationId xmlns:a16="http://schemas.microsoft.com/office/drawing/2014/main" id="{B2C3A70F-581F-48B1-AD94-04AF9A38D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48" name="Straight Connector 1047">
              <a:extLst>
                <a:ext uri="{FF2B5EF4-FFF2-40B4-BE49-F238E27FC236}">
                  <a16:creationId xmlns:a16="http://schemas.microsoft.com/office/drawing/2014/main" id="{13EABD0F-494E-4C0C-8A0C-139AFC4283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63" name="Rectangle 23">
              <a:extLst>
                <a:ext uri="{FF2B5EF4-FFF2-40B4-BE49-F238E27FC236}">
                  <a16:creationId xmlns:a16="http://schemas.microsoft.com/office/drawing/2014/main" id="{739811F7-2462-4463-BE69-32CEBED03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4" name="Rectangle 25">
              <a:extLst>
                <a:ext uri="{FF2B5EF4-FFF2-40B4-BE49-F238E27FC236}">
                  <a16:creationId xmlns:a16="http://schemas.microsoft.com/office/drawing/2014/main" id="{D91A6F9F-54F1-461A-A043-E97203A85F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5" name="Isosceles Triangle 1050">
              <a:extLst>
                <a:ext uri="{FF2B5EF4-FFF2-40B4-BE49-F238E27FC236}">
                  <a16:creationId xmlns:a16="http://schemas.microsoft.com/office/drawing/2014/main" id="{28681C3A-B98D-44BE-8120-45C3F3BA0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6" name="Rectangle 27">
              <a:extLst>
                <a:ext uri="{FF2B5EF4-FFF2-40B4-BE49-F238E27FC236}">
                  <a16:creationId xmlns:a16="http://schemas.microsoft.com/office/drawing/2014/main" id="{37478156-05FD-4D8F-AE53-B3D40AF29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7" name="Rectangle 28">
              <a:extLst>
                <a:ext uri="{FF2B5EF4-FFF2-40B4-BE49-F238E27FC236}">
                  <a16:creationId xmlns:a16="http://schemas.microsoft.com/office/drawing/2014/main" id="{A81F9C83-B446-4703-8B99-C01F0E403E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8" name="Rectangle 29">
              <a:extLst>
                <a:ext uri="{FF2B5EF4-FFF2-40B4-BE49-F238E27FC236}">
                  <a16:creationId xmlns:a16="http://schemas.microsoft.com/office/drawing/2014/main" id="{C2F5F0B6-D807-4AAE-852B-7BECE0CF4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9" name="Isosceles Triangle 1054">
              <a:extLst>
                <a:ext uri="{FF2B5EF4-FFF2-40B4-BE49-F238E27FC236}">
                  <a16:creationId xmlns:a16="http://schemas.microsoft.com/office/drawing/2014/main" id="{0945AE7B-1E9E-491F-976F-155273088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0" name="Isosceles Triangle 1055">
              <a:extLst>
                <a:ext uri="{FF2B5EF4-FFF2-40B4-BE49-F238E27FC236}">
                  <a16:creationId xmlns:a16="http://schemas.microsoft.com/office/drawing/2014/main" id="{A38028DA-F87E-4372-9295-BC98DB400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5" name="TextBox 4">
            <a:extLst>
              <a:ext uri="{FF2B5EF4-FFF2-40B4-BE49-F238E27FC236}">
                <a16:creationId xmlns:a16="http://schemas.microsoft.com/office/drawing/2014/main" id="{920016F5-DE76-4E6D-ECB9-102E39BBB50D}"/>
              </a:ext>
            </a:extLst>
          </p:cNvPr>
          <p:cNvSpPr txBox="1"/>
          <p:nvPr/>
        </p:nvSpPr>
        <p:spPr>
          <a:xfrm>
            <a:off x="750131" y="264749"/>
            <a:ext cx="9056915" cy="795519"/>
          </a:xfrm>
          <a:prstGeom prst="rect">
            <a:avLst/>
          </a:prstGeom>
        </p:spPr>
        <p:txBody>
          <a:bodyPr vert="horz" lIns="91440" tIns="45720" rIns="91440" bIns="45720" rtlCol="0" anchor="t">
            <a:normAutofit/>
          </a:bodyPr>
          <a:lstStyle/>
          <a:p>
            <a:pPr marL="0" marR="0">
              <a:spcBef>
                <a:spcPct val="0"/>
              </a:spcBef>
              <a:spcAft>
                <a:spcPts val="800"/>
              </a:spcAft>
            </a:pPr>
            <a:r>
              <a:rPr lang="en-US" sz="3300" b="1" dirty="0">
                <a:solidFill>
                  <a:schemeClr val="accent1"/>
                </a:solidFill>
                <a:latin typeface="+mj-lt"/>
                <a:ea typeface="+mj-ea"/>
                <a:cs typeface="+mj-cs"/>
              </a:rPr>
              <a:t>What is a </a:t>
            </a:r>
            <a:r>
              <a:rPr lang="en-US" sz="3300" b="1" i="0" u="none" strike="noStrike" dirty="0">
                <a:solidFill>
                  <a:schemeClr val="accent1"/>
                </a:solidFill>
                <a:effectLst/>
                <a:latin typeface="+mj-lt"/>
                <a:ea typeface="+mj-ea"/>
                <a:cs typeface="+mj-cs"/>
              </a:rPr>
              <a:t>Generalized Linear Model (GLM)</a:t>
            </a:r>
            <a:r>
              <a:rPr lang="en-US" sz="3300" b="1" i="0" u="none" strike="noStrike" dirty="0">
                <a:solidFill>
                  <a:schemeClr val="accent1"/>
                </a:solidFill>
                <a:latin typeface="+mj-lt"/>
                <a:ea typeface="+mj-ea"/>
                <a:cs typeface="+mj-cs"/>
              </a:rPr>
              <a:t>?</a:t>
            </a:r>
            <a:endParaRPr lang="en-US" sz="3300" b="1" dirty="0">
              <a:solidFill>
                <a:schemeClr val="accent1"/>
              </a:solidFill>
              <a:effectLst/>
              <a:latin typeface="+mj-lt"/>
              <a:ea typeface="+mj-ea"/>
              <a:cs typeface="+mj-cs"/>
            </a:endParaRPr>
          </a:p>
        </p:txBody>
      </p:sp>
      <p:pic>
        <p:nvPicPr>
          <p:cNvPr id="1026" name="Picture 2" descr="Open Book Exams - Exams guide - LibGuides at National College of Ireland">
            <a:extLst>
              <a:ext uri="{FF2B5EF4-FFF2-40B4-BE49-F238E27FC236}">
                <a16:creationId xmlns:a16="http://schemas.microsoft.com/office/drawing/2014/main" id="{C15A9408-2DD9-3F79-2671-ED77F00BC6A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66" r="698" b="1"/>
          <a:stretch/>
        </p:blipFill>
        <p:spPr bwMode="auto">
          <a:xfrm>
            <a:off x="20" y="4174589"/>
            <a:ext cx="3393882" cy="2622453"/>
          </a:xfrm>
          <a:custGeom>
            <a:avLst/>
            <a:gdLst/>
            <a:ahLst/>
            <a:cxnLst/>
            <a:rect l="l" t="t" r="r" b="b"/>
            <a:pathLst>
              <a:path w="3393902" h="2622453">
                <a:moveTo>
                  <a:pt x="212741" y="0"/>
                </a:moveTo>
                <a:lnTo>
                  <a:pt x="3393902" y="0"/>
                </a:lnTo>
                <a:lnTo>
                  <a:pt x="3002186" y="2622453"/>
                </a:lnTo>
                <a:lnTo>
                  <a:pt x="0" y="2622453"/>
                </a:lnTo>
                <a:lnTo>
                  <a:pt x="0" y="1430607"/>
                </a:lnTo>
                <a:close/>
              </a:path>
            </a:pathLst>
          </a:custGeom>
          <a:noFill/>
          <a:extLst>
            <a:ext uri="{909E8E84-426E-40DD-AFC4-6F175D3DCCD1}">
              <a14:hiddenFill xmlns:a14="http://schemas.microsoft.com/office/drawing/2010/main">
                <a:solidFill>
                  <a:srgbClr val="FFFFFF"/>
                </a:solidFill>
              </a14:hiddenFill>
            </a:ext>
          </a:extLst>
        </p:spPr>
      </p:pic>
      <p:sp>
        <p:nvSpPr>
          <p:cNvPr id="1071" name="Isosceles Triangle 30">
            <a:extLst>
              <a:ext uri="{FF2B5EF4-FFF2-40B4-BE49-F238E27FC236}">
                <a16:creationId xmlns:a16="http://schemas.microsoft.com/office/drawing/2014/main" id="{B09A8B04-373D-40BD-9442-2D3540D3C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072" name="Straight Connector 1071">
            <a:extLst>
              <a:ext uri="{FF2B5EF4-FFF2-40B4-BE49-F238E27FC236}">
                <a16:creationId xmlns:a16="http://schemas.microsoft.com/office/drawing/2014/main" id="{B5028193-7250-4674-AA37-E9040429AE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2887" y="4236854"/>
            <a:ext cx="32639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CDFF600-E6A6-EC1B-0ACA-BA3B50778745}"/>
              </a:ext>
            </a:extLst>
          </p:cNvPr>
          <p:cNvSpPr txBox="1"/>
          <p:nvPr/>
        </p:nvSpPr>
        <p:spPr>
          <a:xfrm>
            <a:off x="757251" y="905695"/>
            <a:ext cx="8758602" cy="3107500"/>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dirty="0">
                <a:solidFill>
                  <a:schemeClr val="tx1">
                    <a:lumMod val="75000"/>
                    <a:lumOff val="25000"/>
                  </a:schemeClr>
                </a:solidFill>
                <a:latin typeface="Trebuchet MS" panose="020B0603020202020204" pitchFamily="34" charset="0"/>
              </a:rPr>
              <a:t> Imagine you're trying to do a prediction based on some factors. For example, let's say you want to predict whether a student will pass or fail an exam based on factors like study hours, previous grades, and attendance.</a:t>
            </a:r>
            <a:endParaRPr lang="en-US" b="1" dirty="0">
              <a:solidFill>
                <a:schemeClr val="tx1">
                  <a:lumMod val="75000"/>
                  <a:lumOff val="25000"/>
                </a:schemeClr>
              </a:solidFill>
              <a:latin typeface="Trebuchet MS" panose="020B0603020202020204" pitchFamily="34" charset="0"/>
            </a:endParaRPr>
          </a:p>
          <a:p>
            <a:pPr>
              <a:spcBef>
                <a:spcPts val="1000"/>
              </a:spcBef>
              <a:buClr>
                <a:schemeClr val="accent1"/>
              </a:buClr>
              <a:buSzPct val="80000"/>
              <a:buFont typeface="Wingdings 3" charset="2"/>
              <a:buChar char=""/>
            </a:pPr>
            <a:r>
              <a:rPr lang="en-US" dirty="0">
                <a:solidFill>
                  <a:schemeClr val="tx1">
                    <a:lumMod val="75000"/>
                    <a:lumOff val="25000"/>
                  </a:schemeClr>
                </a:solidFill>
              </a:rPr>
              <a:t>In traditional linear regression, you assume that the relationship between these factors and the outcome (pass/fail) is straight and simple.</a:t>
            </a:r>
          </a:p>
          <a:p>
            <a:pPr>
              <a:spcBef>
                <a:spcPts val="1000"/>
              </a:spcBef>
              <a:buClr>
                <a:schemeClr val="accent1"/>
              </a:buClr>
              <a:buSzPct val="80000"/>
              <a:buFont typeface="Wingdings 3" charset="2"/>
              <a:buChar char=""/>
            </a:pPr>
            <a:r>
              <a:rPr lang="en-US" dirty="0">
                <a:solidFill>
                  <a:schemeClr val="tx1">
                    <a:lumMod val="75000"/>
                    <a:lumOff val="25000"/>
                  </a:schemeClr>
                </a:solidFill>
              </a:rPr>
              <a:t>More study hours or higher previous grades mean a higher chance of passing. But this might not always be the case, especially when dealing with different kinds of outcomes like pass/fail or count data.</a:t>
            </a:r>
          </a:p>
          <a:p>
            <a:pPr>
              <a:spcBef>
                <a:spcPts val="1000"/>
              </a:spcBef>
              <a:buClr>
                <a:schemeClr val="accent1"/>
              </a:buClr>
              <a:buSzPct val="80000"/>
              <a:buFont typeface="Wingdings 3" charset="2"/>
              <a:buChar char=""/>
            </a:pPr>
            <a:endParaRPr lang="en-US" dirty="0">
              <a:solidFill>
                <a:schemeClr val="tx1">
                  <a:lumMod val="75000"/>
                  <a:lumOff val="25000"/>
                </a:schemeClr>
              </a:solidFill>
              <a:latin typeface="Trebuchet MS" panose="020B0603020202020204" pitchFamily="34" charset="0"/>
            </a:endParaRPr>
          </a:p>
          <a:p>
            <a:pPr>
              <a:spcBef>
                <a:spcPts val="1000"/>
              </a:spcBef>
              <a:buClr>
                <a:schemeClr val="accent1"/>
              </a:buClr>
              <a:buSzPct val="80000"/>
              <a:buFont typeface="Wingdings 3" charset="2"/>
              <a:buChar char=""/>
            </a:pPr>
            <a:endParaRPr lang="en-US" dirty="0">
              <a:solidFill>
                <a:schemeClr val="tx1">
                  <a:lumMod val="75000"/>
                  <a:lumOff val="25000"/>
                </a:schemeClr>
              </a:solidFill>
              <a:effectLst/>
              <a:latin typeface="Trebuchet MS" panose="020B0603020202020204" pitchFamily="34" charset="0"/>
            </a:endParaRPr>
          </a:p>
        </p:txBody>
      </p:sp>
      <p:pic>
        <p:nvPicPr>
          <p:cNvPr id="2" name="Picture 4" descr="Recording and Graphing Data">
            <a:extLst>
              <a:ext uri="{FF2B5EF4-FFF2-40B4-BE49-F238E27FC236}">
                <a16:creationId xmlns:a16="http://schemas.microsoft.com/office/drawing/2014/main" id="{A78611C6-AF41-B679-A8C6-1A5C862BD8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5676" y="4174589"/>
            <a:ext cx="2968042" cy="256989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Step 1 Becomes Pass/Fail: What are the Impacts? - SDN">
            <a:extLst>
              <a:ext uri="{FF2B5EF4-FFF2-40B4-BE49-F238E27FC236}">
                <a16:creationId xmlns:a16="http://schemas.microsoft.com/office/drawing/2014/main" id="{A87041CF-8661-4F10-BA78-338EEC956F9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681246" y="4079260"/>
            <a:ext cx="2834606" cy="1594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6526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62" name="Group 1061">
            <a:extLst>
              <a:ext uri="{FF2B5EF4-FFF2-40B4-BE49-F238E27FC236}">
                <a16:creationId xmlns:a16="http://schemas.microsoft.com/office/drawing/2014/main" id="{EB0D40EF-BA14-42F1-9492-D38C59DCAB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47" name="Straight Connector 1046">
              <a:extLst>
                <a:ext uri="{FF2B5EF4-FFF2-40B4-BE49-F238E27FC236}">
                  <a16:creationId xmlns:a16="http://schemas.microsoft.com/office/drawing/2014/main" id="{B2C3A70F-581F-48B1-AD94-04AF9A38D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48" name="Straight Connector 1047">
              <a:extLst>
                <a:ext uri="{FF2B5EF4-FFF2-40B4-BE49-F238E27FC236}">
                  <a16:creationId xmlns:a16="http://schemas.microsoft.com/office/drawing/2014/main" id="{13EABD0F-494E-4C0C-8A0C-139AFC4283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63" name="Rectangle 23">
              <a:extLst>
                <a:ext uri="{FF2B5EF4-FFF2-40B4-BE49-F238E27FC236}">
                  <a16:creationId xmlns:a16="http://schemas.microsoft.com/office/drawing/2014/main" id="{739811F7-2462-4463-BE69-32CEBED03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4" name="Rectangle 25">
              <a:extLst>
                <a:ext uri="{FF2B5EF4-FFF2-40B4-BE49-F238E27FC236}">
                  <a16:creationId xmlns:a16="http://schemas.microsoft.com/office/drawing/2014/main" id="{D91A6F9F-54F1-461A-A043-E97203A85F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5" name="Isosceles Triangle 1050">
              <a:extLst>
                <a:ext uri="{FF2B5EF4-FFF2-40B4-BE49-F238E27FC236}">
                  <a16:creationId xmlns:a16="http://schemas.microsoft.com/office/drawing/2014/main" id="{28681C3A-B98D-44BE-8120-45C3F3BA0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6" name="Rectangle 27">
              <a:extLst>
                <a:ext uri="{FF2B5EF4-FFF2-40B4-BE49-F238E27FC236}">
                  <a16:creationId xmlns:a16="http://schemas.microsoft.com/office/drawing/2014/main" id="{37478156-05FD-4D8F-AE53-B3D40AF29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7" name="Rectangle 28">
              <a:extLst>
                <a:ext uri="{FF2B5EF4-FFF2-40B4-BE49-F238E27FC236}">
                  <a16:creationId xmlns:a16="http://schemas.microsoft.com/office/drawing/2014/main" id="{A81F9C83-B446-4703-8B99-C01F0E403E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8" name="Rectangle 29">
              <a:extLst>
                <a:ext uri="{FF2B5EF4-FFF2-40B4-BE49-F238E27FC236}">
                  <a16:creationId xmlns:a16="http://schemas.microsoft.com/office/drawing/2014/main" id="{C2F5F0B6-D807-4AAE-852B-7BECE0CF4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9" name="Isosceles Triangle 1054">
              <a:extLst>
                <a:ext uri="{FF2B5EF4-FFF2-40B4-BE49-F238E27FC236}">
                  <a16:creationId xmlns:a16="http://schemas.microsoft.com/office/drawing/2014/main" id="{0945AE7B-1E9E-491F-976F-155273088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0" name="Isosceles Triangle 1055">
              <a:extLst>
                <a:ext uri="{FF2B5EF4-FFF2-40B4-BE49-F238E27FC236}">
                  <a16:creationId xmlns:a16="http://schemas.microsoft.com/office/drawing/2014/main" id="{A38028DA-F87E-4372-9295-BC98DB400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5" name="TextBox 4">
            <a:extLst>
              <a:ext uri="{FF2B5EF4-FFF2-40B4-BE49-F238E27FC236}">
                <a16:creationId xmlns:a16="http://schemas.microsoft.com/office/drawing/2014/main" id="{920016F5-DE76-4E6D-ECB9-102E39BBB50D}"/>
              </a:ext>
            </a:extLst>
          </p:cNvPr>
          <p:cNvSpPr txBox="1"/>
          <p:nvPr/>
        </p:nvSpPr>
        <p:spPr>
          <a:xfrm>
            <a:off x="750131" y="264749"/>
            <a:ext cx="9056915" cy="795519"/>
          </a:xfrm>
          <a:prstGeom prst="rect">
            <a:avLst/>
          </a:prstGeom>
        </p:spPr>
        <p:txBody>
          <a:bodyPr vert="horz" lIns="91440" tIns="45720" rIns="91440" bIns="45720" rtlCol="0" anchor="t">
            <a:normAutofit/>
          </a:bodyPr>
          <a:lstStyle/>
          <a:p>
            <a:pPr marL="0" marR="0">
              <a:spcBef>
                <a:spcPct val="0"/>
              </a:spcBef>
              <a:spcAft>
                <a:spcPts val="800"/>
              </a:spcAft>
            </a:pPr>
            <a:r>
              <a:rPr lang="en-US" sz="3300" b="1" dirty="0">
                <a:solidFill>
                  <a:schemeClr val="accent1"/>
                </a:solidFill>
                <a:latin typeface="+mj-lt"/>
                <a:ea typeface="+mj-ea"/>
                <a:cs typeface="+mj-cs"/>
              </a:rPr>
              <a:t>What is a </a:t>
            </a:r>
            <a:r>
              <a:rPr lang="en-US" sz="3300" b="1" i="0" u="none" strike="noStrike" dirty="0">
                <a:solidFill>
                  <a:schemeClr val="accent1"/>
                </a:solidFill>
                <a:effectLst/>
                <a:latin typeface="+mj-lt"/>
                <a:ea typeface="+mj-ea"/>
                <a:cs typeface="+mj-cs"/>
              </a:rPr>
              <a:t>Generalized Linear Model (GLM)</a:t>
            </a:r>
            <a:r>
              <a:rPr lang="en-US" sz="3300" b="1" i="0" u="none" strike="noStrike" dirty="0">
                <a:solidFill>
                  <a:schemeClr val="accent1"/>
                </a:solidFill>
                <a:latin typeface="+mj-lt"/>
                <a:ea typeface="+mj-ea"/>
                <a:cs typeface="+mj-cs"/>
              </a:rPr>
              <a:t>?</a:t>
            </a:r>
            <a:endParaRPr lang="en-US" sz="3300" b="1" dirty="0">
              <a:solidFill>
                <a:schemeClr val="accent1"/>
              </a:solidFill>
              <a:effectLst/>
              <a:latin typeface="+mj-lt"/>
              <a:ea typeface="+mj-ea"/>
              <a:cs typeface="+mj-cs"/>
            </a:endParaRPr>
          </a:p>
        </p:txBody>
      </p:sp>
      <p:sp>
        <p:nvSpPr>
          <p:cNvPr id="1071" name="Isosceles Triangle 30">
            <a:extLst>
              <a:ext uri="{FF2B5EF4-FFF2-40B4-BE49-F238E27FC236}">
                <a16:creationId xmlns:a16="http://schemas.microsoft.com/office/drawing/2014/main" id="{B09A8B04-373D-40BD-9442-2D3540D3C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072" name="Straight Connector 1071">
            <a:extLst>
              <a:ext uri="{FF2B5EF4-FFF2-40B4-BE49-F238E27FC236}">
                <a16:creationId xmlns:a16="http://schemas.microsoft.com/office/drawing/2014/main" id="{B5028193-7250-4674-AA37-E9040429AE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2887" y="4236854"/>
            <a:ext cx="32639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CAAC53A9-339B-4EAF-A9AA-D3729F99C619}"/>
              </a:ext>
            </a:extLst>
          </p:cNvPr>
          <p:cNvSpPr/>
          <p:nvPr/>
        </p:nvSpPr>
        <p:spPr>
          <a:xfrm>
            <a:off x="2387612" y="2144092"/>
            <a:ext cx="5452134" cy="477054"/>
          </a:xfrm>
          <a:prstGeom prst="rect">
            <a:avLst/>
          </a:prstGeom>
        </p:spPr>
        <p:txBody>
          <a:bodyPr wrap="none">
            <a:spAutoFit/>
          </a:bodyPr>
          <a:lstStyle/>
          <a:p>
            <a:r>
              <a:rPr lang="en-US" sz="2500" dirty="0">
                <a:ea typeface="Calibri" panose="020F0502020204030204" pitchFamily="34" charset="0"/>
                <a:cs typeface="Times New Roman" panose="02020603050405020304" pitchFamily="18" charset="0"/>
              </a:rPr>
              <a:t>g(E[y|x]) = </a:t>
            </a:r>
            <a:r>
              <a:rPr lang="en-US" sz="2500" dirty="0">
                <a:ea typeface="Calibri" panose="020F0502020204030204" pitchFamily="34" charset="0"/>
              </a:rPr>
              <a:t>β</a:t>
            </a:r>
            <a:r>
              <a:rPr lang="en-US" sz="2500" baseline="-25000" dirty="0">
                <a:ea typeface="Calibri" panose="020F0502020204030204" pitchFamily="34" charset="0"/>
              </a:rPr>
              <a:t>o</a:t>
            </a:r>
            <a:r>
              <a:rPr lang="en-US" sz="2500" dirty="0">
                <a:ea typeface="Calibri" panose="020F0502020204030204" pitchFamily="34" charset="0"/>
              </a:rPr>
              <a:t> + β</a:t>
            </a:r>
            <a:r>
              <a:rPr lang="en-US" sz="2500" baseline="-25000" dirty="0">
                <a:ea typeface="Calibri" panose="020F0502020204030204" pitchFamily="34" charset="0"/>
              </a:rPr>
              <a:t>1</a:t>
            </a:r>
            <a:r>
              <a:rPr lang="en-US" sz="2500" dirty="0">
                <a:ea typeface="Calibri" panose="020F0502020204030204" pitchFamily="34" charset="0"/>
              </a:rPr>
              <a:t>*x</a:t>
            </a:r>
            <a:r>
              <a:rPr lang="en-US" sz="2500" baseline="-25000" dirty="0">
                <a:ea typeface="Calibri" panose="020F0502020204030204" pitchFamily="34" charset="0"/>
              </a:rPr>
              <a:t>1</a:t>
            </a:r>
            <a:r>
              <a:rPr lang="en-US" sz="2500" dirty="0">
                <a:ea typeface="Calibri" panose="020F0502020204030204" pitchFamily="34" charset="0"/>
              </a:rPr>
              <a:t> + … + β</a:t>
            </a:r>
            <a:r>
              <a:rPr lang="en-US" sz="2500" baseline="-25000" dirty="0">
                <a:ea typeface="Calibri" panose="020F0502020204030204" pitchFamily="34" charset="0"/>
              </a:rPr>
              <a:t>m</a:t>
            </a:r>
            <a:r>
              <a:rPr lang="en-US" sz="2500" dirty="0">
                <a:ea typeface="Calibri" panose="020F0502020204030204" pitchFamily="34" charset="0"/>
              </a:rPr>
              <a:t>*x</a:t>
            </a:r>
            <a:r>
              <a:rPr lang="en-US" sz="2500" baseline="-25000" dirty="0">
                <a:ea typeface="Calibri" panose="020F0502020204030204" pitchFamily="34" charset="0"/>
              </a:rPr>
              <a:t>m</a:t>
            </a:r>
            <a:r>
              <a:rPr lang="en-US" sz="2500" dirty="0">
                <a:ea typeface="Calibri" panose="020F0502020204030204" pitchFamily="34" charset="0"/>
              </a:rPr>
              <a:t> + ɛ</a:t>
            </a:r>
            <a:endParaRPr lang="en-US" sz="2500" dirty="0"/>
          </a:p>
        </p:txBody>
      </p:sp>
      <p:sp>
        <p:nvSpPr>
          <p:cNvPr id="7" name="TextBox 6">
            <a:extLst>
              <a:ext uri="{FF2B5EF4-FFF2-40B4-BE49-F238E27FC236}">
                <a16:creationId xmlns:a16="http://schemas.microsoft.com/office/drawing/2014/main" id="{7CDFF600-E6A6-EC1B-0ACA-BA3B50778745}"/>
              </a:ext>
            </a:extLst>
          </p:cNvPr>
          <p:cNvSpPr txBox="1"/>
          <p:nvPr/>
        </p:nvSpPr>
        <p:spPr>
          <a:xfrm>
            <a:off x="623915" y="905694"/>
            <a:ext cx="8979528" cy="5033676"/>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dirty="0">
                <a:solidFill>
                  <a:schemeClr val="tx1">
                    <a:lumMod val="75000"/>
                    <a:lumOff val="25000"/>
                  </a:schemeClr>
                </a:solidFill>
                <a:latin typeface="Trebuchet MS" panose="020B0603020202020204" pitchFamily="34" charset="0"/>
              </a:rPr>
              <a:t> A GLM is a flexible generalization of ordinary linear regression (LR). It relaxes the assumptions in LR (e.g., normality) and generalizes LR by allowing the linear model to be related to the response variable via a link function and by allowing the magnitude of the variance of each measurement to be a function of its predicted valued. </a:t>
            </a:r>
            <a:endParaRPr lang="en-US" dirty="0">
              <a:latin typeface="Trebuchet MS" panose="020B0603020202020204" pitchFamily="34" charset="0"/>
            </a:endParaRPr>
          </a:p>
          <a:p>
            <a:pPr>
              <a:spcBef>
                <a:spcPts val="1000"/>
              </a:spcBef>
              <a:buClr>
                <a:schemeClr val="accent1"/>
              </a:buClr>
              <a:buSzPct val="80000"/>
            </a:pPr>
            <a:endParaRPr lang="en-US" dirty="0">
              <a:solidFill>
                <a:schemeClr val="tx1">
                  <a:lumMod val="75000"/>
                  <a:lumOff val="25000"/>
                </a:schemeClr>
              </a:solidFill>
              <a:effectLst/>
              <a:latin typeface="Trebuchet MS" panose="020B0603020202020204" pitchFamily="34" charset="0"/>
            </a:endParaRPr>
          </a:p>
          <a:p>
            <a:pPr>
              <a:spcBef>
                <a:spcPts val="1000"/>
              </a:spcBef>
              <a:buClr>
                <a:schemeClr val="accent1"/>
              </a:buClr>
              <a:buSzPct val="80000"/>
              <a:buFont typeface="Wingdings 3" charset="2"/>
              <a:buChar char=""/>
            </a:pPr>
            <a:r>
              <a:rPr lang="en-US" dirty="0">
                <a:solidFill>
                  <a:schemeClr val="tx1">
                    <a:lumMod val="75000"/>
                    <a:lumOff val="25000"/>
                  </a:schemeClr>
                </a:solidFill>
                <a:effectLst/>
                <a:latin typeface="Trebuchet MS" panose="020B0603020202020204" pitchFamily="34" charset="0"/>
              </a:rPr>
              <a:t>The link function also describes the distribution of y and how the latter is related to the x’s.</a:t>
            </a:r>
          </a:p>
          <a:p>
            <a:pPr>
              <a:spcBef>
                <a:spcPts val="1000"/>
              </a:spcBef>
              <a:buClr>
                <a:schemeClr val="accent1"/>
              </a:buClr>
              <a:buSzPct val="80000"/>
              <a:buFont typeface="Wingdings 3" charset="2"/>
              <a:buChar char=""/>
            </a:pPr>
            <a:r>
              <a:rPr lang="en-US" dirty="0">
                <a:solidFill>
                  <a:schemeClr val="tx1">
                    <a:lumMod val="75000"/>
                    <a:lumOff val="25000"/>
                  </a:schemeClr>
                </a:solidFill>
                <a:latin typeface="Trebuchet MS" panose="020B0603020202020204" pitchFamily="34" charset="0"/>
              </a:rPr>
              <a:t>The distribution </a:t>
            </a:r>
            <a:r>
              <a:rPr lang="en-US" dirty="0">
                <a:solidFill>
                  <a:schemeClr val="tx1">
                    <a:lumMod val="75000"/>
                    <a:lumOff val="25000"/>
                  </a:schemeClr>
                </a:solidFill>
                <a:effectLst/>
                <a:latin typeface="Trebuchet MS" panose="020B0603020202020204" pitchFamily="34" charset="0"/>
              </a:rPr>
              <a:t>may be Binomial, </a:t>
            </a:r>
            <a:r>
              <a:rPr lang="en-US" dirty="0">
                <a:solidFill>
                  <a:schemeClr val="tx1">
                    <a:lumMod val="75000"/>
                    <a:lumOff val="25000"/>
                  </a:schemeClr>
                </a:solidFill>
                <a:latin typeface="Trebuchet MS" panose="020B0603020202020204" pitchFamily="34" charset="0"/>
              </a:rPr>
              <a:t>Poisson, or any other type from the family of exponential distribution.</a:t>
            </a:r>
          </a:p>
          <a:p>
            <a:pPr>
              <a:spcBef>
                <a:spcPts val="1000"/>
              </a:spcBef>
              <a:buClr>
                <a:schemeClr val="accent1"/>
              </a:buClr>
              <a:buSzPct val="80000"/>
              <a:buFont typeface="Wingdings 3" charset="2"/>
              <a:buChar char=""/>
            </a:pPr>
            <a:r>
              <a:rPr lang="en-US" dirty="0">
                <a:solidFill>
                  <a:schemeClr val="tx1">
                    <a:lumMod val="75000"/>
                    <a:lumOff val="25000"/>
                  </a:schemeClr>
                </a:solidFill>
                <a:effectLst/>
                <a:latin typeface="Trebuchet MS" panose="020B0603020202020204" pitchFamily="34" charset="0"/>
              </a:rPr>
              <a:t>A special case when G</a:t>
            </a:r>
            <a:r>
              <a:rPr lang="en-US" dirty="0">
                <a:solidFill>
                  <a:schemeClr val="tx1">
                    <a:lumMod val="75000"/>
                    <a:lumOff val="25000"/>
                  </a:schemeClr>
                </a:solidFill>
                <a:latin typeface="Trebuchet MS" panose="020B0603020202020204" pitchFamily="34" charset="0"/>
              </a:rPr>
              <a:t>LM becomes LM </a:t>
            </a:r>
            <a:r>
              <a:rPr lang="en-US" dirty="0">
                <a:solidFill>
                  <a:schemeClr val="tx1">
                    <a:lumMod val="75000"/>
                    <a:lumOff val="25000"/>
                  </a:schemeClr>
                </a:solidFill>
                <a:effectLst/>
                <a:latin typeface="Trebuchet MS" panose="020B0603020202020204" pitchFamily="34" charset="0"/>
              </a:rPr>
              <a:t>is when y</a:t>
            </a:r>
            <a:r>
              <a:rPr lang="en-US" dirty="0">
                <a:solidFill>
                  <a:schemeClr val="tx1">
                    <a:lumMod val="75000"/>
                    <a:lumOff val="25000"/>
                  </a:schemeClr>
                </a:solidFill>
                <a:latin typeface="Trebuchet MS" panose="020B0603020202020204" pitchFamily="34" charset="0"/>
              </a:rPr>
              <a:t> is normally distributed with a constant variance and the link function equals the identity function i.e., </a:t>
            </a:r>
            <a:r>
              <a:rPr lang="en-US" dirty="0">
                <a:latin typeface="Trebuchet MS" panose="020B0603020202020204" pitchFamily="34" charset="0"/>
                <a:ea typeface="Calibri" panose="020F0502020204030204" pitchFamily="34" charset="0"/>
                <a:cs typeface="Times New Roman" panose="02020603050405020304" pitchFamily="18" charset="0"/>
              </a:rPr>
              <a:t>g(E[y|x]) = E[y|x].</a:t>
            </a:r>
          </a:p>
          <a:p>
            <a:pPr>
              <a:spcBef>
                <a:spcPts val="1000"/>
              </a:spcBef>
              <a:buClr>
                <a:schemeClr val="accent1"/>
              </a:buClr>
              <a:buSzPct val="80000"/>
              <a:buFont typeface="Wingdings 3" charset="2"/>
              <a:buChar char=""/>
            </a:pPr>
            <a:r>
              <a:rPr lang="en-US" dirty="0">
                <a:solidFill>
                  <a:schemeClr val="tx1">
                    <a:lumMod val="75000"/>
                    <a:lumOff val="25000"/>
                  </a:schemeClr>
                </a:solidFill>
                <a:effectLst/>
                <a:latin typeface="Trebuchet MS" panose="020B0603020202020204" pitchFamily="34" charset="0"/>
                <a:cs typeface="Times New Roman" panose="02020603050405020304" pitchFamily="18" charset="0"/>
              </a:rPr>
              <a:t>To</a:t>
            </a:r>
            <a:r>
              <a:rPr lang="en-US" dirty="0">
                <a:solidFill>
                  <a:schemeClr val="tx1">
                    <a:lumMod val="75000"/>
                    <a:lumOff val="25000"/>
                  </a:schemeClr>
                </a:solidFill>
                <a:latin typeface="Trebuchet MS" panose="020B0603020202020204" pitchFamily="34" charset="0"/>
                <a:cs typeface="Times New Roman" panose="02020603050405020304" pitchFamily="18" charset="0"/>
              </a:rPr>
              <a:t> fit a GLM model, a quantity called “deviance” must be minimized. This is like the sum of squares error that is minimized in linear regression modeling.</a:t>
            </a:r>
            <a:endParaRPr lang="en-US" dirty="0">
              <a:solidFill>
                <a:schemeClr val="tx1">
                  <a:lumMod val="75000"/>
                  <a:lumOff val="25000"/>
                </a:schemeClr>
              </a:solidFill>
              <a:effectLst/>
              <a:latin typeface="Trebuchet MS" panose="020B0603020202020204" pitchFamily="34" charset="0"/>
            </a:endParaRPr>
          </a:p>
          <a:p>
            <a:pPr>
              <a:spcBef>
                <a:spcPts val="1000"/>
              </a:spcBef>
              <a:buClr>
                <a:schemeClr val="accent1"/>
              </a:buClr>
              <a:buSzPct val="80000"/>
              <a:buFont typeface="Wingdings 3" charset="2"/>
              <a:buChar char=""/>
            </a:pPr>
            <a:endParaRPr lang="en-US" dirty="0">
              <a:solidFill>
                <a:schemeClr val="tx1">
                  <a:lumMod val="75000"/>
                  <a:lumOff val="25000"/>
                </a:schemeClr>
              </a:solidFill>
              <a:effectLst/>
              <a:latin typeface="Trebuchet MS" panose="020B0603020202020204" pitchFamily="34" charset="0"/>
            </a:endParaRPr>
          </a:p>
        </p:txBody>
      </p:sp>
    </p:spTree>
    <p:extLst>
      <p:ext uri="{BB962C8B-B14F-4D97-AF65-F5344CB8AC3E}">
        <p14:creationId xmlns:p14="http://schemas.microsoft.com/office/powerpoint/2010/main" val="2521526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62" name="Group 1061">
            <a:extLst>
              <a:ext uri="{FF2B5EF4-FFF2-40B4-BE49-F238E27FC236}">
                <a16:creationId xmlns:a16="http://schemas.microsoft.com/office/drawing/2014/main" id="{EB0D40EF-BA14-42F1-9492-D38C59DCAB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47" name="Straight Connector 1046">
              <a:extLst>
                <a:ext uri="{FF2B5EF4-FFF2-40B4-BE49-F238E27FC236}">
                  <a16:creationId xmlns:a16="http://schemas.microsoft.com/office/drawing/2014/main" id="{B2C3A70F-581F-48B1-AD94-04AF9A38D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48" name="Straight Connector 1047">
              <a:extLst>
                <a:ext uri="{FF2B5EF4-FFF2-40B4-BE49-F238E27FC236}">
                  <a16:creationId xmlns:a16="http://schemas.microsoft.com/office/drawing/2014/main" id="{13EABD0F-494E-4C0C-8A0C-139AFC4283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63" name="Rectangle 23">
              <a:extLst>
                <a:ext uri="{FF2B5EF4-FFF2-40B4-BE49-F238E27FC236}">
                  <a16:creationId xmlns:a16="http://schemas.microsoft.com/office/drawing/2014/main" id="{739811F7-2462-4463-BE69-32CEBED03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4" name="Rectangle 25">
              <a:extLst>
                <a:ext uri="{FF2B5EF4-FFF2-40B4-BE49-F238E27FC236}">
                  <a16:creationId xmlns:a16="http://schemas.microsoft.com/office/drawing/2014/main" id="{D91A6F9F-54F1-461A-A043-E97203A85F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5" name="Isosceles Triangle 1050">
              <a:extLst>
                <a:ext uri="{FF2B5EF4-FFF2-40B4-BE49-F238E27FC236}">
                  <a16:creationId xmlns:a16="http://schemas.microsoft.com/office/drawing/2014/main" id="{28681C3A-B98D-44BE-8120-45C3F3BA0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6" name="Rectangle 27">
              <a:extLst>
                <a:ext uri="{FF2B5EF4-FFF2-40B4-BE49-F238E27FC236}">
                  <a16:creationId xmlns:a16="http://schemas.microsoft.com/office/drawing/2014/main" id="{37478156-05FD-4D8F-AE53-B3D40AF29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7" name="Rectangle 28">
              <a:extLst>
                <a:ext uri="{FF2B5EF4-FFF2-40B4-BE49-F238E27FC236}">
                  <a16:creationId xmlns:a16="http://schemas.microsoft.com/office/drawing/2014/main" id="{A81F9C83-B446-4703-8B99-C01F0E403E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8" name="Rectangle 29">
              <a:extLst>
                <a:ext uri="{FF2B5EF4-FFF2-40B4-BE49-F238E27FC236}">
                  <a16:creationId xmlns:a16="http://schemas.microsoft.com/office/drawing/2014/main" id="{C2F5F0B6-D807-4AAE-852B-7BECE0CF4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9" name="Isosceles Triangle 1054">
              <a:extLst>
                <a:ext uri="{FF2B5EF4-FFF2-40B4-BE49-F238E27FC236}">
                  <a16:creationId xmlns:a16="http://schemas.microsoft.com/office/drawing/2014/main" id="{0945AE7B-1E9E-491F-976F-155273088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0" name="Isosceles Triangle 1055">
              <a:extLst>
                <a:ext uri="{FF2B5EF4-FFF2-40B4-BE49-F238E27FC236}">
                  <a16:creationId xmlns:a16="http://schemas.microsoft.com/office/drawing/2014/main" id="{A38028DA-F87E-4372-9295-BC98DB400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5" name="TextBox 4">
            <a:extLst>
              <a:ext uri="{FF2B5EF4-FFF2-40B4-BE49-F238E27FC236}">
                <a16:creationId xmlns:a16="http://schemas.microsoft.com/office/drawing/2014/main" id="{920016F5-DE76-4E6D-ECB9-102E39BBB50D}"/>
              </a:ext>
            </a:extLst>
          </p:cNvPr>
          <p:cNvSpPr txBox="1"/>
          <p:nvPr/>
        </p:nvSpPr>
        <p:spPr>
          <a:xfrm>
            <a:off x="750131" y="264749"/>
            <a:ext cx="8977343" cy="795519"/>
          </a:xfrm>
          <a:prstGeom prst="rect">
            <a:avLst/>
          </a:prstGeom>
        </p:spPr>
        <p:txBody>
          <a:bodyPr vert="horz" lIns="91440" tIns="45720" rIns="91440" bIns="45720" rtlCol="0" anchor="t">
            <a:normAutofit/>
          </a:bodyPr>
          <a:lstStyle/>
          <a:p>
            <a:pPr marL="0" marR="0">
              <a:spcBef>
                <a:spcPct val="0"/>
              </a:spcBef>
              <a:spcAft>
                <a:spcPts val="800"/>
              </a:spcAft>
            </a:pPr>
            <a:r>
              <a:rPr lang="en-US" sz="3200" b="1" dirty="0">
                <a:solidFill>
                  <a:schemeClr val="accent1"/>
                </a:solidFill>
                <a:latin typeface="+mj-lt"/>
                <a:ea typeface="+mj-ea"/>
                <a:cs typeface="+mj-cs"/>
              </a:rPr>
              <a:t>What is a </a:t>
            </a:r>
            <a:r>
              <a:rPr lang="en-US" sz="3200" b="1" i="0" u="none" strike="noStrike" dirty="0">
                <a:solidFill>
                  <a:schemeClr val="accent1"/>
                </a:solidFill>
                <a:effectLst/>
                <a:latin typeface="+mj-lt"/>
                <a:ea typeface="+mj-ea"/>
                <a:cs typeface="+mj-cs"/>
              </a:rPr>
              <a:t>Generalized Additive Model (GAM)</a:t>
            </a:r>
            <a:r>
              <a:rPr lang="en-US" sz="3200" b="1" i="0" u="none" strike="noStrike" dirty="0">
                <a:solidFill>
                  <a:schemeClr val="accent1"/>
                </a:solidFill>
                <a:latin typeface="+mj-lt"/>
                <a:ea typeface="+mj-ea"/>
                <a:cs typeface="+mj-cs"/>
              </a:rPr>
              <a:t>?</a:t>
            </a:r>
            <a:endParaRPr lang="en-US" sz="3200" b="1" dirty="0">
              <a:solidFill>
                <a:schemeClr val="accent1"/>
              </a:solidFill>
              <a:effectLst/>
              <a:latin typeface="+mj-lt"/>
              <a:ea typeface="+mj-ea"/>
              <a:cs typeface="+mj-cs"/>
            </a:endParaRPr>
          </a:p>
        </p:txBody>
      </p:sp>
      <p:sp>
        <p:nvSpPr>
          <p:cNvPr id="1071" name="Isosceles Triangle 30">
            <a:extLst>
              <a:ext uri="{FF2B5EF4-FFF2-40B4-BE49-F238E27FC236}">
                <a16:creationId xmlns:a16="http://schemas.microsoft.com/office/drawing/2014/main" id="{B09A8B04-373D-40BD-9442-2D3540D3C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072" name="Straight Connector 1071">
            <a:extLst>
              <a:ext uri="{FF2B5EF4-FFF2-40B4-BE49-F238E27FC236}">
                <a16:creationId xmlns:a16="http://schemas.microsoft.com/office/drawing/2014/main" id="{B5028193-7250-4674-AA37-E9040429AE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2887" y="4236854"/>
            <a:ext cx="32639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CDFF600-E6A6-EC1B-0ACA-BA3B50778745}"/>
              </a:ext>
            </a:extLst>
          </p:cNvPr>
          <p:cNvSpPr txBox="1"/>
          <p:nvPr/>
        </p:nvSpPr>
        <p:spPr>
          <a:xfrm>
            <a:off x="842597" y="905694"/>
            <a:ext cx="8760846" cy="5952306"/>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dirty="0">
                <a:solidFill>
                  <a:srgbClr val="0D0D0D"/>
                </a:solidFill>
                <a:latin typeface="Trebuchet MS" panose="020B0603020202020204" pitchFamily="34" charset="0"/>
              </a:rPr>
              <a:t> GAMs further loosen the restrictive and rigid assumptions of linear regression modeling.</a:t>
            </a:r>
          </a:p>
          <a:p>
            <a:pPr>
              <a:spcBef>
                <a:spcPts val="1000"/>
              </a:spcBef>
              <a:buClr>
                <a:schemeClr val="accent1"/>
              </a:buClr>
              <a:buSzPct val="80000"/>
              <a:buFont typeface="Wingdings 3" charset="2"/>
              <a:buChar char=""/>
            </a:pPr>
            <a:r>
              <a:rPr lang="en-US" dirty="0">
                <a:solidFill>
                  <a:srgbClr val="0D0D0D"/>
                </a:solidFill>
                <a:latin typeface="Trebuchet MS" panose="020B0603020202020204" pitchFamily="34" charset="0"/>
              </a:rPr>
              <a:t> GAMs modify GLMs by allowing (1) non-linearity and (2) interaction of variables non-linearly</a:t>
            </a:r>
          </a:p>
          <a:p>
            <a:pPr>
              <a:spcBef>
                <a:spcPts val="1000"/>
              </a:spcBef>
              <a:buClr>
                <a:schemeClr val="accent1"/>
              </a:buClr>
              <a:buSzPct val="80000"/>
            </a:pPr>
            <a:endParaRPr lang="en-US" dirty="0">
              <a:solidFill>
                <a:schemeClr val="tx1">
                  <a:lumMod val="75000"/>
                  <a:lumOff val="25000"/>
                </a:schemeClr>
              </a:solidFill>
              <a:effectLst/>
              <a:latin typeface="Trebuchet MS" panose="020B0603020202020204" pitchFamily="34" charset="0"/>
            </a:endParaRPr>
          </a:p>
          <a:p>
            <a:pPr>
              <a:spcBef>
                <a:spcPts val="1000"/>
              </a:spcBef>
              <a:buClr>
                <a:schemeClr val="accent1"/>
              </a:buClr>
              <a:buSzPct val="80000"/>
              <a:buFont typeface="Wingdings 3" charset="2"/>
              <a:buChar char=""/>
            </a:pPr>
            <a:r>
              <a:rPr lang="en-US" dirty="0">
                <a:solidFill>
                  <a:schemeClr val="tx1">
                    <a:lumMod val="75000"/>
                    <a:lumOff val="25000"/>
                  </a:schemeClr>
                </a:solidFill>
                <a:effectLst/>
                <a:latin typeface="Trebuchet MS" panose="020B0603020202020204" pitchFamily="34" charset="0"/>
              </a:rPr>
              <a:t>The function within GAMs can be non-linear and non-parametric but must be a smooth function.</a:t>
            </a:r>
          </a:p>
          <a:p>
            <a:pPr>
              <a:spcBef>
                <a:spcPts val="1000"/>
              </a:spcBef>
              <a:buClr>
                <a:schemeClr val="accent1"/>
              </a:buClr>
              <a:buSzPct val="80000"/>
              <a:buFont typeface="Wingdings 3" charset="2"/>
              <a:buChar char=""/>
            </a:pPr>
            <a:r>
              <a:rPr lang="en-US" dirty="0">
                <a:solidFill>
                  <a:schemeClr val="tx1">
                    <a:lumMod val="75000"/>
                    <a:lumOff val="25000"/>
                  </a:schemeClr>
                </a:solidFill>
                <a:latin typeface="Trebuchet MS" panose="020B0603020202020204" pitchFamily="34" charset="0"/>
              </a:rPr>
              <a:t> GAMs use ‘smooth functions’ to capture the complex relationships between dependent and independent variables, fitting wiggly lines or curves to a dataset, and allowing for peaks, valleys, and everything in-between.</a:t>
            </a:r>
          </a:p>
          <a:p>
            <a:pPr>
              <a:spcBef>
                <a:spcPts val="1000"/>
              </a:spcBef>
              <a:buClr>
                <a:schemeClr val="accent1"/>
              </a:buClr>
              <a:buSzPct val="80000"/>
              <a:buFont typeface="Wingdings 3" charset="2"/>
              <a:buChar char=""/>
            </a:pPr>
            <a:r>
              <a:rPr lang="en-US" dirty="0">
                <a:solidFill>
                  <a:srgbClr val="0D0D0D"/>
                </a:solidFill>
                <a:latin typeface="Trebuchet MS" panose="020B0603020202020204" pitchFamily="34" charset="0"/>
              </a:rPr>
              <a:t>A special type of GAMs occurs when a single parameter </a:t>
            </a:r>
            <a:r>
              <a:rPr lang="en-US" dirty="0">
                <a:ea typeface="Calibri" panose="020F0502020204030204" pitchFamily="34" charset="0"/>
              </a:rPr>
              <a:t>β</a:t>
            </a:r>
            <a:r>
              <a:rPr lang="en-US" baseline="-25000" dirty="0">
                <a:ea typeface="Calibri" panose="020F0502020204030204" pitchFamily="34" charset="0"/>
              </a:rPr>
              <a:t>k </a:t>
            </a:r>
            <a:r>
              <a:rPr lang="en-US" dirty="0">
                <a:solidFill>
                  <a:srgbClr val="0D0D0D"/>
                </a:solidFill>
                <a:latin typeface="Trebuchet MS" panose="020B0603020202020204" pitchFamily="34" charset="0"/>
              </a:rPr>
              <a:t>multiplies the function </a:t>
            </a:r>
            <a:r>
              <a:rPr lang="en-US" dirty="0">
                <a:ea typeface="Calibri" panose="020F0502020204030204" pitchFamily="34" charset="0"/>
              </a:rPr>
              <a:t>h</a:t>
            </a:r>
            <a:r>
              <a:rPr lang="en-US" baseline="-25000" dirty="0">
                <a:ea typeface="Calibri" panose="020F0502020204030204" pitchFamily="34" charset="0"/>
              </a:rPr>
              <a:t>k</a:t>
            </a:r>
            <a:r>
              <a:rPr lang="en-US" dirty="0">
                <a:solidFill>
                  <a:srgbClr val="0D0D0D"/>
                </a:solidFill>
                <a:latin typeface="Trebuchet MS" panose="020B0603020202020204" pitchFamily="34" charset="0"/>
              </a:rPr>
              <a:t> and in that case GAMs become GLMs.</a:t>
            </a:r>
          </a:p>
          <a:p>
            <a:pPr>
              <a:spcBef>
                <a:spcPts val="1000"/>
              </a:spcBef>
              <a:buClr>
                <a:schemeClr val="accent1"/>
              </a:buClr>
              <a:buSzPct val="80000"/>
              <a:buFont typeface="Wingdings 3" charset="2"/>
              <a:buChar char=""/>
            </a:pPr>
            <a:r>
              <a:rPr lang="en-US" dirty="0">
                <a:solidFill>
                  <a:srgbClr val="0D0D0D"/>
                </a:solidFill>
                <a:latin typeface="Trebuchet MS" panose="020B0603020202020204" pitchFamily="34" charset="0"/>
              </a:rPr>
              <a:t> GAMs are like the Swiss Army knife of regression models.</a:t>
            </a:r>
          </a:p>
        </p:txBody>
      </p:sp>
      <p:sp>
        <p:nvSpPr>
          <p:cNvPr id="18" name="Rectangle 17">
            <a:extLst>
              <a:ext uri="{FF2B5EF4-FFF2-40B4-BE49-F238E27FC236}">
                <a16:creationId xmlns:a16="http://schemas.microsoft.com/office/drawing/2014/main" id="{855C452B-A5FD-46B9-B4AB-832E2E41BE69}"/>
              </a:ext>
            </a:extLst>
          </p:cNvPr>
          <p:cNvSpPr/>
          <p:nvPr/>
        </p:nvSpPr>
        <p:spPr>
          <a:xfrm>
            <a:off x="2739905" y="2094220"/>
            <a:ext cx="5673348" cy="477054"/>
          </a:xfrm>
          <a:prstGeom prst="rect">
            <a:avLst/>
          </a:prstGeom>
        </p:spPr>
        <p:txBody>
          <a:bodyPr wrap="none">
            <a:spAutoFit/>
          </a:bodyPr>
          <a:lstStyle/>
          <a:p>
            <a:r>
              <a:rPr lang="en-US" sz="2500" dirty="0">
                <a:ea typeface="Calibri" panose="020F0502020204030204" pitchFamily="34" charset="0"/>
                <a:cs typeface="Times New Roman" panose="02020603050405020304" pitchFamily="18" charset="0"/>
              </a:rPr>
              <a:t>g(E[y|x]) = </a:t>
            </a:r>
            <a:r>
              <a:rPr lang="en-US" sz="2500" dirty="0">
                <a:ea typeface="Calibri" panose="020F0502020204030204" pitchFamily="34" charset="0"/>
              </a:rPr>
              <a:t>β</a:t>
            </a:r>
            <a:r>
              <a:rPr lang="en-US" sz="2500" baseline="-25000" dirty="0">
                <a:ea typeface="Calibri" panose="020F0502020204030204" pitchFamily="34" charset="0"/>
              </a:rPr>
              <a:t>o</a:t>
            </a:r>
            <a:r>
              <a:rPr lang="en-US" sz="2500" dirty="0">
                <a:ea typeface="Calibri" panose="020F0502020204030204" pitchFamily="34" charset="0"/>
              </a:rPr>
              <a:t> + h</a:t>
            </a:r>
            <a:r>
              <a:rPr lang="en-US" sz="2500" baseline="-25000" dirty="0">
                <a:ea typeface="Calibri" panose="020F0502020204030204" pitchFamily="34" charset="0"/>
              </a:rPr>
              <a:t>1</a:t>
            </a:r>
            <a:r>
              <a:rPr lang="en-US" sz="2500" dirty="0">
                <a:ea typeface="Calibri" panose="020F0502020204030204" pitchFamily="34" charset="0"/>
              </a:rPr>
              <a:t>(x</a:t>
            </a:r>
            <a:r>
              <a:rPr lang="en-US" sz="2500" baseline="-25000" dirty="0">
                <a:ea typeface="Calibri" panose="020F0502020204030204" pitchFamily="34" charset="0"/>
              </a:rPr>
              <a:t>1</a:t>
            </a:r>
            <a:r>
              <a:rPr lang="en-US" sz="2500" dirty="0">
                <a:ea typeface="Calibri" panose="020F0502020204030204" pitchFamily="34" charset="0"/>
              </a:rPr>
              <a:t>) + … + h</a:t>
            </a:r>
            <a:r>
              <a:rPr lang="en-US" sz="2500" baseline="-25000" dirty="0">
                <a:ea typeface="Calibri" panose="020F0502020204030204" pitchFamily="34" charset="0"/>
              </a:rPr>
              <a:t>m</a:t>
            </a:r>
            <a:r>
              <a:rPr lang="en-US" sz="2500" dirty="0">
                <a:ea typeface="Calibri" panose="020F0502020204030204" pitchFamily="34" charset="0"/>
              </a:rPr>
              <a:t>(x</a:t>
            </a:r>
            <a:r>
              <a:rPr lang="en-US" sz="2500" baseline="-25000" dirty="0">
                <a:ea typeface="Calibri" panose="020F0502020204030204" pitchFamily="34" charset="0"/>
              </a:rPr>
              <a:t>m</a:t>
            </a:r>
            <a:r>
              <a:rPr lang="en-US" sz="2500" dirty="0">
                <a:ea typeface="Calibri" panose="020F0502020204030204" pitchFamily="34" charset="0"/>
              </a:rPr>
              <a:t>) + ɛ</a:t>
            </a:r>
            <a:endParaRPr lang="en-US" sz="2500" dirty="0"/>
          </a:p>
        </p:txBody>
      </p:sp>
      <p:pic>
        <p:nvPicPr>
          <p:cNvPr id="20" name="Picture 2" descr="Amazon.com: Victorinox 瑞士軍刀狩獵口袋折刀: 運動和戶外活動">
            <a:extLst>
              <a:ext uri="{FF2B5EF4-FFF2-40B4-BE49-F238E27FC236}">
                <a16:creationId xmlns:a16="http://schemas.microsoft.com/office/drawing/2014/main" id="{0E003976-FA03-498D-92E1-169B0172A9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5076" y="4813696"/>
            <a:ext cx="2096105" cy="1918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732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62" name="Group 1061">
            <a:extLst>
              <a:ext uri="{FF2B5EF4-FFF2-40B4-BE49-F238E27FC236}">
                <a16:creationId xmlns:a16="http://schemas.microsoft.com/office/drawing/2014/main" id="{EB0D40EF-BA14-42F1-9492-D38C59DCAB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47" name="Straight Connector 1046">
              <a:extLst>
                <a:ext uri="{FF2B5EF4-FFF2-40B4-BE49-F238E27FC236}">
                  <a16:creationId xmlns:a16="http://schemas.microsoft.com/office/drawing/2014/main" id="{B2C3A70F-581F-48B1-AD94-04AF9A38D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48" name="Straight Connector 1047">
              <a:extLst>
                <a:ext uri="{FF2B5EF4-FFF2-40B4-BE49-F238E27FC236}">
                  <a16:creationId xmlns:a16="http://schemas.microsoft.com/office/drawing/2014/main" id="{13EABD0F-494E-4C0C-8A0C-139AFC4283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63" name="Rectangle 23">
              <a:extLst>
                <a:ext uri="{FF2B5EF4-FFF2-40B4-BE49-F238E27FC236}">
                  <a16:creationId xmlns:a16="http://schemas.microsoft.com/office/drawing/2014/main" id="{739811F7-2462-4463-BE69-32CEBED03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4" name="Rectangle 25">
              <a:extLst>
                <a:ext uri="{FF2B5EF4-FFF2-40B4-BE49-F238E27FC236}">
                  <a16:creationId xmlns:a16="http://schemas.microsoft.com/office/drawing/2014/main" id="{D91A6F9F-54F1-461A-A043-E97203A85F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5" name="Isosceles Triangle 1050">
              <a:extLst>
                <a:ext uri="{FF2B5EF4-FFF2-40B4-BE49-F238E27FC236}">
                  <a16:creationId xmlns:a16="http://schemas.microsoft.com/office/drawing/2014/main" id="{28681C3A-B98D-44BE-8120-45C3F3BA0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6" name="Rectangle 27">
              <a:extLst>
                <a:ext uri="{FF2B5EF4-FFF2-40B4-BE49-F238E27FC236}">
                  <a16:creationId xmlns:a16="http://schemas.microsoft.com/office/drawing/2014/main" id="{37478156-05FD-4D8F-AE53-B3D40AF29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7" name="Rectangle 28">
              <a:extLst>
                <a:ext uri="{FF2B5EF4-FFF2-40B4-BE49-F238E27FC236}">
                  <a16:creationId xmlns:a16="http://schemas.microsoft.com/office/drawing/2014/main" id="{A81F9C83-B446-4703-8B99-C01F0E403E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8" name="Rectangle 29">
              <a:extLst>
                <a:ext uri="{FF2B5EF4-FFF2-40B4-BE49-F238E27FC236}">
                  <a16:creationId xmlns:a16="http://schemas.microsoft.com/office/drawing/2014/main" id="{C2F5F0B6-D807-4AAE-852B-7BECE0CF4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9" name="Isosceles Triangle 1054">
              <a:extLst>
                <a:ext uri="{FF2B5EF4-FFF2-40B4-BE49-F238E27FC236}">
                  <a16:creationId xmlns:a16="http://schemas.microsoft.com/office/drawing/2014/main" id="{0945AE7B-1E9E-491F-976F-155273088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0" name="Isosceles Triangle 1055">
              <a:extLst>
                <a:ext uri="{FF2B5EF4-FFF2-40B4-BE49-F238E27FC236}">
                  <a16:creationId xmlns:a16="http://schemas.microsoft.com/office/drawing/2014/main" id="{A38028DA-F87E-4372-9295-BC98DB400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5" name="TextBox 4">
            <a:extLst>
              <a:ext uri="{FF2B5EF4-FFF2-40B4-BE49-F238E27FC236}">
                <a16:creationId xmlns:a16="http://schemas.microsoft.com/office/drawing/2014/main" id="{920016F5-DE76-4E6D-ECB9-102E39BBB50D}"/>
              </a:ext>
            </a:extLst>
          </p:cNvPr>
          <p:cNvSpPr txBox="1"/>
          <p:nvPr/>
        </p:nvSpPr>
        <p:spPr>
          <a:xfrm>
            <a:off x="750131" y="264749"/>
            <a:ext cx="9056915" cy="795519"/>
          </a:xfrm>
          <a:prstGeom prst="rect">
            <a:avLst/>
          </a:prstGeom>
        </p:spPr>
        <p:txBody>
          <a:bodyPr vert="horz" lIns="91440" tIns="45720" rIns="91440" bIns="45720" rtlCol="0" anchor="t">
            <a:normAutofit/>
          </a:bodyPr>
          <a:lstStyle/>
          <a:p>
            <a:pPr>
              <a:spcBef>
                <a:spcPct val="0"/>
              </a:spcBef>
              <a:spcAft>
                <a:spcPts val="800"/>
              </a:spcAft>
            </a:pPr>
            <a:r>
              <a:rPr lang="en-US" sz="3300" b="1" dirty="0">
                <a:solidFill>
                  <a:schemeClr val="accent1"/>
                </a:solidFill>
                <a:latin typeface="+mj-lt"/>
                <a:ea typeface="+mj-ea"/>
                <a:cs typeface="+mj-cs"/>
              </a:rPr>
              <a:t>Properties of GAMs and GLMs</a:t>
            </a:r>
            <a:endParaRPr lang="en-US" dirty="0">
              <a:solidFill>
                <a:schemeClr val="accent1"/>
              </a:solidFill>
              <a:ea typeface="+mj-ea"/>
              <a:cs typeface="+mj-cs"/>
            </a:endParaRPr>
          </a:p>
        </p:txBody>
      </p:sp>
      <p:sp>
        <p:nvSpPr>
          <p:cNvPr id="1071" name="Isosceles Triangle 30">
            <a:extLst>
              <a:ext uri="{FF2B5EF4-FFF2-40B4-BE49-F238E27FC236}">
                <a16:creationId xmlns:a16="http://schemas.microsoft.com/office/drawing/2014/main" id="{B09A8B04-373D-40BD-9442-2D3540D3C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072" name="Straight Connector 1071">
            <a:extLst>
              <a:ext uri="{FF2B5EF4-FFF2-40B4-BE49-F238E27FC236}">
                <a16:creationId xmlns:a16="http://schemas.microsoft.com/office/drawing/2014/main" id="{B5028193-7250-4674-AA37-E9040429AE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2887" y="4236854"/>
            <a:ext cx="32639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CDFF600-E6A6-EC1B-0ACA-BA3B50778745}"/>
              </a:ext>
            </a:extLst>
          </p:cNvPr>
          <p:cNvSpPr txBox="1"/>
          <p:nvPr/>
        </p:nvSpPr>
        <p:spPr>
          <a:xfrm>
            <a:off x="697875" y="1060268"/>
            <a:ext cx="8905567" cy="5797732"/>
          </a:xfrm>
          <a:prstGeom prst="rect">
            <a:avLst/>
          </a:prstGeom>
        </p:spPr>
        <p:txBody>
          <a:bodyPr vert="horz" lIns="91440" tIns="45720" rIns="91440" bIns="45720" rtlCol="0" anchor="t">
            <a:normAutofit/>
          </a:bodyPr>
          <a:lstStyle/>
          <a:p>
            <a:pPr>
              <a:spcBef>
                <a:spcPts val="1000"/>
              </a:spcBef>
              <a:buClr>
                <a:schemeClr val="accent1"/>
              </a:buClr>
              <a:buSzPct val="80000"/>
              <a:buFont typeface="Wingdings 3" charset="2"/>
              <a:buChar char=""/>
            </a:pPr>
            <a:r>
              <a:rPr lang="en-US" dirty="0">
                <a:solidFill>
                  <a:srgbClr val="000000"/>
                </a:solidFill>
                <a:latin typeface="Trebuchet MS"/>
                <a:cs typeface="Arial"/>
              </a:rPr>
              <a:t> Generalizable – can handle many distributions e.g., nominal, binomial and count </a:t>
            </a:r>
            <a:endParaRPr lang="en-US" b="1" dirty="0">
              <a:solidFill>
                <a:srgbClr val="0D0D0D"/>
              </a:solidFill>
              <a:latin typeface="Trebuchet MS"/>
              <a:cs typeface="Arial"/>
            </a:endParaRPr>
          </a:p>
          <a:p>
            <a:pPr>
              <a:spcBef>
                <a:spcPts val="1000"/>
              </a:spcBef>
              <a:buClr>
                <a:schemeClr val="accent1"/>
              </a:buClr>
              <a:buSzPct val="80000"/>
              <a:buFont typeface="Wingdings 3" charset="2"/>
              <a:buChar char=""/>
            </a:pPr>
            <a:r>
              <a:rPr lang="en-US" dirty="0">
                <a:solidFill>
                  <a:srgbClr val="000000"/>
                </a:solidFill>
                <a:latin typeface="Trebuchet MS"/>
                <a:cs typeface="Arial"/>
              </a:rPr>
              <a:t> Additive – terms in the model add together, but terms themselves are not linear</a:t>
            </a:r>
            <a:endParaRPr lang="en-US" b="1" dirty="0">
              <a:solidFill>
                <a:srgbClr val="0D0D0D"/>
              </a:solidFill>
              <a:latin typeface="Trebuchet MS"/>
              <a:cs typeface="Arial"/>
            </a:endParaRPr>
          </a:p>
          <a:p>
            <a:pPr>
              <a:spcBef>
                <a:spcPts val="1000"/>
              </a:spcBef>
              <a:buClr>
                <a:schemeClr val="accent1"/>
              </a:buClr>
              <a:buSzPct val="80000"/>
              <a:buFont typeface="Wingdings 3" charset="2"/>
              <a:buChar char=""/>
            </a:pPr>
            <a:r>
              <a:rPr lang="en-US" dirty="0">
                <a:solidFill>
                  <a:srgbClr val="000000"/>
                </a:solidFill>
                <a:latin typeface="Trebuchet MS"/>
                <a:cs typeface="Arial"/>
              </a:rPr>
              <a:t> Data structure agnostic – no a priori assumptions and underlying distribution</a:t>
            </a:r>
            <a:endParaRPr lang="en-US" b="1" dirty="0">
              <a:solidFill>
                <a:srgbClr val="0D0D0D"/>
              </a:solidFill>
              <a:latin typeface="Trebuchet MS"/>
              <a:cs typeface="Arial"/>
            </a:endParaRPr>
          </a:p>
          <a:p>
            <a:pPr>
              <a:spcBef>
                <a:spcPts val="1000"/>
              </a:spcBef>
              <a:buClr>
                <a:schemeClr val="accent1"/>
              </a:buClr>
              <a:buSzPct val="80000"/>
              <a:buFont typeface="Wingdings 3" charset="2"/>
              <a:buChar char=""/>
            </a:pPr>
            <a:r>
              <a:rPr lang="en-US" dirty="0">
                <a:solidFill>
                  <a:srgbClr val="000000"/>
                </a:solidFill>
                <a:latin typeface="Trebuchet MS"/>
                <a:cs typeface="Arial"/>
              </a:rPr>
              <a:t> Flexible and interpretable</a:t>
            </a:r>
            <a:endParaRPr lang="en-US" b="1" dirty="0">
              <a:solidFill>
                <a:srgbClr val="0D0D0D"/>
              </a:solidFill>
              <a:latin typeface="Trebuchet MS"/>
              <a:cs typeface="Arial"/>
            </a:endParaRPr>
          </a:p>
          <a:p>
            <a:pPr>
              <a:spcBef>
                <a:spcPts val="1000"/>
              </a:spcBef>
              <a:buClr>
                <a:schemeClr val="accent1"/>
              </a:buClr>
              <a:buSzPct val="80000"/>
              <a:buFont typeface="Wingdings 3" charset="2"/>
              <a:buChar char=""/>
            </a:pPr>
            <a:r>
              <a:rPr lang="en-US" dirty="0">
                <a:solidFill>
                  <a:srgbClr val="000000"/>
                </a:solidFill>
                <a:latin typeface="Trebuchet MS"/>
                <a:cs typeface="Arial"/>
              </a:rPr>
              <a:t> Model non-linear relationships</a:t>
            </a:r>
            <a:endParaRPr lang="en-US" b="1" dirty="0">
              <a:solidFill>
                <a:srgbClr val="0D0D0D"/>
              </a:solidFill>
              <a:latin typeface="Trebuchet MS"/>
              <a:cs typeface="Arial"/>
            </a:endParaRPr>
          </a:p>
          <a:p>
            <a:pPr>
              <a:lnSpc>
                <a:spcPct val="90000"/>
              </a:lnSpc>
              <a:spcBef>
                <a:spcPts val="1000"/>
              </a:spcBef>
            </a:pPr>
            <a:endParaRPr lang="en-US" dirty="0">
              <a:solidFill>
                <a:srgbClr val="000000"/>
              </a:solidFill>
              <a:latin typeface="Trebuchet MS"/>
              <a:cs typeface="Segoe UI"/>
            </a:endParaRPr>
          </a:p>
          <a:p>
            <a:pPr>
              <a:spcBef>
                <a:spcPts val="1000"/>
              </a:spcBef>
            </a:pPr>
            <a:endParaRPr lang="en-US" b="1" dirty="0">
              <a:solidFill>
                <a:srgbClr val="0D0D0D"/>
              </a:solidFill>
              <a:latin typeface="Trebuchet MS" panose="020B0603020202020204" pitchFamily="34" charset="0"/>
            </a:endParaRPr>
          </a:p>
        </p:txBody>
      </p:sp>
      <p:grpSp>
        <p:nvGrpSpPr>
          <p:cNvPr id="2" name="Group 1">
            <a:extLst>
              <a:ext uri="{FF2B5EF4-FFF2-40B4-BE49-F238E27FC236}">
                <a16:creationId xmlns:a16="http://schemas.microsoft.com/office/drawing/2014/main" id="{8A53C63F-6791-4158-A3F2-495A236C9AFA}"/>
              </a:ext>
            </a:extLst>
          </p:cNvPr>
          <p:cNvGrpSpPr/>
          <p:nvPr/>
        </p:nvGrpSpPr>
        <p:grpSpPr>
          <a:xfrm>
            <a:off x="1409258" y="3811336"/>
            <a:ext cx="7623968" cy="1298000"/>
            <a:chOff x="1180829" y="4141335"/>
            <a:chExt cx="10265132" cy="1746749"/>
          </a:xfrm>
        </p:grpSpPr>
        <p:grpSp>
          <p:nvGrpSpPr>
            <p:cNvPr id="3" name="Group 2">
              <a:extLst>
                <a:ext uri="{FF2B5EF4-FFF2-40B4-BE49-F238E27FC236}">
                  <a16:creationId xmlns:a16="http://schemas.microsoft.com/office/drawing/2014/main" id="{474CBC17-3291-4D78-85F7-E4E346FD5BB0}"/>
                </a:ext>
              </a:extLst>
            </p:cNvPr>
            <p:cNvGrpSpPr/>
            <p:nvPr/>
          </p:nvGrpSpPr>
          <p:grpSpPr>
            <a:xfrm>
              <a:off x="1180829" y="5087833"/>
              <a:ext cx="10187748" cy="800251"/>
              <a:chOff x="1180829" y="5087833"/>
              <a:chExt cx="10187748" cy="800251"/>
            </a:xfrm>
          </p:grpSpPr>
          <p:sp>
            <p:nvSpPr>
              <p:cNvPr id="9" name="Rectangle: Rounded Corners 8">
                <a:extLst>
                  <a:ext uri="{FF2B5EF4-FFF2-40B4-BE49-F238E27FC236}">
                    <a16:creationId xmlns:a16="http://schemas.microsoft.com/office/drawing/2014/main" id="{34F66D7E-CA7D-4D35-9D1C-37B74B6A7107}"/>
                  </a:ext>
                </a:extLst>
              </p:cNvPr>
              <p:cNvSpPr/>
              <p:nvPr/>
            </p:nvSpPr>
            <p:spPr>
              <a:xfrm>
                <a:off x="1180829" y="5103982"/>
                <a:ext cx="1809206" cy="78410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000" b="1">
                    <a:solidFill>
                      <a:schemeClr val="tx1"/>
                    </a:solidFill>
                    <a:latin typeface="Lao UI" panose="020B0502040204020203" pitchFamily="34" charset="0"/>
                    <a:cs typeface="Lao UI" panose="020B0502040204020203" pitchFamily="34" charset="0"/>
                  </a:rPr>
                  <a:t>Linear</a:t>
                </a:r>
              </a:p>
              <a:p>
                <a:pPr algn="ctr"/>
                <a:r>
                  <a:rPr lang="en-US" sz="2000" b="1">
                    <a:solidFill>
                      <a:schemeClr val="tx1"/>
                    </a:solidFill>
                    <a:latin typeface="Lao UI" panose="020B0502040204020203" pitchFamily="34" charset="0"/>
                    <a:cs typeface="Lao UI" panose="020B0502040204020203" pitchFamily="34" charset="0"/>
                  </a:rPr>
                  <a:t>Models</a:t>
                </a:r>
              </a:p>
            </p:txBody>
          </p:sp>
          <p:sp>
            <p:nvSpPr>
              <p:cNvPr id="10" name="Rectangle: Rounded Corners 9">
                <a:extLst>
                  <a:ext uri="{FF2B5EF4-FFF2-40B4-BE49-F238E27FC236}">
                    <a16:creationId xmlns:a16="http://schemas.microsoft.com/office/drawing/2014/main" id="{4331B4FA-EFDA-4BE8-A13C-35F0B8AED44E}"/>
                  </a:ext>
                </a:extLst>
              </p:cNvPr>
              <p:cNvSpPr/>
              <p:nvPr/>
            </p:nvSpPr>
            <p:spPr>
              <a:xfrm>
                <a:off x="5280579" y="5095907"/>
                <a:ext cx="2344449" cy="79217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000" b="1">
                    <a:solidFill>
                      <a:schemeClr val="tx1"/>
                    </a:solidFill>
                    <a:latin typeface="Lao UI"/>
                    <a:cs typeface="Lao UI"/>
                  </a:rPr>
                  <a:t>GLMs/GAMs</a:t>
                </a:r>
                <a:endParaRPr lang="en-US" sz="2000" b="1">
                  <a:solidFill>
                    <a:schemeClr val="tx1"/>
                  </a:solidFill>
                  <a:latin typeface="Lao UI" panose="020B0502040204020203" pitchFamily="34" charset="0"/>
                  <a:cs typeface="Lao UI" panose="020B0502040204020203" pitchFamily="34" charset="0"/>
                </a:endParaRPr>
              </a:p>
            </p:txBody>
          </p:sp>
          <p:sp>
            <p:nvSpPr>
              <p:cNvPr id="11" name="Rectangle: Rounded Corners 10">
                <a:extLst>
                  <a:ext uri="{FF2B5EF4-FFF2-40B4-BE49-F238E27FC236}">
                    <a16:creationId xmlns:a16="http://schemas.microsoft.com/office/drawing/2014/main" id="{C8C5458A-CC7B-46BD-88D6-D79677A9A381}"/>
                  </a:ext>
                </a:extLst>
              </p:cNvPr>
              <p:cNvSpPr/>
              <p:nvPr/>
            </p:nvSpPr>
            <p:spPr>
              <a:xfrm>
                <a:off x="9339803" y="5087833"/>
                <a:ext cx="2028774" cy="80025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2000" b="1">
                    <a:solidFill>
                      <a:schemeClr val="tx1"/>
                    </a:solidFill>
                    <a:latin typeface="Lao UI" panose="020B0502040204020203" pitchFamily="34" charset="0"/>
                    <a:cs typeface="Lao UI" panose="020B0502040204020203" pitchFamily="34" charset="0"/>
                  </a:rPr>
                  <a:t>Black-Box ML</a:t>
                </a:r>
              </a:p>
            </p:txBody>
          </p:sp>
        </p:grpSp>
        <p:grpSp>
          <p:nvGrpSpPr>
            <p:cNvPr id="4" name="Group 3">
              <a:extLst>
                <a:ext uri="{FF2B5EF4-FFF2-40B4-BE49-F238E27FC236}">
                  <a16:creationId xmlns:a16="http://schemas.microsoft.com/office/drawing/2014/main" id="{DB63C0A4-E1FC-4913-BC90-83BEF7F25F04}"/>
                </a:ext>
              </a:extLst>
            </p:cNvPr>
            <p:cNvGrpSpPr/>
            <p:nvPr/>
          </p:nvGrpSpPr>
          <p:grpSpPr>
            <a:xfrm>
              <a:off x="1181187" y="4141335"/>
              <a:ext cx="10264774" cy="753540"/>
              <a:chOff x="1181187" y="4141335"/>
              <a:chExt cx="10264774" cy="753540"/>
            </a:xfrm>
          </p:grpSpPr>
          <p:sp>
            <p:nvSpPr>
              <p:cNvPr id="6" name="Arrow: Left-Right 5">
                <a:extLst>
                  <a:ext uri="{FF2B5EF4-FFF2-40B4-BE49-F238E27FC236}">
                    <a16:creationId xmlns:a16="http://schemas.microsoft.com/office/drawing/2014/main" id="{01BC6CB5-3C00-447F-94DC-D6EFCD7B6F06}"/>
                  </a:ext>
                </a:extLst>
              </p:cNvPr>
              <p:cNvSpPr/>
              <p:nvPr/>
            </p:nvSpPr>
            <p:spPr>
              <a:xfrm>
                <a:off x="1181187" y="4141335"/>
                <a:ext cx="10258426" cy="753539"/>
              </a:xfrm>
              <a:prstGeom prst="lef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 name="Arrow: Right 7">
                <a:extLst>
                  <a:ext uri="{FF2B5EF4-FFF2-40B4-BE49-F238E27FC236}">
                    <a16:creationId xmlns:a16="http://schemas.microsoft.com/office/drawing/2014/main" id="{31039EEE-D543-47B4-988D-3B2D80D72859}"/>
                  </a:ext>
                </a:extLst>
              </p:cNvPr>
              <p:cNvSpPr/>
              <p:nvPr/>
            </p:nvSpPr>
            <p:spPr>
              <a:xfrm>
                <a:off x="6316750" y="4146099"/>
                <a:ext cx="5129211" cy="74877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grpSp>
    </p:spTree>
    <p:extLst>
      <p:ext uri="{BB962C8B-B14F-4D97-AF65-F5344CB8AC3E}">
        <p14:creationId xmlns:p14="http://schemas.microsoft.com/office/powerpoint/2010/main" val="143473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62" name="Group 1061">
            <a:extLst>
              <a:ext uri="{FF2B5EF4-FFF2-40B4-BE49-F238E27FC236}">
                <a16:creationId xmlns:a16="http://schemas.microsoft.com/office/drawing/2014/main" id="{EB0D40EF-BA14-42F1-9492-D38C59DCAB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47" name="Straight Connector 1046">
              <a:extLst>
                <a:ext uri="{FF2B5EF4-FFF2-40B4-BE49-F238E27FC236}">
                  <a16:creationId xmlns:a16="http://schemas.microsoft.com/office/drawing/2014/main" id="{B2C3A70F-581F-48B1-AD94-04AF9A38D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48" name="Straight Connector 1047">
              <a:extLst>
                <a:ext uri="{FF2B5EF4-FFF2-40B4-BE49-F238E27FC236}">
                  <a16:creationId xmlns:a16="http://schemas.microsoft.com/office/drawing/2014/main" id="{13EABD0F-494E-4C0C-8A0C-139AFC4283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63" name="Rectangle 23">
              <a:extLst>
                <a:ext uri="{FF2B5EF4-FFF2-40B4-BE49-F238E27FC236}">
                  <a16:creationId xmlns:a16="http://schemas.microsoft.com/office/drawing/2014/main" id="{739811F7-2462-4463-BE69-32CEBED03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4" name="Rectangle 25">
              <a:extLst>
                <a:ext uri="{FF2B5EF4-FFF2-40B4-BE49-F238E27FC236}">
                  <a16:creationId xmlns:a16="http://schemas.microsoft.com/office/drawing/2014/main" id="{D91A6F9F-54F1-461A-A043-E97203A85F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5" name="Isosceles Triangle 1050">
              <a:extLst>
                <a:ext uri="{FF2B5EF4-FFF2-40B4-BE49-F238E27FC236}">
                  <a16:creationId xmlns:a16="http://schemas.microsoft.com/office/drawing/2014/main" id="{28681C3A-B98D-44BE-8120-45C3F3BA0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6" name="Rectangle 27">
              <a:extLst>
                <a:ext uri="{FF2B5EF4-FFF2-40B4-BE49-F238E27FC236}">
                  <a16:creationId xmlns:a16="http://schemas.microsoft.com/office/drawing/2014/main" id="{37478156-05FD-4D8F-AE53-B3D40AF29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7" name="Rectangle 28">
              <a:extLst>
                <a:ext uri="{FF2B5EF4-FFF2-40B4-BE49-F238E27FC236}">
                  <a16:creationId xmlns:a16="http://schemas.microsoft.com/office/drawing/2014/main" id="{A81F9C83-B446-4703-8B99-C01F0E403E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8" name="Rectangle 29">
              <a:extLst>
                <a:ext uri="{FF2B5EF4-FFF2-40B4-BE49-F238E27FC236}">
                  <a16:creationId xmlns:a16="http://schemas.microsoft.com/office/drawing/2014/main" id="{C2F5F0B6-D807-4AAE-852B-7BECE0CF4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9" name="Isosceles Triangle 1054">
              <a:extLst>
                <a:ext uri="{FF2B5EF4-FFF2-40B4-BE49-F238E27FC236}">
                  <a16:creationId xmlns:a16="http://schemas.microsoft.com/office/drawing/2014/main" id="{0945AE7B-1E9E-491F-976F-155273088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0" name="Isosceles Triangle 1055">
              <a:extLst>
                <a:ext uri="{FF2B5EF4-FFF2-40B4-BE49-F238E27FC236}">
                  <a16:creationId xmlns:a16="http://schemas.microsoft.com/office/drawing/2014/main" id="{A38028DA-F87E-4372-9295-BC98DB400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5" name="TextBox 4">
            <a:extLst>
              <a:ext uri="{FF2B5EF4-FFF2-40B4-BE49-F238E27FC236}">
                <a16:creationId xmlns:a16="http://schemas.microsoft.com/office/drawing/2014/main" id="{920016F5-DE76-4E6D-ECB9-102E39BBB50D}"/>
              </a:ext>
            </a:extLst>
          </p:cNvPr>
          <p:cNvSpPr txBox="1"/>
          <p:nvPr/>
        </p:nvSpPr>
        <p:spPr>
          <a:xfrm>
            <a:off x="750131" y="264749"/>
            <a:ext cx="9056915" cy="795519"/>
          </a:xfrm>
          <a:prstGeom prst="rect">
            <a:avLst/>
          </a:prstGeom>
        </p:spPr>
        <p:txBody>
          <a:bodyPr vert="horz" lIns="91440" tIns="45720" rIns="91440" bIns="45720" rtlCol="0" anchor="t">
            <a:normAutofit/>
          </a:bodyPr>
          <a:lstStyle/>
          <a:p>
            <a:pPr marL="0" marR="0">
              <a:spcBef>
                <a:spcPct val="0"/>
              </a:spcBef>
              <a:spcAft>
                <a:spcPts val="800"/>
              </a:spcAft>
            </a:pPr>
            <a:r>
              <a:rPr lang="en-US" sz="3300" b="1" i="0" u="none" strike="noStrike" dirty="0">
                <a:solidFill>
                  <a:schemeClr val="accent1"/>
                </a:solidFill>
                <a:effectLst/>
                <a:latin typeface="+mj-lt"/>
                <a:ea typeface="+mj-ea"/>
                <a:cs typeface="+mj-cs"/>
              </a:rPr>
              <a:t>GAMs vs GLMs</a:t>
            </a:r>
            <a:endParaRPr lang="en-US" sz="3300" b="1" dirty="0">
              <a:solidFill>
                <a:schemeClr val="accent1"/>
              </a:solidFill>
              <a:effectLst/>
              <a:latin typeface="+mj-lt"/>
              <a:ea typeface="+mj-ea"/>
              <a:cs typeface="+mj-cs"/>
            </a:endParaRPr>
          </a:p>
        </p:txBody>
      </p:sp>
      <p:sp>
        <p:nvSpPr>
          <p:cNvPr id="1071" name="Isosceles Triangle 30">
            <a:extLst>
              <a:ext uri="{FF2B5EF4-FFF2-40B4-BE49-F238E27FC236}">
                <a16:creationId xmlns:a16="http://schemas.microsoft.com/office/drawing/2014/main" id="{B09A8B04-373D-40BD-9442-2D3540D3C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072" name="Straight Connector 1071">
            <a:extLst>
              <a:ext uri="{FF2B5EF4-FFF2-40B4-BE49-F238E27FC236}">
                <a16:creationId xmlns:a16="http://schemas.microsoft.com/office/drawing/2014/main" id="{B5028193-7250-4674-AA37-E9040429AE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2887" y="4236854"/>
            <a:ext cx="32639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CDFF600-E6A6-EC1B-0ACA-BA3B50778745}"/>
              </a:ext>
            </a:extLst>
          </p:cNvPr>
          <p:cNvSpPr txBox="1"/>
          <p:nvPr/>
        </p:nvSpPr>
        <p:spPr>
          <a:xfrm>
            <a:off x="697875" y="1060268"/>
            <a:ext cx="8905567" cy="5797732"/>
          </a:xfrm>
          <a:prstGeom prst="rect">
            <a:avLst/>
          </a:prstGeom>
        </p:spPr>
        <p:txBody>
          <a:bodyPr vert="horz" lIns="91440" tIns="45720" rIns="91440" bIns="45720" rtlCol="0" anchor="t">
            <a:normAutofit/>
          </a:bodyPr>
          <a:lstStyle/>
          <a:p>
            <a:pPr>
              <a:spcBef>
                <a:spcPts val="1000"/>
              </a:spcBef>
              <a:buClr>
                <a:schemeClr val="accent1"/>
              </a:buClr>
              <a:buSzPct val="80000"/>
              <a:buFont typeface="Wingdings 3" charset="2"/>
              <a:buChar char=""/>
            </a:pPr>
            <a:r>
              <a:rPr lang="en-US" dirty="0">
                <a:solidFill>
                  <a:srgbClr val="0D0D0D"/>
                </a:solidFill>
                <a:latin typeface="Trebuchet MS" panose="020B0603020202020204" pitchFamily="34" charset="0"/>
              </a:rPr>
              <a:t> </a:t>
            </a:r>
            <a:r>
              <a:rPr lang="en-US" sz="2000" b="1" dirty="0">
                <a:solidFill>
                  <a:srgbClr val="0D0D0D"/>
                </a:solidFill>
                <a:latin typeface="Trebuchet MS" panose="020B0603020202020204" pitchFamily="34" charset="0"/>
              </a:rPr>
              <a:t>Differences</a:t>
            </a:r>
          </a:p>
          <a:p>
            <a:pPr lvl="1">
              <a:spcBef>
                <a:spcPts val="1000"/>
              </a:spcBef>
              <a:buClr>
                <a:schemeClr val="accent1"/>
              </a:buClr>
              <a:buSzPct val="80000"/>
              <a:buFont typeface="Wingdings 3" charset="2"/>
              <a:buChar char=""/>
            </a:pPr>
            <a:r>
              <a:rPr lang="en-US" dirty="0">
                <a:solidFill>
                  <a:srgbClr val="0D0D0D"/>
                </a:solidFill>
                <a:latin typeface="Trebuchet MS"/>
              </a:rPr>
              <a:t>GAMs wrap predictor variables inside a function - </a:t>
            </a:r>
            <a:r>
              <a:rPr lang="en-US" dirty="0" err="1"/>
              <a:t>h</a:t>
            </a:r>
            <a:r>
              <a:rPr lang="en-US" baseline="-25000" dirty="0" err="1">
                <a:solidFill>
                  <a:srgbClr val="000000"/>
                </a:solidFill>
                <a:latin typeface="Trebuchet MS"/>
              </a:rPr>
              <a:t>k</a:t>
            </a:r>
            <a:r>
              <a:rPr lang="en-US" dirty="0">
                <a:solidFill>
                  <a:srgbClr val="0D0D0D"/>
                </a:solidFill>
                <a:latin typeface="Trebuchet MS"/>
              </a:rPr>
              <a:t>(</a:t>
            </a:r>
            <a:r>
              <a:rPr lang="en-US" dirty="0" err="1">
                <a:ea typeface="Calibri" panose="020F0502020204030204" pitchFamily="34" charset="0"/>
              </a:rPr>
              <a:t>x</a:t>
            </a:r>
            <a:r>
              <a:rPr lang="en-US" baseline="-25000" dirty="0" err="1">
                <a:ea typeface="Calibri" panose="020F0502020204030204" pitchFamily="34" charset="0"/>
              </a:rPr>
              <a:t>k</a:t>
            </a:r>
            <a:r>
              <a:rPr lang="en-US" dirty="0">
                <a:solidFill>
                  <a:srgbClr val="0D0D0D"/>
                </a:solidFill>
                <a:latin typeface="Trebuchet MS"/>
              </a:rPr>
              <a:t>).</a:t>
            </a:r>
          </a:p>
          <a:p>
            <a:pPr lvl="1">
              <a:spcBef>
                <a:spcPts val="1000"/>
              </a:spcBef>
              <a:buClr>
                <a:schemeClr val="accent1"/>
              </a:buClr>
              <a:buSzPct val="80000"/>
              <a:buFont typeface="Wingdings 3" charset="2"/>
              <a:buChar char=""/>
            </a:pPr>
            <a:r>
              <a:rPr lang="en-US" dirty="0">
                <a:solidFill>
                  <a:srgbClr val="0D0D0D"/>
                </a:solidFill>
                <a:latin typeface="Trebuchet MS"/>
              </a:rPr>
              <a:t>The functions in GAMs require more convoluted fitting mechanism</a:t>
            </a:r>
          </a:p>
          <a:p>
            <a:pPr>
              <a:spcBef>
                <a:spcPts val="1000"/>
              </a:spcBef>
              <a:buClr>
                <a:schemeClr val="accent1"/>
              </a:buClr>
              <a:buSzPct val="80000"/>
              <a:buFont typeface="Wingdings 3" charset="2"/>
              <a:buChar char=""/>
            </a:pPr>
            <a:r>
              <a:rPr lang="en-US" dirty="0">
                <a:solidFill>
                  <a:srgbClr val="0D0D0D"/>
                </a:solidFill>
                <a:latin typeface="Trebuchet MS" panose="020B0603020202020204" pitchFamily="34" charset="0"/>
              </a:rPr>
              <a:t> </a:t>
            </a:r>
            <a:r>
              <a:rPr lang="en-US" sz="2000" b="1" dirty="0">
                <a:solidFill>
                  <a:srgbClr val="0D0D0D"/>
                </a:solidFill>
                <a:latin typeface="Trebuchet MS" panose="020B0603020202020204" pitchFamily="34" charset="0"/>
              </a:rPr>
              <a:t>Similarities</a:t>
            </a:r>
          </a:p>
          <a:p>
            <a:pPr lvl="1">
              <a:spcBef>
                <a:spcPts val="1000"/>
              </a:spcBef>
              <a:buClr>
                <a:schemeClr val="accent1"/>
              </a:buClr>
              <a:buSzPct val="80000"/>
              <a:buFont typeface="Wingdings 3" charset="2"/>
              <a:buChar char=""/>
            </a:pPr>
            <a:r>
              <a:rPr lang="en-US" dirty="0">
                <a:solidFill>
                  <a:srgbClr val="0D0D0D"/>
                </a:solidFill>
                <a:latin typeface="Trebuchet MS" panose="020B0603020202020204" pitchFamily="34" charset="0"/>
              </a:rPr>
              <a:t> Both models loosen the ‘rigidity’ of the assumptions of linear models</a:t>
            </a:r>
          </a:p>
          <a:p>
            <a:pPr lvl="1">
              <a:spcBef>
                <a:spcPts val="1000"/>
              </a:spcBef>
              <a:buClr>
                <a:schemeClr val="accent1"/>
              </a:buClr>
              <a:buSzPct val="80000"/>
              <a:buFont typeface="Wingdings 3" charset="2"/>
              <a:buChar char=""/>
            </a:pPr>
            <a:r>
              <a:rPr lang="en-US" dirty="0">
                <a:solidFill>
                  <a:srgbClr val="0D0D0D"/>
                </a:solidFill>
                <a:latin typeface="Trebuchet MS"/>
              </a:rPr>
              <a:t> Both have link functions that connect predictor and outcome variables</a:t>
            </a:r>
          </a:p>
          <a:p>
            <a:pPr lvl="1">
              <a:spcBef>
                <a:spcPts val="1000"/>
              </a:spcBef>
              <a:buClr>
                <a:schemeClr val="accent1"/>
              </a:buClr>
              <a:buSzPct val="80000"/>
              <a:buFont typeface="Wingdings 3" charset="2"/>
              <a:buChar char=""/>
            </a:pPr>
            <a:r>
              <a:rPr lang="en-US" dirty="0">
                <a:solidFill>
                  <a:srgbClr val="0D0D0D"/>
                </a:solidFill>
                <a:latin typeface="Trebuchet MS" panose="020B0603020202020204" pitchFamily="34" charset="0"/>
              </a:rPr>
              <a:t>GAMs modify GLMs by allowing (1) non-linearity and (2) interaction of variables non-linearly</a:t>
            </a:r>
          </a:p>
          <a:p>
            <a:pPr>
              <a:spcBef>
                <a:spcPts val="1000"/>
              </a:spcBef>
              <a:buClr>
                <a:schemeClr val="accent1"/>
              </a:buClr>
              <a:buSzPct val="80000"/>
            </a:pPr>
            <a:endParaRPr lang="en-US" dirty="0">
              <a:solidFill>
                <a:schemeClr val="tx1">
                  <a:lumMod val="75000"/>
                  <a:lumOff val="25000"/>
                </a:schemeClr>
              </a:solidFill>
              <a:effectLst/>
              <a:latin typeface="Trebuchet MS" panose="020B0603020202020204" pitchFamily="34" charset="0"/>
            </a:endParaRPr>
          </a:p>
        </p:txBody>
      </p:sp>
    </p:spTree>
    <p:extLst>
      <p:ext uri="{BB962C8B-B14F-4D97-AF65-F5344CB8AC3E}">
        <p14:creationId xmlns:p14="http://schemas.microsoft.com/office/powerpoint/2010/main" val="2468623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62" name="Group 1061">
            <a:extLst>
              <a:ext uri="{FF2B5EF4-FFF2-40B4-BE49-F238E27FC236}">
                <a16:creationId xmlns:a16="http://schemas.microsoft.com/office/drawing/2014/main" id="{EB0D40EF-BA14-42F1-9492-D38C59DCAB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47" name="Straight Connector 1046">
              <a:extLst>
                <a:ext uri="{FF2B5EF4-FFF2-40B4-BE49-F238E27FC236}">
                  <a16:creationId xmlns:a16="http://schemas.microsoft.com/office/drawing/2014/main" id="{B2C3A70F-581F-48B1-AD94-04AF9A38D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48" name="Straight Connector 1047">
              <a:extLst>
                <a:ext uri="{FF2B5EF4-FFF2-40B4-BE49-F238E27FC236}">
                  <a16:creationId xmlns:a16="http://schemas.microsoft.com/office/drawing/2014/main" id="{13EABD0F-494E-4C0C-8A0C-139AFC4283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63" name="Rectangle 23">
              <a:extLst>
                <a:ext uri="{FF2B5EF4-FFF2-40B4-BE49-F238E27FC236}">
                  <a16:creationId xmlns:a16="http://schemas.microsoft.com/office/drawing/2014/main" id="{739811F7-2462-4463-BE69-32CEBED03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4" name="Rectangle 25">
              <a:extLst>
                <a:ext uri="{FF2B5EF4-FFF2-40B4-BE49-F238E27FC236}">
                  <a16:creationId xmlns:a16="http://schemas.microsoft.com/office/drawing/2014/main" id="{D91A6F9F-54F1-461A-A043-E97203A85F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5" name="Isosceles Triangle 1050">
              <a:extLst>
                <a:ext uri="{FF2B5EF4-FFF2-40B4-BE49-F238E27FC236}">
                  <a16:creationId xmlns:a16="http://schemas.microsoft.com/office/drawing/2014/main" id="{28681C3A-B98D-44BE-8120-45C3F3BA0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6" name="Rectangle 27">
              <a:extLst>
                <a:ext uri="{FF2B5EF4-FFF2-40B4-BE49-F238E27FC236}">
                  <a16:creationId xmlns:a16="http://schemas.microsoft.com/office/drawing/2014/main" id="{37478156-05FD-4D8F-AE53-B3D40AF29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7" name="Rectangle 28">
              <a:extLst>
                <a:ext uri="{FF2B5EF4-FFF2-40B4-BE49-F238E27FC236}">
                  <a16:creationId xmlns:a16="http://schemas.microsoft.com/office/drawing/2014/main" id="{A81F9C83-B446-4703-8B99-C01F0E403E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8" name="Rectangle 29">
              <a:extLst>
                <a:ext uri="{FF2B5EF4-FFF2-40B4-BE49-F238E27FC236}">
                  <a16:creationId xmlns:a16="http://schemas.microsoft.com/office/drawing/2014/main" id="{C2F5F0B6-D807-4AAE-852B-7BECE0CF4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9" name="Isosceles Triangle 1054">
              <a:extLst>
                <a:ext uri="{FF2B5EF4-FFF2-40B4-BE49-F238E27FC236}">
                  <a16:creationId xmlns:a16="http://schemas.microsoft.com/office/drawing/2014/main" id="{0945AE7B-1E9E-491F-976F-155273088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0" name="Isosceles Triangle 1055">
              <a:extLst>
                <a:ext uri="{FF2B5EF4-FFF2-40B4-BE49-F238E27FC236}">
                  <a16:creationId xmlns:a16="http://schemas.microsoft.com/office/drawing/2014/main" id="{A38028DA-F87E-4372-9295-BC98DB400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5" name="TextBox 4">
            <a:extLst>
              <a:ext uri="{FF2B5EF4-FFF2-40B4-BE49-F238E27FC236}">
                <a16:creationId xmlns:a16="http://schemas.microsoft.com/office/drawing/2014/main" id="{920016F5-DE76-4E6D-ECB9-102E39BBB50D}"/>
              </a:ext>
            </a:extLst>
          </p:cNvPr>
          <p:cNvSpPr txBox="1"/>
          <p:nvPr/>
        </p:nvSpPr>
        <p:spPr>
          <a:xfrm>
            <a:off x="750131" y="264749"/>
            <a:ext cx="9056915" cy="795519"/>
          </a:xfrm>
          <a:prstGeom prst="rect">
            <a:avLst/>
          </a:prstGeom>
        </p:spPr>
        <p:txBody>
          <a:bodyPr vert="horz" lIns="91440" tIns="45720" rIns="91440" bIns="45720" rtlCol="0" anchor="t">
            <a:normAutofit/>
          </a:bodyPr>
          <a:lstStyle/>
          <a:p>
            <a:pPr marL="0" marR="0">
              <a:spcBef>
                <a:spcPct val="0"/>
              </a:spcBef>
              <a:spcAft>
                <a:spcPts val="800"/>
              </a:spcAft>
            </a:pPr>
            <a:r>
              <a:rPr lang="en-US" sz="3300" b="1" i="0" u="none" strike="noStrike" dirty="0">
                <a:solidFill>
                  <a:schemeClr val="accent1"/>
                </a:solidFill>
                <a:effectLst/>
                <a:latin typeface="+mj-lt"/>
                <a:ea typeface="+mj-ea"/>
                <a:cs typeface="+mj-cs"/>
              </a:rPr>
              <a:t>Why use GAMs and GLMs</a:t>
            </a:r>
            <a:endParaRPr lang="en-US" sz="3300" b="1" dirty="0">
              <a:solidFill>
                <a:schemeClr val="accent1"/>
              </a:solidFill>
              <a:effectLst/>
              <a:latin typeface="+mj-lt"/>
              <a:ea typeface="+mj-ea"/>
              <a:cs typeface="+mj-cs"/>
            </a:endParaRPr>
          </a:p>
        </p:txBody>
      </p:sp>
      <p:sp>
        <p:nvSpPr>
          <p:cNvPr id="1071" name="Isosceles Triangle 30">
            <a:extLst>
              <a:ext uri="{FF2B5EF4-FFF2-40B4-BE49-F238E27FC236}">
                <a16:creationId xmlns:a16="http://schemas.microsoft.com/office/drawing/2014/main" id="{B09A8B04-373D-40BD-9442-2D3540D3C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072" name="Straight Connector 1071">
            <a:extLst>
              <a:ext uri="{FF2B5EF4-FFF2-40B4-BE49-F238E27FC236}">
                <a16:creationId xmlns:a16="http://schemas.microsoft.com/office/drawing/2014/main" id="{B5028193-7250-4674-AA37-E9040429AE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2887" y="4236854"/>
            <a:ext cx="32639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CDFF600-E6A6-EC1B-0ACA-BA3B50778745}"/>
              </a:ext>
            </a:extLst>
          </p:cNvPr>
          <p:cNvSpPr txBox="1"/>
          <p:nvPr/>
        </p:nvSpPr>
        <p:spPr>
          <a:xfrm>
            <a:off x="697875" y="1060268"/>
            <a:ext cx="8905567" cy="5797732"/>
          </a:xfrm>
          <a:prstGeom prst="rect">
            <a:avLst/>
          </a:prstGeom>
        </p:spPr>
        <p:txBody>
          <a:bodyPr vert="horz" lIns="91440" tIns="45720" rIns="91440" bIns="45720" rtlCol="0" anchor="t">
            <a:normAutofit/>
          </a:bodyPr>
          <a:lstStyle/>
          <a:p>
            <a:pPr>
              <a:spcBef>
                <a:spcPts val="1000"/>
              </a:spcBef>
              <a:buClr>
                <a:schemeClr val="accent1"/>
              </a:buClr>
              <a:buSzPct val="80000"/>
              <a:buFont typeface="Wingdings 3" charset="2"/>
              <a:buChar char=""/>
            </a:pPr>
            <a:r>
              <a:rPr lang="en-US" dirty="0">
                <a:solidFill>
                  <a:srgbClr val="0D0D0D"/>
                </a:solidFill>
                <a:latin typeface="Trebuchet MS"/>
              </a:rPr>
              <a:t> Linear models have assumptions that are too restrictive, and most datasets do not conform to such assumptions.</a:t>
            </a:r>
          </a:p>
          <a:p>
            <a:pPr>
              <a:spcBef>
                <a:spcPts val="1000"/>
              </a:spcBef>
              <a:buClr>
                <a:schemeClr val="accent1"/>
              </a:buClr>
              <a:buSzPct val="80000"/>
              <a:buFont typeface="Wingdings 3" charset="2"/>
              <a:buChar char=""/>
            </a:pPr>
            <a:r>
              <a:rPr lang="en-US" dirty="0">
                <a:solidFill>
                  <a:srgbClr val="0D0D0D"/>
                </a:solidFill>
                <a:latin typeface="Trebuchet MS"/>
              </a:rPr>
              <a:t> Avoid back-transformation which can cause problems.</a:t>
            </a:r>
          </a:p>
          <a:p>
            <a:pPr>
              <a:spcBef>
                <a:spcPts val="1000"/>
              </a:spcBef>
              <a:buClr>
                <a:schemeClr val="accent1"/>
              </a:buClr>
              <a:buSzPct val="80000"/>
              <a:buFont typeface="Wingdings 3" charset="2"/>
              <a:buChar char=""/>
            </a:pPr>
            <a:r>
              <a:rPr lang="en-US" dirty="0">
                <a:solidFill>
                  <a:srgbClr val="0D0D0D"/>
                </a:solidFill>
                <a:latin typeface="Trebuchet MS"/>
              </a:rPr>
              <a:t> M</a:t>
            </a:r>
            <a:r>
              <a:rPr lang="en-US" dirty="0">
                <a:solidFill>
                  <a:srgbClr val="0D0D0D"/>
                </a:solidFill>
                <a:effectLst/>
                <a:latin typeface="Trebuchet MS"/>
              </a:rPr>
              <a:t>ake no assumptions of the forms of the relationships between response and predictor variables.</a:t>
            </a:r>
          </a:p>
          <a:p>
            <a:pPr>
              <a:spcBef>
                <a:spcPts val="1000"/>
              </a:spcBef>
              <a:buClr>
                <a:schemeClr val="accent1"/>
              </a:buClr>
              <a:buSzPct val="80000"/>
              <a:buFont typeface="Wingdings 3" charset="2"/>
              <a:buChar char=""/>
            </a:pPr>
            <a:r>
              <a:rPr lang="en-US" dirty="0">
                <a:solidFill>
                  <a:srgbClr val="0D0D0D"/>
                </a:solidFill>
                <a:latin typeface="Trebuchet MS"/>
              </a:rPr>
              <a:t> Flexibility.</a:t>
            </a:r>
            <a:endParaRPr lang="en-US" dirty="0">
              <a:solidFill>
                <a:srgbClr val="0D0D0D"/>
              </a:solidFill>
              <a:latin typeface="Trebuchet MS" panose="020B0603020202020204" pitchFamily="34" charset="0"/>
            </a:endParaRPr>
          </a:p>
          <a:p>
            <a:pPr>
              <a:spcBef>
                <a:spcPts val="1000"/>
              </a:spcBef>
              <a:buClr>
                <a:schemeClr val="accent1"/>
              </a:buClr>
              <a:buSzPct val="80000"/>
              <a:buFont typeface="Wingdings 3" charset="2"/>
              <a:buChar char=""/>
            </a:pPr>
            <a:r>
              <a:rPr lang="en-US" dirty="0">
                <a:solidFill>
                  <a:srgbClr val="0D0D0D"/>
                </a:solidFill>
                <a:latin typeface="Trebuchet MS"/>
              </a:rPr>
              <a:t> Handle modeling of non-linear relationship effectively.</a:t>
            </a:r>
            <a:endParaRPr lang="en-US" dirty="0">
              <a:solidFill>
                <a:srgbClr val="0D0D0D"/>
              </a:solidFill>
              <a:latin typeface="Trebuchet MS" panose="020B0603020202020204" pitchFamily="34" charset="0"/>
            </a:endParaRPr>
          </a:p>
          <a:p>
            <a:pPr>
              <a:spcBef>
                <a:spcPts val="1000"/>
              </a:spcBef>
              <a:buClr>
                <a:schemeClr val="accent1"/>
              </a:buClr>
              <a:buSzPct val="80000"/>
              <a:buFont typeface="Wingdings 3" charset="2"/>
              <a:buChar char=""/>
            </a:pPr>
            <a:endParaRPr lang="en-US" dirty="0">
              <a:solidFill>
                <a:schemeClr val="tx1">
                  <a:lumMod val="75000"/>
                  <a:lumOff val="25000"/>
                </a:schemeClr>
              </a:solidFill>
              <a:effectLst/>
              <a:latin typeface="Trebuchet MS" panose="020B0603020202020204" pitchFamily="34" charset="0"/>
            </a:endParaRPr>
          </a:p>
        </p:txBody>
      </p:sp>
      <p:pic>
        <p:nvPicPr>
          <p:cNvPr id="2" name="Picture 1">
            <a:extLst>
              <a:ext uri="{FF2B5EF4-FFF2-40B4-BE49-F238E27FC236}">
                <a16:creationId xmlns:a16="http://schemas.microsoft.com/office/drawing/2014/main" id="{6CF48DDA-157C-B4BC-65BF-8A53EC82F498}"/>
              </a:ext>
            </a:extLst>
          </p:cNvPr>
          <p:cNvPicPr>
            <a:picLocks noChangeAspect="1"/>
          </p:cNvPicPr>
          <p:nvPr/>
        </p:nvPicPr>
        <p:blipFill>
          <a:blip r:embed="rId2"/>
          <a:stretch>
            <a:fillRect/>
          </a:stretch>
        </p:blipFill>
        <p:spPr>
          <a:xfrm>
            <a:off x="421341" y="3961309"/>
            <a:ext cx="4661648" cy="2422655"/>
          </a:xfrm>
          <a:prstGeom prst="rect">
            <a:avLst/>
          </a:prstGeom>
        </p:spPr>
      </p:pic>
      <p:pic>
        <p:nvPicPr>
          <p:cNvPr id="3" name="Picture 2">
            <a:extLst>
              <a:ext uri="{FF2B5EF4-FFF2-40B4-BE49-F238E27FC236}">
                <a16:creationId xmlns:a16="http://schemas.microsoft.com/office/drawing/2014/main" id="{B0A12C15-6DCF-73D8-6AF4-D2B9ED9E4E95}"/>
              </a:ext>
            </a:extLst>
          </p:cNvPr>
          <p:cNvPicPr>
            <a:picLocks noChangeAspect="1"/>
          </p:cNvPicPr>
          <p:nvPr/>
        </p:nvPicPr>
        <p:blipFill>
          <a:blip r:embed="rId3"/>
          <a:stretch>
            <a:fillRect/>
          </a:stretch>
        </p:blipFill>
        <p:spPr>
          <a:xfrm>
            <a:off x="5278288" y="4047267"/>
            <a:ext cx="4126518" cy="2062344"/>
          </a:xfrm>
          <a:prstGeom prst="rect">
            <a:avLst/>
          </a:prstGeom>
        </p:spPr>
      </p:pic>
    </p:spTree>
    <p:extLst>
      <p:ext uri="{BB962C8B-B14F-4D97-AF65-F5344CB8AC3E}">
        <p14:creationId xmlns:p14="http://schemas.microsoft.com/office/powerpoint/2010/main" val="5244795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A58B58AEB5F0943A30743FAD0156DE5" ma:contentTypeVersion="16" ma:contentTypeDescription="Create a new document." ma:contentTypeScope="" ma:versionID="fa9dd97fedf92a1c53382e5002ee10b4">
  <xsd:schema xmlns:xsd="http://www.w3.org/2001/XMLSchema" xmlns:xs="http://www.w3.org/2001/XMLSchema" xmlns:p="http://schemas.microsoft.com/office/2006/metadata/properties" xmlns:ns3="62524b96-e5a6-4e15-bc45-74296b30ff46" xmlns:ns4="68aba17d-f692-4098-8d9d-f980fef15add" targetNamespace="http://schemas.microsoft.com/office/2006/metadata/properties" ma:root="true" ma:fieldsID="55c5ab73308c37c5fab1fed525019132" ns3:_="" ns4:_="">
    <xsd:import namespace="62524b96-e5a6-4e15-bc45-74296b30ff46"/>
    <xsd:import namespace="68aba17d-f692-4098-8d9d-f980fef15add"/>
    <xsd:element name="properties">
      <xsd:complexType>
        <xsd:sequence>
          <xsd:element name="documentManagement">
            <xsd:complexType>
              <xsd:all>
                <xsd:element ref="ns3:MediaServiceMetadata" minOccurs="0"/>
                <xsd:element ref="ns3:MediaServiceFastMetadata" minOccurs="0"/>
                <xsd:element ref="ns3:_activity"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LengthInSeconds"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524b96-e5a6-4e15-bc45-74296b30ff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ServiceSystemTags" ma:index="22" nillable="true" ma:displayName="MediaServiceSystemTags" ma:hidden="true" ma:internalName="MediaServiceSystemTags" ma:readOnly="true">
      <xsd:simpleType>
        <xsd:restriction base="dms:Note"/>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8aba17d-f692-4098-8d9d-f980fef15add"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62524b96-e5a6-4e15-bc45-74296b30ff46" xsi:nil="true"/>
  </documentManagement>
</p:properties>
</file>

<file path=customXml/itemProps1.xml><?xml version="1.0" encoding="utf-8"?>
<ds:datastoreItem xmlns:ds="http://schemas.openxmlformats.org/officeDocument/2006/customXml" ds:itemID="{42ED12F8-6072-4128-9393-1B8FC21395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2524b96-e5a6-4e15-bc45-74296b30ff46"/>
    <ds:schemaRef ds:uri="68aba17d-f692-4098-8d9d-f980fef15a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6AB4757-0760-48A8-9AAC-ED3809DB127C}">
  <ds:schemaRefs>
    <ds:schemaRef ds:uri="http://schemas.microsoft.com/sharepoint/v3/contenttype/forms"/>
  </ds:schemaRefs>
</ds:datastoreItem>
</file>

<file path=customXml/itemProps3.xml><?xml version="1.0" encoding="utf-8"?>
<ds:datastoreItem xmlns:ds="http://schemas.openxmlformats.org/officeDocument/2006/customXml" ds:itemID="{2EFD1837-EDF7-462F-ABB8-A2D12E6F2E22}">
  <ds:schemaRefs>
    <ds:schemaRef ds:uri="http://purl.org/dc/dcmitype/"/>
    <ds:schemaRef ds:uri="http://www.w3.org/XML/1998/namespace"/>
    <ds:schemaRef ds:uri="http://schemas.microsoft.com/office/2006/metadata/properties"/>
    <ds:schemaRef ds:uri="http://purl.org/dc/elements/1.1/"/>
    <ds:schemaRef ds:uri="http://schemas.microsoft.com/office/2006/documentManagement/types"/>
    <ds:schemaRef ds:uri="http://schemas.microsoft.com/office/infopath/2007/PartnerControls"/>
    <ds:schemaRef ds:uri="62524b96-e5a6-4e15-bc45-74296b30ff46"/>
    <ds:schemaRef ds:uri="68aba17d-f692-4098-8d9d-f980fef15add"/>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Facet</Template>
  <TotalTime>5287</TotalTime>
  <Words>1044</Words>
  <Application>Microsoft Office PowerPoint</Application>
  <PresentationFormat>Widescreen</PresentationFormat>
  <Paragraphs>86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 Edward</dc:creator>
  <cp:lastModifiedBy>Ibhagui, Eimienwanlan</cp:lastModifiedBy>
  <cp:revision>600</cp:revision>
  <dcterms:created xsi:type="dcterms:W3CDTF">2024-03-01T19:11:20Z</dcterms:created>
  <dcterms:modified xsi:type="dcterms:W3CDTF">2024-03-07T20:32:30Z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0x010100DA58B58AEB5F0943A30743FAD0156DE5</vt:lpwstr>
  </property>
</Properties>
</file>