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4"/>
  </p:notesMasterIdLst>
  <p:handoutMasterIdLst>
    <p:handoutMasterId r:id="rId15"/>
  </p:handoutMasterIdLst>
  <p:sldIdLst>
    <p:sldId id="265" r:id="rId2"/>
    <p:sldId id="335" r:id="rId3"/>
    <p:sldId id="320" r:id="rId4"/>
    <p:sldId id="326" r:id="rId5"/>
    <p:sldId id="332" r:id="rId6"/>
    <p:sldId id="336" r:id="rId7"/>
    <p:sldId id="340" r:id="rId8"/>
    <p:sldId id="337" r:id="rId9"/>
    <p:sldId id="341" r:id="rId10"/>
    <p:sldId id="342" r:id="rId11"/>
    <p:sldId id="338" r:id="rId12"/>
    <p:sldId id="339" r:id="rId13"/>
  </p:sldIdLst>
  <p:sldSz cx="12192000" cy="6858000"/>
  <p:notesSz cx="6858000" cy="9144000"/>
  <p:custDataLst>
    <p:tags r:id="rId1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0" userDrawn="1">
          <p15:clr>
            <a:srgbClr val="A4A3A4"/>
          </p15:clr>
        </p15:guide>
        <p15:guide id="2" pos="40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7" clrIdx="0">
    <p:extLst>
      <p:ext uri="{19B8F6BF-5375-455C-9EA6-DF929625EA0E}">
        <p15:presenceInfo xmlns:p15="http://schemas.microsoft.com/office/powerpoint/2012/main" userId="Microsoft Office User" providerId="None"/>
      </p:ext>
    </p:extLst>
  </p:cmAuthor>
  <p:cmAuthor id="2" name="Rocky Little" initials="RL" lastIdx="2" clrIdx="1">
    <p:extLst>
      <p:ext uri="{19B8F6BF-5375-455C-9EA6-DF929625EA0E}">
        <p15:presenceInfo xmlns:p15="http://schemas.microsoft.com/office/powerpoint/2012/main" userId="Rocky Littl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8220"/>
    <a:srgbClr val="003262"/>
    <a:srgbClr val="ED4E33"/>
    <a:srgbClr val="E09E19"/>
    <a:srgbClr val="2D637F"/>
    <a:srgbClr val="D5C711"/>
    <a:srgbClr val="EDDE1F"/>
    <a:srgbClr val="F7F09B"/>
    <a:srgbClr val="00B2A5"/>
    <a:srgbClr val="9DAD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76" autoAdjust="0"/>
    <p:restoredTop sz="84767" autoAdjust="0"/>
  </p:normalViewPr>
  <p:slideViewPr>
    <p:cSldViewPr snapToGrid="0" snapToObjects="1">
      <p:cViewPr varScale="1">
        <p:scale>
          <a:sx n="82" d="100"/>
          <a:sy n="82" d="100"/>
        </p:scale>
        <p:origin x="1059" y="13"/>
      </p:cViewPr>
      <p:guideLst>
        <p:guide orient="horz" pos="360"/>
        <p:guide pos="40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Lucida Grande Regular" panose="020B0600040502020204"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7CB1905-1EEB-6545-B5E2-B70E8868255E}" type="datetimeFigureOut">
              <a:rPr lang="en-US" smtClean="0">
                <a:latin typeface="Lucida Grande Regular" panose="020B0600040502020204" pitchFamily="34" charset="0"/>
              </a:rPr>
              <a:t>8/7/2022</a:t>
            </a:fld>
            <a:endParaRPr lang="en-US" dirty="0">
              <a:latin typeface="Lucida Grande Regular" panose="020B0600040502020204"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Lucida Grande Regular" panose="020B0600040502020204"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261A396-5F67-764F-9A9A-305152EBE086}" type="slidenum">
              <a:rPr lang="en-US" smtClean="0">
                <a:latin typeface="Lucida Grande Regular" panose="020B0600040502020204" pitchFamily="34" charset="0"/>
              </a:rPr>
              <a:t>‹#›</a:t>
            </a:fld>
            <a:endParaRPr lang="en-US" dirty="0">
              <a:latin typeface="Lucida Grande Regular" panose="020B0600040502020204" pitchFamily="34" charset="0"/>
            </a:endParaRPr>
          </a:p>
        </p:txBody>
      </p:sp>
    </p:spTree>
    <p:extLst>
      <p:ext uri="{BB962C8B-B14F-4D97-AF65-F5344CB8AC3E}">
        <p14:creationId xmlns:p14="http://schemas.microsoft.com/office/powerpoint/2010/main" val="3427985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ucida Grande Regular" panose="020B0600040502020204"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ucida Grande Regular" panose="020B0600040502020204" pitchFamily="34" charset="0"/>
              </a:defRPr>
            </a:lvl1pPr>
          </a:lstStyle>
          <a:p>
            <a:fld id="{5F53F6BF-7462-9046-A2B6-90C29244BD27}" type="datetimeFigureOut">
              <a:rPr lang="en-US" smtClean="0"/>
              <a:pPr/>
              <a:t>8/7/2022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ucida Grande Regular" panose="020B06000405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ucida Grande Regular" panose="020B0600040502020204" pitchFamily="34" charset="0"/>
              </a:defRPr>
            </a:lvl1pPr>
          </a:lstStyle>
          <a:p>
            <a:fld id="{84B7DBC5-2A13-CA47-B9EE-6017A92B6B18}" type="slidenum">
              <a:rPr lang="en-US" smtClean="0"/>
              <a:pPr/>
              <a:t>‹#›</a:t>
            </a:fld>
            <a:endParaRPr lang="en-US" dirty="0"/>
          </a:p>
        </p:txBody>
      </p:sp>
    </p:spTree>
    <p:extLst>
      <p:ext uri="{BB962C8B-B14F-4D97-AF65-F5344CB8AC3E}">
        <p14:creationId xmlns:p14="http://schemas.microsoft.com/office/powerpoint/2010/main" val="37343686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b="0" i="0" kern="1200">
        <a:solidFill>
          <a:schemeClr val="tx1"/>
        </a:solidFill>
        <a:latin typeface="Lucida Grande Regular" panose="020B0600040502020204" pitchFamily="34" charset="0"/>
        <a:ea typeface="+mn-ea"/>
        <a:cs typeface="+mn-cs"/>
      </a:defRPr>
    </a:lvl1pPr>
    <a:lvl2pPr marL="457200" algn="l" defTabSz="457200" rtl="0" eaLnBrk="1" latinLnBrk="0" hangingPunct="1">
      <a:defRPr sz="1200" b="0" i="0" kern="1200">
        <a:solidFill>
          <a:schemeClr val="tx1"/>
        </a:solidFill>
        <a:latin typeface="Lucida Grande Regular" panose="020B0600040502020204" pitchFamily="34" charset="0"/>
        <a:ea typeface="+mn-ea"/>
        <a:cs typeface="+mn-cs"/>
      </a:defRPr>
    </a:lvl2pPr>
    <a:lvl3pPr marL="914400" algn="l" defTabSz="457200" rtl="0" eaLnBrk="1" latinLnBrk="0" hangingPunct="1">
      <a:defRPr sz="1200" b="0" i="0" kern="1200">
        <a:solidFill>
          <a:schemeClr val="tx1"/>
        </a:solidFill>
        <a:latin typeface="Lucida Grande Regular" panose="020B0600040502020204" pitchFamily="34" charset="0"/>
        <a:ea typeface="+mn-ea"/>
        <a:cs typeface="+mn-cs"/>
      </a:defRPr>
    </a:lvl3pPr>
    <a:lvl4pPr marL="1371600" algn="l" defTabSz="457200" rtl="0" eaLnBrk="1" latinLnBrk="0" hangingPunct="1">
      <a:defRPr sz="1200" b="0" i="0" kern="1200">
        <a:solidFill>
          <a:schemeClr val="tx1"/>
        </a:solidFill>
        <a:latin typeface="Lucida Grande Regular" panose="020B0600040502020204" pitchFamily="34" charset="0"/>
        <a:ea typeface="+mn-ea"/>
        <a:cs typeface="+mn-cs"/>
      </a:defRPr>
    </a:lvl4pPr>
    <a:lvl5pPr marL="1828800" algn="l" defTabSz="457200" rtl="0" eaLnBrk="1" latinLnBrk="0" hangingPunct="1">
      <a:defRPr sz="1200" b="0" i="0" kern="1200">
        <a:solidFill>
          <a:schemeClr val="tx1"/>
        </a:solidFill>
        <a:latin typeface="Lucida Grande Regular" panose="020B0600040502020204" pitchFamily="34"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B7DBC5-2A13-CA47-B9EE-6017A92B6B18}" type="slidenum">
              <a:rPr lang="en-US" smtClean="0"/>
              <a:pPr/>
              <a:t>1</a:t>
            </a:fld>
            <a:endParaRPr lang="en-US" dirty="0"/>
          </a:p>
        </p:txBody>
      </p:sp>
    </p:spTree>
    <p:extLst>
      <p:ext uri="{BB962C8B-B14F-4D97-AF65-F5344CB8AC3E}">
        <p14:creationId xmlns:p14="http://schemas.microsoft.com/office/powerpoint/2010/main" val="1297813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B7DBC5-2A13-CA47-B9EE-6017A92B6B18}" type="slidenum">
              <a:rPr lang="en-US" smtClean="0"/>
              <a:pPr/>
              <a:t>10</a:t>
            </a:fld>
            <a:endParaRPr lang="en-US" dirty="0"/>
          </a:p>
        </p:txBody>
      </p:sp>
    </p:spTree>
    <p:extLst>
      <p:ext uri="{BB962C8B-B14F-4D97-AF65-F5344CB8AC3E}">
        <p14:creationId xmlns:p14="http://schemas.microsoft.com/office/powerpoint/2010/main" val="2965649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B7DBC5-2A13-CA47-B9EE-6017A92B6B18}" type="slidenum">
              <a:rPr lang="en-US" smtClean="0"/>
              <a:pPr/>
              <a:t>11</a:t>
            </a:fld>
            <a:endParaRPr lang="en-US" dirty="0"/>
          </a:p>
        </p:txBody>
      </p:sp>
    </p:spTree>
    <p:extLst>
      <p:ext uri="{BB962C8B-B14F-4D97-AF65-F5344CB8AC3E}">
        <p14:creationId xmlns:p14="http://schemas.microsoft.com/office/powerpoint/2010/main" val="2491819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B7DBC5-2A13-CA47-B9EE-6017A92B6B18}" type="slidenum">
              <a:rPr lang="en-US" smtClean="0"/>
              <a:pPr/>
              <a:t>12</a:t>
            </a:fld>
            <a:endParaRPr lang="en-US" dirty="0"/>
          </a:p>
        </p:txBody>
      </p:sp>
    </p:spTree>
    <p:extLst>
      <p:ext uri="{BB962C8B-B14F-4D97-AF65-F5344CB8AC3E}">
        <p14:creationId xmlns:p14="http://schemas.microsoft.com/office/powerpoint/2010/main" val="1931935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Lucida Grande Regular" panose="020B0600040502020204" pitchFamily="34" charset="0"/>
              <a:ea typeface="+mn-ea"/>
              <a:cs typeface="+mn-cs"/>
            </a:endParaRPr>
          </a:p>
          <a:p>
            <a:endParaRPr lang="en-US" dirty="0"/>
          </a:p>
        </p:txBody>
      </p:sp>
      <p:sp>
        <p:nvSpPr>
          <p:cNvPr id="4" name="Slide Number Placeholder 3"/>
          <p:cNvSpPr>
            <a:spLocks noGrp="1"/>
          </p:cNvSpPr>
          <p:nvPr>
            <p:ph type="sldNum" sz="quarter" idx="5"/>
          </p:nvPr>
        </p:nvSpPr>
        <p:spPr/>
        <p:txBody>
          <a:bodyPr/>
          <a:lstStyle/>
          <a:p>
            <a:fld id="{84B7DBC5-2A13-CA47-B9EE-6017A92B6B18}" type="slidenum">
              <a:rPr lang="en-US" smtClean="0"/>
              <a:pPr/>
              <a:t>2</a:t>
            </a:fld>
            <a:endParaRPr lang="en-US" dirty="0"/>
          </a:p>
        </p:txBody>
      </p:sp>
    </p:spTree>
    <p:extLst>
      <p:ext uri="{BB962C8B-B14F-4D97-AF65-F5344CB8AC3E}">
        <p14:creationId xmlns:p14="http://schemas.microsoft.com/office/powerpoint/2010/main" val="735134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Lucida Grande Regular" panose="020B0600040502020204" pitchFamily="34" charset="0"/>
              <a:ea typeface="+mn-ea"/>
              <a:cs typeface="+mn-cs"/>
            </a:endParaRPr>
          </a:p>
          <a:p>
            <a:endParaRPr lang="en-US" dirty="0"/>
          </a:p>
        </p:txBody>
      </p:sp>
      <p:sp>
        <p:nvSpPr>
          <p:cNvPr id="4" name="Slide Number Placeholder 3"/>
          <p:cNvSpPr>
            <a:spLocks noGrp="1"/>
          </p:cNvSpPr>
          <p:nvPr>
            <p:ph type="sldNum" sz="quarter" idx="5"/>
          </p:nvPr>
        </p:nvSpPr>
        <p:spPr/>
        <p:txBody>
          <a:bodyPr/>
          <a:lstStyle/>
          <a:p>
            <a:fld id="{84B7DBC5-2A13-CA47-B9EE-6017A92B6B18}" type="slidenum">
              <a:rPr lang="en-US" smtClean="0"/>
              <a:pPr/>
              <a:t>3</a:t>
            </a:fld>
            <a:endParaRPr lang="en-US" dirty="0"/>
          </a:p>
        </p:txBody>
      </p:sp>
    </p:spTree>
    <p:extLst>
      <p:ext uri="{BB962C8B-B14F-4D97-AF65-F5344CB8AC3E}">
        <p14:creationId xmlns:p14="http://schemas.microsoft.com/office/powerpoint/2010/main" val="3553165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B7DBC5-2A13-CA47-B9EE-6017A92B6B18}" type="slidenum">
              <a:rPr lang="en-US" smtClean="0"/>
              <a:pPr/>
              <a:t>4</a:t>
            </a:fld>
            <a:endParaRPr lang="en-US" dirty="0"/>
          </a:p>
        </p:txBody>
      </p:sp>
    </p:spTree>
    <p:extLst>
      <p:ext uri="{BB962C8B-B14F-4D97-AF65-F5344CB8AC3E}">
        <p14:creationId xmlns:p14="http://schemas.microsoft.com/office/powerpoint/2010/main" val="1592646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B7DBC5-2A13-CA47-B9EE-6017A92B6B18}" type="slidenum">
              <a:rPr lang="en-US" smtClean="0"/>
              <a:pPr/>
              <a:t>5</a:t>
            </a:fld>
            <a:endParaRPr lang="en-US" dirty="0"/>
          </a:p>
        </p:txBody>
      </p:sp>
    </p:spTree>
    <p:extLst>
      <p:ext uri="{BB962C8B-B14F-4D97-AF65-F5344CB8AC3E}">
        <p14:creationId xmlns:p14="http://schemas.microsoft.com/office/powerpoint/2010/main" val="3508638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B7DBC5-2A13-CA47-B9EE-6017A92B6B18}" type="slidenum">
              <a:rPr lang="en-US" smtClean="0"/>
              <a:pPr/>
              <a:t>6</a:t>
            </a:fld>
            <a:endParaRPr lang="en-US" dirty="0"/>
          </a:p>
        </p:txBody>
      </p:sp>
    </p:spTree>
    <p:extLst>
      <p:ext uri="{BB962C8B-B14F-4D97-AF65-F5344CB8AC3E}">
        <p14:creationId xmlns:p14="http://schemas.microsoft.com/office/powerpoint/2010/main" val="4213674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B7DBC5-2A13-CA47-B9EE-6017A92B6B18}" type="slidenum">
              <a:rPr lang="en-US" smtClean="0"/>
              <a:pPr/>
              <a:t>7</a:t>
            </a:fld>
            <a:endParaRPr lang="en-US" dirty="0"/>
          </a:p>
        </p:txBody>
      </p:sp>
    </p:spTree>
    <p:extLst>
      <p:ext uri="{BB962C8B-B14F-4D97-AF65-F5344CB8AC3E}">
        <p14:creationId xmlns:p14="http://schemas.microsoft.com/office/powerpoint/2010/main" val="3415948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B7DBC5-2A13-CA47-B9EE-6017A92B6B18}" type="slidenum">
              <a:rPr lang="en-US" smtClean="0"/>
              <a:pPr/>
              <a:t>8</a:t>
            </a:fld>
            <a:endParaRPr lang="en-US" dirty="0"/>
          </a:p>
        </p:txBody>
      </p:sp>
    </p:spTree>
    <p:extLst>
      <p:ext uri="{BB962C8B-B14F-4D97-AF65-F5344CB8AC3E}">
        <p14:creationId xmlns:p14="http://schemas.microsoft.com/office/powerpoint/2010/main" val="377088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B7DBC5-2A13-CA47-B9EE-6017A92B6B18}" type="slidenum">
              <a:rPr lang="en-US" smtClean="0"/>
              <a:pPr/>
              <a:t>9</a:t>
            </a:fld>
            <a:endParaRPr lang="en-US" dirty="0"/>
          </a:p>
        </p:txBody>
      </p:sp>
    </p:spTree>
    <p:extLst>
      <p:ext uri="{BB962C8B-B14F-4D97-AF65-F5344CB8AC3E}">
        <p14:creationId xmlns:p14="http://schemas.microsoft.com/office/powerpoint/2010/main" val="1690563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563" y="273425"/>
            <a:ext cx="10971684" cy="1144631"/>
          </a:xfrm>
          <a:prstGeom prst="rect">
            <a:avLst/>
          </a:prstGeom>
        </p:spPr>
        <p:txBody>
          <a:bodyPr lIns="0" tIns="0" rIns="0" bIns="0" anchor="ctr"/>
          <a:lstStyle>
            <a:lvl1pPr>
              <a:defRPr b="0" i="0">
                <a:latin typeface="Lucida Grande Regular" panose="020B0600040502020204" pitchFamily="34" charset="0"/>
              </a:defRPr>
            </a:lvl1pPr>
          </a:lstStyle>
          <a:p>
            <a:pPr algn="ctr"/>
            <a:endParaRPr lang="en-US" sz="3991" b="0" strike="noStrike" spc="-1" dirty="0">
              <a:latin typeface="Arial"/>
            </a:endParaRPr>
          </a:p>
        </p:txBody>
      </p:sp>
      <p:sp>
        <p:nvSpPr>
          <p:cNvPr id="6" name="PlaceHolder 2"/>
          <p:cNvSpPr>
            <a:spLocks noGrp="1"/>
          </p:cNvSpPr>
          <p:nvPr>
            <p:ph type="subTitle"/>
          </p:nvPr>
        </p:nvSpPr>
        <p:spPr>
          <a:xfrm>
            <a:off x="609563" y="1604400"/>
            <a:ext cx="10971684" cy="3976819"/>
          </a:xfrm>
          <a:prstGeom prst="rect">
            <a:avLst/>
          </a:prstGeom>
        </p:spPr>
        <p:txBody>
          <a:bodyPr lIns="0" tIns="0" rIns="0" bIns="0" anchor="ctr"/>
          <a:lstStyle>
            <a:lvl1pPr>
              <a:defRPr b="0" i="0">
                <a:latin typeface="Lucida Grande Regular" panose="020B0600040502020204" pitchFamily="34" charset="0"/>
              </a:defRPr>
            </a:lvl1pPr>
          </a:lstStyle>
          <a:p>
            <a:pPr algn="ctr"/>
            <a:endParaRPr lang="en-US" sz="2903" b="0" strike="noStrike" spc="-1" dirty="0">
              <a:latin typeface="Arial"/>
            </a:endParaRPr>
          </a:p>
        </p:txBody>
      </p:sp>
    </p:spTree>
    <p:extLst>
      <p:ext uri="{BB962C8B-B14F-4D97-AF65-F5344CB8AC3E}">
        <p14:creationId xmlns:p14="http://schemas.microsoft.com/office/powerpoint/2010/main" val="5838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B8EF6-5214-494C-8F6C-C2E9956C2CD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411525-DF00-C548-83D6-2090AB2B947F}"/>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479257-AE09-E842-94B1-E9F0937C5A1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004948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990DC-07D5-7B4A-8E39-3A070E72F92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AE3AA8-30CE-D049-A6E8-DF0A04FB4E1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6578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62B10D-08B1-A44F-BE25-15D7B68CDF38}"/>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767144-886F-104B-84EF-E61BE7C35AB6}"/>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65229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824333"/>
            <a:ext cx="9085179" cy="1639468"/>
          </a:xfrm>
          <a:prstGeom prst="rect">
            <a:avLst/>
          </a:prstGeom>
        </p:spPr>
        <p:txBody>
          <a:bodyPr>
            <a:noAutofit/>
          </a:bodyPr>
          <a:lstStyle>
            <a:lvl1pPr algn="l">
              <a:defRPr sz="5000">
                <a:solidFill>
                  <a:srgbClr val="C28220"/>
                </a:solidFill>
              </a:defRPr>
            </a:lvl1pPr>
          </a:lstStyle>
          <a:p>
            <a:r>
              <a:rPr lang="en-US" dirty="0"/>
              <a:t>Click to edit Master title style</a:t>
            </a:r>
          </a:p>
        </p:txBody>
      </p:sp>
      <p:sp>
        <p:nvSpPr>
          <p:cNvPr id="3" name="Subtitle 2"/>
          <p:cNvSpPr>
            <a:spLocks noGrp="1"/>
          </p:cNvSpPr>
          <p:nvPr>
            <p:ph type="subTitle" idx="1"/>
          </p:nvPr>
        </p:nvSpPr>
        <p:spPr>
          <a:xfrm>
            <a:off x="914400" y="2575258"/>
            <a:ext cx="8534400" cy="1113590"/>
          </a:xfrm>
          <a:prstGeom prst="rect">
            <a:avLst/>
          </a:prstGeom>
        </p:spPr>
        <p:txBody>
          <a:bodyPr/>
          <a:lstStyle>
            <a:lvl1pPr marL="0" indent="0" algn="l">
              <a:buNone/>
              <a:defRPr>
                <a:solidFill>
                  <a:srgbClr val="2D63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2518581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50033"/>
            <a:ext cx="10354733" cy="1150353"/>
          </a:xfrm>
          <a:prstGeom prst="rect">
            <a:avLst/>
          </a:prstGeom>
        </p:spPr>
        <p:txBody>
          <a:bodyPr>
            <a:normAutofit/>
          </a:bodyPr>
          <a:lstStyle>
            <a:lvl1pPr>
              <a:defRPr sz="4200"/>
            </a:lvl1pPr>
          </a:lstStyle>
          <a:p>
            <a:r>
              <a:rPr lang="en-US" dirty="0"/>
              <a:t>Click to edit Master title style</a:t>
            </a:r>
          </a:p>
        </p:txBody>
      </p:sp>
      <p:sp>
        <p:nvSpPr>
          <p:cNvPr id="3" name="Content Placeholder 2"/>
          <p:cNvSpPr>
            <a:spLocks noGrp="1"/>
          </p:cNvSpPr>
          <p:nvPr>
            <p:ph idx="1"/>
          </p:nvPr>
        </p:nvSpPr>
        <p:spPr>
          <a:xfrm>
            <a:off x="643469" y="2518952"/>
            <a:ext cx="10320867" cy="2064669"/>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257013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7767" y="2017300"/>
            <a:ext cx="10363200" cy="1996573"/>
          </a:xfrm>
          <a:prstGeom prst="rect">
            <a:avLst/>
          </a:prstGeom>
        </p:spPr>
        <p:txBody>
          <a:bodyPr anchor="t">
            <a:noAutofit/>
          </a:bodyPr>
          <a:lstStyle>
            <a:lvl1pPr algn="l">
              <a:defRPr sz="4200" b="0" cap="none"/>
            </a:lvl1pPr>
          </a:lstStyle>
          <a:p>
            <a:r>
              <a:rPr lang="en-US" dirty="0"/>
              <a:t>Click to edit master title style</a:t>
            </a:r>
          </a:p>
        </p:txBody>
      </p:sp>
      <p:sp>
        <p:nvSpPr>
          <p:cNvPr id="3" name="Text Placeholder 2"/>
          <p:cNvSpPr>
            <a:spLocks noGrp="1"/>
          </p:cNvSpPr>
          <p:nvPr>
            <p:ph type="body" idx="1"/>
          </p:nvPr>
        </p:nvSpPr>
        <p:spPr>
          <a:xfrm>
            <a:off x="757767" y="1019346"/>
            <a:ext cx="10363200" cy="895685"/>
          </a:xfrm>
          <a:prstGeom prst="rect">
            <a:avLst/>
          </a:prstGeom>
        </p:spPr>
        <p:txBody>
          <a:bodyPr anchor="b">
            <a:normAutofit/>
          </a:bodyPr>
          <a:lstStyle>
            <a:lvl1pPr marL="0" indent="0">
              <a:buNone/>
              <a:defRPr sz="2200">
                <a:solidFill>
                  <a:srgbClr val="2D637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868182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3" y="972051"/>
            <a:ext cx="9952567" cy="1143000"/>
          </a:xfrm>
          <a:prstGeom prst="rect">
            <a:avLst/>
          </a:prstGeom>
        </p:spPr>
        <p:txBody>
          <a:bodyPr>
            <a:normAutofit/>
          </a:bodyPr>
          <a:lstStyle>
            <a:lvl1pPr>
              <a:defRPr sz="4200"/>
            </a:lvl1pPr>
          </a:lstStyle>
          <a:p>
            <a:r>
              <a:rPr lang="en-US" dirty="0"/>
              <a:t>Click to edit Master</a:t>
            </a:r>
          </a:p>
        </p:txBody>
      </p:sp>
      <p:sp>
        <p:nvSpPr>
          <p:cNvPr id="3" name="Content Placeholder 2"/>
          <p:cNvSpPr>
            <a:spLocks noGrp="1"/>
          </p:cNvSpPr>
          <p:nvPr>
            <p:ph sz="half" idx="1"/>
          </p:nvPr>
        </p:nvSpPr>
        <p:spPr>
          <a:xfrm>
            <a:off x="609604" y="2097755"/>
            <a:ext cx="4957233" cy="2823496"/>
          </a:xfrm>
          <a:prstGeom prst="rect">
            <a:avLst/>
          </a:prstGeo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sz="half" idx="10"/>
          </p:nvPr>
        </p:nvSpPr>
        <p:spPr>
          <a:xfrm>
            <a:off x="5566836" y="2097759"/>
            <a:ext cx="4995333" cy="2823497"/>
          </a:xfrm>
          <a:prstGeom prst="rect">
            <a:avLst/>
          </a:prstGeom>
        </p:spPr>
        <p:txBody>
          <a:bodyPr/>
          <a:lstStyle>
            <a:lvl1pPr>
              <a:defRPr sz="2200">
                <a:solidFill>
                  <a:srgbClr val="2D637F"/>
                </a:solidFill>
              </a:defRPr>
            </a:lvl1pPr>
            <a:lvl2pPr>
              <a:defRPr sz="2000">
                <a:solidFill>
                  <a:srgbClr val="2D637F"/>
                </a:solidFill>
              </a:defRPr>
            </a:lvl2pPr>
            <a:lvl3pPr>
              <a:defRPr sz="1800">
                <a:solidFill>
                  <a:srgbClr val="2D637F"/>
                </a:solidFill>
              </a:defRPr>
            </a:lvl3pPr>
            <a:lvl4pPr>
              <a:defRPr sz="1600">
                <a:solidFill>
                  <a:srgbClr val="2D637F"/>
                </a:solidFill>
              </a:defRPr>
            </a:lvl4pPr>
            <a:lvl5pPr>
              <a:defRPr sz="1400">
                <a:solidFill>
                  <a:srgbClr val="2D637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72089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0" y="3729789"/>
            <a:ext cx="7315200" cy="566738"/>
          </a:xfrm>
          <a:prstGeom prst="rect">
            <a:avLst/>
          </a:prstGeo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508000" y="358775"/>
            <a:ext cx="7315200" cy="33710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508000" y="4296527"/>
            <a:ext cx="7315200" cy="477294"/>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15475545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09603" y="1041995"/>
            <a:ext cx="4011084" cy="404988"/>
          </a:xfrm>
        </p:spPr>
        <p:txBody>
          <a:bodyPr anchor="b"/>
          <a:lstStyle>
            <a:lvl1pPr algn="l">
              <a:defRPr sz="2000" b="1"/>
            </a:lvl1pPr>
          </a:lstStyle>
          <a:p>
            <a:r>
              <a:rPr lang="en-US" dirty="0" err="1"/>
              <a:t>Lorem</a:t>
            </a:r>
            <a:r>
              <a:rPr lang="en-US" dirty="0"/>
              <a:t> </a:t>
            </a:r>
            <a:r>
              <a:rPr lang="en-US" dirty="0" err="1"/>
              <a:t>ipsum</a:t>
            </a:r>
            <a:endParaRPr lang="en-US" dirty="0"/>
          </a:p>
        </p:txBody>
      </p:sp>
      <p:sp>
        <p:nvSpPr>
          <p:cNvPr id="8" name="Content Placeholder 2"/>
          <p:cNvSpPr>
            <a:spLocks noGrp="1"/>
          </p:cNvSpPr>
          <p:nvPr>
            <p:ph idx="1"/>
          </p:nvPr>
        </p:nvSpPr>
        <p:spPr>
          <a:xfrm>
            <a:off x="4766737" y="1042000"/>
            <a:ext cx="6049433" cy="3657005"/>
          </a:xfrm>
        </p:spPr>
        <p:txBody>
          <a:bodyPr/>
          <a:lstStyle>
            <a:lvl1pPr>
              <a:defRPr sz="2000"/>
            </a:lvl1pPr>
            <a:lvl2pPr>
              <a:defRPr sz="18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half" idx="2" hasCustomPrompt="1"/>
          </p:nvPr>
        </p:nvSpPr>
        <p:spPr>
          <a:xfrm>
            <a:off x="609603" y="1531656"/>
            <a:ext cx="4011084" cy="31673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err="1"/>
              <a:t>Lorem</a:t>
            </a:r>
            <a:r>
              <a:rPr lang="en-US" dirty="0"/>
              <a:t> </a:t>
            </a:r>
            <a:r>
              <a:rPr lang="en-US" dirty="0" err="1"/>
              <a:t>ipsum</a:t>
            </a:r>
            <a:endParaRPr lang="en-US" dirty="0"/>
          </a:p>
        </p:txBody>
      </p:sp>
    </p:spTree>
    <p:extLst>
      <p:ext uri="{BB962C8B-B14F-4D97-AF65-F5344CB8AC3E}">
        <p14:creationId xmlns:p14="http://schemas.microsoft.com/office/powerpoint/2010/main" val="11584700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 preserve="1">
  <p:cSld name="3_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563" y="273427"/>
            <a:ext cx="10971684" cy="1144631"/>
          </a:xfrm>
          <a:prstGeom prst="rect">
            <a:avLst/>
          </a:prstGeom>
        </p:spPr>
        <p:txBody>
          <a:bodyPr lIns="0" tIns="0" rIns="0" bIns="0" anchor="ctr"/>
          <a:lstStyle>
            <a:lvl1pPr>
              <a:defRPr b="0" i="0">
                <a:latin typeface="Lucida Grande Regular" panose="020B0600040502020204" pitchFamily="34" charset="0"/>
              </a:defRPr>
            </a:lvl1pPr>
          </a:lstStyle>
          <a:p>
            <a:pPr algn="ctr"/>
            <a:endParaRPr lang="en-US" sz="3991" b="0" strike="noStrike" spc="-1" dirty="0">
              <a:latin typeface="Arial"/>
            </a:endParaRPr>
          </a:p>
        </p:txBody>
      </p:sp>
      <p:sp>
        <p:nvSpPr>
          <p:cNvPr id="6" name="PlaceHolder 2"/>
          <p:cNvSpPr>
            <a:spLocks noGrp="1"/>
          </p:cNvSpPr>
          <p:nvPr>
            <p:ph type="subTitle"/>
          </p:nvPr>
        </p:nvSpPr>
        <p:spPr>
          <a:xfrm>
            <a:off x="609563" y="1604400"/>
            <a:ext cx="10971684" cy="3976819"/>
          </a:xfrm>
          <a:prstGeom prst="rect">
            <a:avLst/>
          </a:prstGeom>
        </p:spPr>
        <p:txBody>
          <a:bodyPr lIns="0" tIns="0" rIns="0" bIns="0" anchor="ctr"/>
          <a:lstStyle>
            <a:lvl1pPr>
              <a:defRPr b="0" i="0">
                <a:latin typeface="Lucida Grande Regular" panose="020B0600040502020204" pitchFamily="34" charset="0"/>
              </a:defRPr>
            </a:lvl1pPr>
          </a:lstStyle>
          <a:p>
            <a:pPr algn="ctr"/>
            <a:endParaRPr lang="en-US" sz="2903" b="0" strike="noStrike" spc="-1" dirty="0">
              <a:latin typeface="Arial"/>
            </a:endParaRPr>
          </a:p>
        </p:txBody>
      </p:sp>
    </p:spTree>
    <p:extLst>
      <p:ext uri="{BB962C8B-B14F-4D97-AF65-F5344CB8AC3E}">
        <p14:creationId xmlns:p14="http://schemas.microsoft.com/office/powerpoint/2010/main" val="3905068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01D53-7149-2144-BE18-AE34017F8600}"/>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46C87E-871B-884D-847C-CC047D07894F}"/>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5296241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9849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FA677-5329-5548-BEAF-E48A509B182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10FD0E61-08EC-794A-A6C9-B059B9C3FA1C}"/>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2081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BFE07-112A-CD4F-B282-E582EF5F9048}"/>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334039-4FCA-3A4A-9293-4B21C4BBD735}"/>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541648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5CAA6-E5FC-DF42-A15D-4B428F58B90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06E1141-1190-F74F-8724-897DA165CC1A}"/>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53A6AC-AFE5-9540-9530-1B3C6B53FA0A}"/>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4553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93913-0B7C-7E46-8E3C-D11861B390B3}"/>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483A8767-E340-7942-8596-0753FC1DE222}"/>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304FEB-5C89-0545-A4F2-6CA5CDC45962}"/>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15E179-2FCA-F54B-BCA4-1358C368F9D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5F3B65-670F-1941-A003-29F7D36C28D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039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ED0CD-4B89-D144-AC3C-66FB66E368BC}"/>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475908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6B48A8-C588-ED48-89AB-3952F9DCCB9E}"/>
              </a:ext>
            </a:extLst>
          </p:cNvPr>
          <p:cNvPicPr>
            <a:picLocks noChangeAspect="1"/>
          </p:cNvPicPr>
          <p:nvPr userDrawn="1"/>
        </p:nvPicPr>
        <p:blipFill>
          <a:blip r:embed="rId2"/>
          <a:stretch>
            <a:fillRect/>
          </a:stretch>
        </p:blipFill>
        <p:spPr>
          <a:xfrm>
            <a:off x="0" y="5598558"/>
            <a:ext cx="12227648" cy="1330073"/>
          </a:xfrm>
          <a:prstGeom prst="rect">
            <a:avLst/>
          </a:prstGeom>
        </p:spPr>
      </p:pic>
      <p:pic>
        <p:nvPicPr>
          <p:cNvPr id="3" name="Picture 2">
            <a:extLst>
              <a:ext uri="{FF2B5EF4-FFF2-40B4-BE49-F238E27FC236}">
                <a16:creationId xmlns:a16="http://schemas.microsoft.com/office/drawing/2014/main" id="{E18A03FE-298B-1846-8110-F194AB9B56A0}"/>
              </a:ext>
            </a:extLst>
          </p:cNvPr>
          <p:cNvPicPr>
            <a:picLocks noChangeAspect="1"/>
          </p:cNvPicPr>
          <p:nvPr userDrawn="1"/>
        </p:nvPicPr>
        <p:blipFill>
          <a:blip r:embed="rId3"/>
          <a:stretch>
            <a:fillRect/>
          </a:stretch>
        </p:blipFill>
        <p:spPr>
          <a:xfrm>
            <a:off x="369050" y="6019295"/>
            <a:ext cx="1745673" cy="533400"/>
          </a:xfrm>
          <a:prstGeom prst="rect">
            <a:avLst/>
          </a:prstGeom>
        </p:spPr>
      </p:pic>
    </p:spTree>
    <p:extLst>
      <p:ext uri="{BB962C8B-B14F-4D97-AF65-F5344CB8AC3E}">
        <p14:creationId xmlns:p14="http://schemas.microsoft.com/office/powerpoint/2010/main" val="2040991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8ED86-D8FA-4D46-AF83-96D0B12163C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742DDB-107C-6740-9479-040EFBC8D15B}"/>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AB7404-93E8-6441-9152-81238BBF0CD5}"/>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36012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a:off x="356493" y="5307263"/>
            <a:ext cx="184731" cy="369332"/>
          </a:xfrm>
          <a:prstGeom prst="rect">
            <a:avLst/>
          </a:prstGeom>
          <a:noFill/>
        </p:spPr>
        <p:txBody>
          <a:bodyPr wrap="none" rtlCol="0">
            <a:spAutoFit/>
          </a:bodyPr>
          <a:lstStyle/>
          <a:p>
            <a:endParaRPr lang="en-US" sz="1800" b="0" i="0" dirty="0">
              <a:latin typeface="Lucida Grande Regular" panose="020B0600040502020204" pitchFamily="34" charset="0"/>
            </a:endParaRPr>
          </a:p>
        </p:txBody>
      </p:sp>
      <p:sp>
        <p:nvSpPr>
          <p:cNvPr id="8" name="Title Placeholder 1"/>
          <p:cNvSpPr>
            <a:spLocks noGrp="1"/>
          </p:cNvSpPr>
          <p:nvPr>
            <p:ph type="title"/>
          </p:nvPr>
        </p:nvSpPr>
        <p:spPr>
          <a:xfrm>
            <a:off x="609600" y="525956"/>
            <a:ext cx="10972800" cy="1143000"/>
          </a:xfrm>
          <a:prstGeom prst="rect">
            <a:avLst/>
          </a:prstGeom>
        </p:spPr>
        <p:txBody>
          <a:bodyPr vert="horz" lIns="91440" tIns="45720" rIns="91440" bIns="45720" rtlCol="0" anchor="ctr">
            <a:normAutofit/>
          </a:bodyPr>
          <a:lstStyle/>
          <a:p>
            <a:r>
              <a:rPr lang="en-US" dirty="0"/>
              <a:t>Project Title</a:t>
            </a:r>
          </a:p>
        </p:txBody>
      </p:sp>
      <p:sp>
        <p:nvSpPr>
          <p:cNvPr id="9" name="Text Placeholder 2"/>
          <p:cNvSpPr>
            <a:spLocks noGrp="1"/>
          </p:cNvSpPr>
          <p:nvPr>
            <p:ph type="body" idx="1"/>
          </p:nvPr>
        </p:nvSpPr>
        <p:spPr>
          <a:xfrm>
            <a:off x="609600" y="1808079"/>
            <a:ext cx="10972800" cy="2526418"/>
          </a:xfrm>
          <a:prstGeom prst="rect">
            <a:avLst/>
          </a:prstGeom>
        </p:spPr>
        <p:txBody>
          <a:bodyPr vert="horz" lIns="91440" tIns="45720" rIns="91440" bIns="45720" rtlCol="0">
            <a:normAutofit/>
          </a:bodyPr>
          <a:lstStyle/>
          <a:p>
            <a:pPr lvl="0"/>
            <a:r>
              <a:rPr lang="en-US" dirty="0" err="1"/>
              <a:t>Lorem</a:t>
            </a:r>
            <a:r>
              <a:rPr lang="en-US" dirty="0"/>
              <a:t> </a:t>
            </a:r>
            <a:r>
              <a:rPr lang="en-US" dirty="0" err="1"/>
              <a:t>Ipsum</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p:cNvPicPr>
            <a:picLocks noChangeAspect="1"/>
          </p:cNvPicPr>
          <p:nvPr userDrawn="1"/>
        </p:nvPicPr>
        <p:blipFill>
          <a:blip r:embed="rId22"/>
          <a:stretch>
            <a:fillRect/>
          </a:stretch>
        </p:blipFill>
        <p:spPr>
          <a:xfrm>
            <a:off x="8366012" y="3"/>
            <a:ext cx="3825989" cy="2379579"/>
          </a:xfrm>
          <a:prstGeom prst="rect">
            <a:avLst/>
          </a:prstGeom>
        </p:spPr>
      </p:pic>
      <p:pic>
        <p:nvPicPr>
          <p:cNvPr id="10" name="Picture 9"/>
          <p:cNvPicPr>
            <a:picLocks noChangeAspect="1"/>
          </p:cNvPicPr>
          <p:nvPr userDrawn="1"/>
        </p:nvPicPr>
        <p:blipFill>
          <a:blip r:embed="rId23"/>
          <a:stretch>
            <a:fillRect/>
          </a:stretch>
        </p:blipFill>
        <p:spPr>
          <a:xfrm>
            <a:off x="0" y="5598556"/>
            <a:ext cx="12227648" cy="1330073"/>
          </a:xfrm>
          <a:prstGeom prst="rect">
            <a:avLst/>
          </a:prstGeom>
        </p:spPr>
      </p:pic>
      <p:pic>
        <p:nvPicPr>
          <p:cNvPr id="11" name="Picture 10"/>
          <p:cNvPicPr>
            <a:picLocks noChangeAspect="1"/>
          </p:cNvPicPr>
          <p:nvPr userDrawn="1"/>
        </p:nvPicPr>
        <p:blipFill>
          <a:blip r:embed="rId24"/>
          <a:stretch>
            <a:fillRect/>
          </a:stretch>
        </p:blipFill>
        <p:spPr>
          <a:xfrm>
            <a:off x="492066" y="6019295"/>
            <a:ext cx="2327564" cy="533400"/>
          </a:xfrm>
          <a:prstGeom prst="rect">
            <a:avLst/>
          </a:prstGeom>
        </p:spPr>
      </p:pic>
      <p:pic>
        <p:nvPicPr>
          <p:cNvPr id="12" name="Picture 11">
            <a:extLst>
              <a:ext uri="{FF2B5EF4-FFF2-40B4-BE49-F238E27FC236}">
                <a16:creationId xmlns:a16="http://schemas.microsoft.com/office/drawing/2014/main" id="{E2D55079-713E-BA43-8332-75C9C08F782F}"/>
              </a:ext>
            </a:extLst>
          </p:cNvPr>
          <p:cNvPicPr>
            <a:picLocks noChangeAspect="1"/>
          </p:cNvPicPr>
          <p:nvPr userDrawn="1"/>
        </p:nvPicPr>
        <p:blipFill>
          <a:blip r:embed="rId23"/>
          <a:stretch>
            <a:fillRect/>
          </a:stretch>
        </p:blipFill>
        <p:spPr>
          <a:xfrm>
            <a:off x="0" y="5598558"/>
            <a:ext cx="12227648" cy="1330073"/>
          </a:xfrm>
          <a:prstGeom prst="rect">
            <a:avLst/>
          </a:prstGeom>
        </p:spPr>
      </p:pic>
      <p:pic>
        <p:nvPicPr>
          <p:cNvPr id="14" name="Picture 13">
            <a:extLst>
              <a:ext uri="{FF2B5EF4-FFF2-40B4-BE49-F238E27FC236}">
                <a16:creationId xmlns:a16="http://schemas.microsoft.com/office/drawing/2014/main" id="{9A89891B-4FDE-8445-BC74-2F0F269534A2}"/>
              </a:ext>
            </a:extLst>
          </p:cNvPr>
          <p:cNvPicPr>
            <a:picLocks noChangeAspect="1"/>
          </p:cNvPicPr>
          <p:nvPr userDrawn="1"/>
        </p:nvPicPr>
        <p:blipFill>
          <a:blip r:embed="rId24"/>
          <a:stretch>
            <a:fillRect/>
          </a:stretch>
        </p:blipFill>
        <p:spPr>
          <a:xfrm>
            <a:off x="369050" y="6019295"/>
            <a:ext cx="1745673" cy="533400"/>
          </a:xfrm>
          <a:prstGeom prst="rect">
            <a:avLst/>
          </a:prstGeom>
        </p:spPr>
      </p:pic>
    </p:spTree>
    <p:extLst>
      <p:ext uri="{BB962C8B-B14F-4D97-AF65-F5344CB8AC3E}">
        <p14:creationId xmlns:p14="http://schemas.microsoft.com/office/powerpoint/2010/main" val="3604568600"/>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Lst>
  <p:hf hdr="0" ftr="0" dt="0"/>
  <p:txStyles>
    <p:titleStyle>
      <a:lvl1pPr algn="l" defTabSz="457200" rtl="0" eaLnBrk="1" latinLnBrk="0" hangingPunct="1">
        <a:spcBef>
          <a:spcPct val="0"/>
        </a:spcBef>
        <a:buNone/>
        <a:defRPr sz="5000" b="0" i="0" kern="1200">
          <a:solidFill>
            <a:srgbClr val="C28220"/>
          </a:solidFill>
          <a:latin typeface="Lucida Grande Regular" panose="020B0600040502020204" pitchFamily="34" charset="0"/>
          <a:ea typeface="+mj-ea"/>
          <a:cs typeface="Lucida Grande Regular" panose="020B0600040502020204" pitchFamily="34" charset="0"/>
        </a:defRPr>
      </a:lvl1pPr>
    </p:titleStyle>
    <p:bodyStyle>
      <a:lvl1pPr marL="342900" indent="-342900" algn="l" defTabSz="457200" rtl="0" eaLnBrk="1" latinLnBrk="0" hangingPunct="1">
        <a:spcBef>
          <a:spcPct val="20000"/>
        </a:spcBef>
        <a:buFont typeface="Arial"/>
        <a:buChar char="•"/>
        <a:defRPr sz="2200" b="0" i="0" kern="1200">
          <a:solidFill>
            <a:srgbClr val="2D637F"/>
          </a:solidFill>
          <a:latin typeface="Lucida Grande Regular" panose="020B0600040502020204" pitchFamily="34" charset="0"/>
          <a:ea typeface="+mn-ea"/>
          <a:cs typeface="Lucida Grande Regular" panose="020B0600040502020204" pitchFamily="34" charset="0"/>
        </a:defRPr>
      </a:lvl1pPr>
      <a:lvl2pPr marL="742950" indent="-285750" algn="l" defTabSz="457200" rtl="0" eaLnBrk="1" latinLnBrk="0" hangingPunct="1">
        <a:spcBef>
          <a:spcPct val="20000"/>
        </a:spcBef>
        <a:buFont typeface="Arial"/>
        <a:buChar char="–"/>
        <a:defRPr sz="2000" b="0" i="0" kern="1200">
          <a:solidFill>
            <a:srgbClr val="2D637F"/>
          </a:solidFill>
          <a:latin typeface="Lucida Grande Regular" panose="020B0600040502020204" pitchFamily="34" charset="0"/>
          <a:ea typeface="+mn-ea"/>
          <a:cs typeface="Lucida Grande Regular" panose="020B0600040502020204" pitchFamily="34" charset="0"/>
        </a:defRPr>
      </a:lvl2pPr>
      <a:lvl3pPr marL="1143000" indent="-228600" algn="l" defTabSz="457200" rtl="0" eaLnBrk="1" latinLnBrk="0" hangingPunct="1">
        <a:spcBef>
          <a:spcPct val="20000"/>
        </a:spcBef>
        <a:buFont typeface="Arial"/>
        <a:buChar char="•"/>
        <a:defRPr sz="1800" b="0" i="0" kern="1200">
          <a:solidFill>
            <a:srgbClr val="2D637F"/>
          </a:solidFill>
          <a:latin typeface="Lucida Grande Regular" panose="020B0600040502020204" pitchFamily="34" charset="0"/>
          <a:ea typeface="+mn-ea"/>
          <a:cs typeface="Lucida Grande Regular" panose="020B0600040502020204" pitchFamily="34" charset="0"/>
        </a:defRPr>
      </a:lvl3pPr>
      <a:lvl4pPr marL="1600200" indent="-228600" algn="l" defTabSz="457200" rtl="0" eaLnBrk="1" latinLnBrk="0" hangingPunct="1">
        <a:spcBef>
          <a:spcPct val="20000"/>
        </a:spcBef>
        <a:buFont typeface="Arial"/>
        <a:buChar char="–"/>
        <a:defRPr sz="1600" b="0" i="0" kern="1200">
          <a:solidFill>
            <a:srgbClr val="2D637F"/>
          </a:solidFill>
          <a:latin typeface="Lucida Grande Regular" panose="020B0600040502020204" pitchFamily="34" charset="0"/>
          <a:ea typeface="+mn-ea"/>
          <a:cs typeface="Lucida Grande Regular" panose="020B0600040502020204" pitchFamily="34" charset="0"/>
        </a:defRPr>
      </a:lvl4pPr>
      <a:lvl5pPr marL="2057400" indent="-228600" algn="l" defTabSz="457200" rtl="0" eaLnBrk="1" latinLnBrk="0" hangingPunct="1">
        <a:spcBef>
          <a:spcPct val="20000"/>
        </a:spcBef>
        <a:buFont typeface="Arial"/>
        <a:buChar char="»"/>
        <a:defRPr sz="1400" b="0" i="0" kern="1200">
          <a:solidFill>
            <a:srgbClr val="2D637F"/>
          </a:solidFill>
          <a:latin typeface="Lucida Grande Regular" panose="020B0600040502020204" pitchFamily="34" charset="0"/>
          <a:ea typeface="+mn-ea"/>
          <a:cs typeface="Lucida Grande Regular" panose="020B06000405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hyperlink" Target="http://contributor-covenant.org/version/1/4/" TargetMode="External"/><Relationship Id="rId4" Type="http://schemas.openxmlformats.org/officeDocument/2006/relationships/hyperlink" Target="http://contributor-covenant.or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hyperlink" Target="http://contributor-covenant.org/version/1/4/" TargetMode="External"/><Relationship Id="rId4" Type="http://schemas.openxmlformats.org/officeDocument/2006/relationships/hyperlink" Target="http://contributor-covenant.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23CC81-07AB-984C-96B3-402B5E4E3209}"/>
              </a:ext>
            </a:extLst>
          </p:cNvPr>
          <p:cNvSpPr txBox="1"/>
          <p:nvPr/>
        </p:nvSpPr>
        <p:spPr>
          <a:xfrm>
            <a:off x="3775352" y="6010791"/>
            <a:ext cx="3001143" cy="707886"/>
          </a:xfrm>
          <a:prstGeom prst="rect">
            <a:avLst/>
          </a:prstGeom>
          <a:noFill/>
        </p:spPr>
        <p:txBody>
          <a:bodyPr wrap="none" rtlCol="0">
            <a:spAutoFit/>
          </a:bodyPr>
          <a:lstStyle/>
          <a:p>
            <a:r>
              <a:rPr lang="en-US" sz="2000" dirty="0">
                <a:solidFill>
                  <a:schemeClr val="bg1"/>
                </a:solidFill>
                <a:latin typeface="Lucida Grande Regular" panose="020B0600040502020204" pitchFamily="34" charset="0"/>
                <a:cs typeface="Lucida Grande Regular" panose="020B0600040502020204" pitchFamily="34" charset="0"/>
              </a:rPr>
              <a:t>College of Chemistry</a:t>
            </a:r>
          </a:p>
          <a:p>
            <a:r>
              <a:rPr lang="en-US" sz="2000" dirty="0">
                <a:solidFill>
                  <a:schemeClr val="bg1"/>
                </a:solidFill>
                <a:latin typeface="Lucida Grande Regular" panose="020B0600040502020204" pitchFamily="34" charset="0"/>
                <a:cs typeface="Lucida Grande Regular" panose="020B0600040502020204" pitchFamily="34" charset="0"/>
              </a:rPr>
              <a:t>College of Engineering</a:t>
            </a:r>
          </a:p>
        </p:txBody>
      </p:sp>
      <p:sp>
        <p:nvSpPr>
          <p:cNvPr id="6" name="Rectangle 5">
            <a:extLst>
              <a:ext uri="{FF2B5EF4-FFF2-40B4-BE49-F238E27FC236}">
                <a16:creationId xmlns:a16="http://schemas.microsoft.com/office/drawing/2014/main" id="{A2112B03-B9C9-0B43-83FB-30906454EB2A}"/>
              </a:ext>
            </a:extLst>
          </p:cNvPr>
          <p:cNvSpPr/>
          <p:nvPr/>
        </p:nvSpPr>
        <p:spPr>
          <a:xfrm>
            <a:off x="2915840" y="3013211"/>
            <a:ext cx="6360321" cy="2123658"/>
          </a:xfrm>
          <a:prstGeom prst="rect">
            <a:avLst/>
          </a:prstGeom>
        </p:spPr>
        <p:txBody>
          <a:bodyPr wrap="square">
            <a:spAutoFit/>
          </a:bodyPr>
          <a:lstStyle/>
          <a:p>
            <a:pPr algn="ctr"/>
            <a:r>
              <a:rPr lang="en-US" sz="4400" b="1" dirty="0">
                <a:solidFill>
                  <a:srgbClr val="003262"/>
                </a:solidFill>
                <a:latin typeface="FreightSans Pro Book" panose="02000606030000020004" pitchFamily="2" charset="0"/>
                <a:cs typeface="Poppins" pitchFamily="2" charset="77"/>
              </a:rPr>
              <a:t>Foundations of Programming and Software Engineering</a:t>
            </a:r>
            <a:endParaRPr lang="en-US" sz="3200" b="1" dirty="0">
              <a:solidFill>
                <a:srgbClr val="E09E19"/>
              </a:solidFill>
              <a:latin typeface="FreightSans Pro Book" panose="02000606030000020004" pitchFamily="2" charset="0"/>
              <a:cs typeface="Poppins" pitchFamily="2" charset="77"/>
            </a:endParaRPr>
          </a:p>
        </p:txBody>
      </p:sp>
      <p:pic>
        <p:nvPicPr>
          <p:cNvPr id="10" name="Picture 9" descr="A close up of a logo&#10;&#10;Description automatically generated">
            <a:extLst>
              <a:ext uri="{FF2B5EF4-FFF2-40B4-BE49-F238E27FC236}">
                <a16:creationId xmlns:a16="http://schemas.microsoft.com/office/drawing/2014/main" id="{DF4AB37C-2C99-8D44-ABA7-BF5C2443BFDB}"/>
              </a:ext>
            </a:extLst>
          </p:cNvPr>
          <p:cNvPicPr>
            <a:picLocks noChangeAspect="1"/>
          </p:cNvPicPr>
          <p:nvPr/>
        </p:nvPicPr>
        <p:blipFill>
          <a:blip r:embed="rId4"/>
          <a:stretch>
            <a:fillRect/>
          </a:stretch>
        </p:blipFill>
        <p:spPr>
          <a:xfrm>
            <a:off x="5689228" y="1952340"/>
            <a:ext cx="813547" cy="845721"/>
          </a:xfrm>
          <a:prstGeom prst="rect">
            <a:avLst/>
          </a:prstGeom>
        </p:spPr>
      </p:pic>
    </p:spTree>
    <p:custDataLst>
      <p:tags r:id="rId1"/>
    </p:custDataLst>
    <p:extLst>
      <p:ext uri="{BB962C8B-B14F-4D97-AF65-F5344CB8AC3E}">
        <p14:creationId xmlns:p14="http://schemas.microsoft.com/office/powerpoint/2010/main" val="4733700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EB0E368D-B9E5-F24D-A557-954B3EE5B1BB}"/>
              </a:ext>
            </a:extLst>
          </p:cNvPr>
          <p:cNvPicPr>
            <a:picLocks noChangeAspect="1"/>
          </p:cNvPicPr>
          <p:nvPr/>
        </p:nvPicPr>
        <p:blipFill>
          <a:blip r:embed="rId3"/>
          <a:stretch>
            <a:fillRect/>
          </a:stretch>
        </p:blipFill>
        <p:spPr>
          <a:xfrm>
            <a:off x="9842023" y="5504940"/>
            <a:ext cx="561913" cy="584135"/>
          </a:xfrm>
          <a:prstGeom prst="rect">
            <a:avLst/>
          </a:prstGeom>
        </p:spPr>
      </p:pic>
      <p:sp>
        <p:nvSpPr>
          <p:cNvPr id="3" name="TextBox 2"/>
          <p:cNvSpPr txBox="1"/>
          <p:nvPr/>
        </p:nvSpPr>
        <p:spPr>
          <a:xfrm>
            <a:off x="4773865" y="3043300"/>
            <a:ext cx="7151511" cy="369332"/>
          </a:xfrm>
          <a:prstGeom prst="rect">
            <a:avLst/>
          </a:prstGeom>
          <a:noFill/>
        </p:spPr>
        <p:txBody>
          <a:bodyPr wrap="square" rtlCol="0">
            <a:spAutoFit/>
          </a:bodyPr>
          <a:lstStyle/>
          <a:p>
            <a:r>
              <a:rPr lang="en-US" dirty="0">
                <a:solidFill>
                  <a:srgbClr val="2D637F"/>
                </a:solidFill>
              </a:rPr>
              <a:t> </a:t>
            </a:r>
          </a:p>
        </p:txBody>
      </p:sp>
      <p:sp>
        <p:nvSpPr>
          <p:cNvPr id="4" name="Title 3"/>
          <p:cNvSpPr>
            <a:spLocks noGrp="1"/>
          </p:cNvSpPr>
          <p:nvPr>
            <p:ph type="title"/>
          </p:nvPr>
        </p:nvSpPr>
        <p:spPr/>
        <p:txBody>
          <a:bodyPr>
            <a:normAutofit/>
          </a:bodyPr>
          <a:lstStyle/>
          <a:p>
            <a:r>
              <a:rPr lang="en-US" sz="5400" b="1" dirty="0">
                <a:latin typeface="FreightSans Pro Book" panose="02000606030000020004" pitchFamily="2" charset="0"/>
              </a:rPr>
              <a:t>Course Communication</a:t>
            </a:r>
          </a:p>
        </p:txBody>
      </p:sp>
      <p:sp>
        <p:nvSpPr>
          <p:cNvPr id="5" name="TextBox 4">
            <a:extLst>
              <a:ext uri="{FF2B5EF4-FFF2-40B4-BE49-F238E27FC236}">
                <a16:creationId xmlns:a16="http://schemas.microsoft.com/office/drawing/2014/main" id="{AEB6CB19-00DE-B845-9A73-3780990C2596}"/>
              </a:ext>
            </a:extLst>
          </p:cNvPr>
          <p:cNvSpPr txBox="1"/>
          <p:nvPr/>
        </p:nvSpPr>
        <p:spPr>
          <a:xfrm>
            <a:off x="609600" y="1796808"/>
            <a:ext cx="9232423" cy="2862322"/>
          </a:xfrm>
          <a:prstGeom prst="rect">
            <a:avLst/>
          </a:prstGeom>
          <a:noFill/>
        </p:spPr>
        <p:txBody>
          <a:bodyPr wrap="square" rtlCol="0">
            <a:spAutoFit/>
          </a:bodyPr>
          <a:lstStyle/>
          <a:p>
            <a:pPr algn="ctr"/>
            <a:r>
              <a:rPr lang="en-US" sz="3600" dirty="0">
                <a:latin typeface="FreightSans Pro Book" panose="02000606030000020004" pitchFamily="2" charset="0"/>
              </a:rPr>
              <a:t>This class involves a team project. Please keep in mind that we want to work together and mentor one another. When you come to this class, please have a </a:t>
            </a:r>
            <a:r>
              <a:rPr lang="en-US" sz="3600" b="1" dirty="0">
                <a:solidFill>
                  <a:srgbClr val="C28220"/>
                </a:solidFill>
                <a:latin typeface="FreightSans Pro Book" panose="02000606030000020004" pitchFamily="2" charset="0"/>
              </a:rPr>
              <a:t>collaborative mindset </a:t>
            </a:r>
            <a:r>
              <a:rPr lang="en-US" sz="3600" dirty="0">
                <a:latin typeface="FreightSans Pro Book" panose="02000606030000020004" pitchFamily="2" charset="0"/>
              </a:rPr>
              <a:t>(unless it’s an individual assignment </a:t>
            </a:r>
            <a:r>
              <a:rPr lang="en-US" sz="3600" dirty="0">
                <a:latin typeface="FreightSans Pro Book" panose="02000606030000020004" pitchFamily="2" charset="0"/>
                <a:sym typeface="Wingdings" panose="05000000000000000000" pitchFamily="2" charset="2"/>
              </a:rPr>
              <a:t> )</a:t>
            </a:r>
            <a:r>
              <a:rPr lang="en-US" sz="3600" dirty="0">
                <a:latin typeface="FreightSans Pro Book" panose="02000606030000020004" pitchFamily="2" charset="0"/>
              </a:rPr>
              <a:t>.</a:t>
            </a:r>
          </a:p>
        </p:txBody>
      </p:sp>
    </p:spTree>
    <p:extLst>
      <p:ext uri="{BB962C8B-B14F-4D97-AF65-F5344CB8AC3E}">
        <p14:creationId xmlns:p14="http://schemas.microsoft.com/office/powerpoint/2010/main" val="2724341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EB0E368D-B9E5-F24D-A557-954B3EE5B1BB}"/>
              </a:ext>
            </a:extLst>
          </p:cNvPr>
          <p:cNvPicPr>
            <a:picLocks noChangeAspect="1"/>
          </p:cNvPicPr>
          <p:nvPr/>
        </p:nvPicPr>
        <p:blipFill>
          <a:blip r:embed="rId3"/>
          <a:stretch>
            <a:fillRect/>
          </a:stretch>
        </p:blipFill>
        <p:spPr>
          <a:xfrm>
            <a:off x="9842023" y="5504940"/>
            <a:ext cx="561913" cy="584135"/>
          </a:xfrm>
          <a:prstGeom prst="rect">
            <a:avLst/>
          </a:prstGeom>
        </p:spPr>
      </p:pic>
      <p:sp>
        <p:nvSpPr>
          <p:cNvPr id="3" name="TextBox 2"/>
          <p:cNvSpPr txBox="1"/>
          <p:nvPr/>
        </p:nvSpPr>
        <p:spPr>
          <a:xfrm>
            <a:off x="4773865" y="3043300"/>
            <a:ext cx="7151511" cy="369332"/>
          </a:xfrm>
          <a:prstGeom prst="rect">
            <a:avLst/>
          </a:prstGeom>
          <a:noFill/>
        </p:spPr>
        <p:txBody>
          <a:bodyPr wrap="square" rtlCol="0">
            <a:spAutoFit/>
          </a:bodyPr>
          <a:lstStyle/>
          <a:p>
            <a:r>
              <a:rPr lang="en-US" dirty="0">
                <a:solidFill>
                  <a:srgbClr val="2D637F"/>
                </a:solidFill>
              </a:rPr>
              <a:t> </a:t>
            </a:r>
          </a:p>
        </p:txBody>
      </p:sp>
      <p:sp>
        <p:nvSpPr>
          <p:cNvPr id="4" name="Title 3"/>
          <p:cNvSpPr>
            <a:spLocks noGrp="1"/>
          </p:cNvSpPr>
          <p:nvPr>
            <p:ph type="title"/>
          </p:nvPr>
        </p:nvSpPr>
        <p:spPr/>
        <p:txBody>
          <a:bodyPr>
            <a:normAutofit/>
          </a:bodyPr>
          <a:lstStyle/>
          <a:p>
            <a:r>
              <a:rPr lang="en-US" sz="5400" b="1" dirty="0">
                <a:latin typeface="FreightSans Pro Book" panose="02000606030000020004" pitchFamily="2" charset="0"/>
              </a:rPr>
              <a:t>Class Code of Conduct</a:t>
            </a:r>
          </a:p>
        </p:txBody>
      </p:sp>
      <p:sp>
        <p:nvSpPr>
          <p:cNvPr id="5" name="TextBox 4">
            <a:extLst>
              <a:ext uri="{FF2B5EF4-FFF2-40B4-BE49-F238E27FC236}">
                <a16:creationId xmlns:a16="http://schemas.microsoft.com/office/drawing/2014/main" id="{AEB6CB19-00DE-B845-9A73-3780990C2596}"/>
              </a:ext>
            </a:extLst>
          </p:cNvPr>
          <p:cNvSpPr txBox="1"/>
          <p:nvPr/>
        </p:nvSpPr>
        <p:spPr>
          <a:xfrm>
            <a:off x="2259110" y="1954879"/>
            <a:ext cx="7582913" cy="3416320"/>
          </a:xfrm>
          <a:prstGeom prst="rect">
            <a:avLst/>
          </a:prstGeom>
          <a:noFill/>
        </p:spPr>
        <p:txBody>
          <a:bodyPr wrap="square" rtlCol="0">
            <a:spAutoFit/>
          </a:bodyPr>
          <a:lstStyle/>
          <a:p>
            <a:r>
              <a:rPr lang="en-US" sz="2400" b="1" dirty="0">
                <a:solidFill>
                  <a:srgbClr val="003262"/>
                </a:solidFill>
                <a:latin typeface="FreightMicro Pro Book" panose="02000603020000020004" pitchFamily="2" charset="0"/>
              </a:rPr>
              <a:t>Our Pledge </a:t>
            </a:r>
          </a:p>
          <a:p>
            <a:r>
              <a:rPr lang="en-US" sz="2400" dirty="0">
                <a:latin typeface="FreightSans Pro Book" panose="02000606030000020004" pitchFamily="2" charset="0"/>
              </a:rPr>
              <a:t>In the interest of fostering an open and welcoming environment, we as students and instructors pledge to making participation in this course and our community a harassment-free experience for everyone, regardless of age, body size, disability, ethnicity, gender identity and expression, level of experience, nationality, personal appearance, race, religion, or sexual identity and orientation. </a:t>
            </a:r>
          </a:p>
        </p:txBody>
      </p:sp>
      <p:sp>
        <p:nvSpPr>
          <p:cNvPr id="7" name="TextBox 6">
            <a:extLst>
              <a:ext uri="{FF2B5EF4-FFF2-40B4-BE49-F238E27FC236}">
                <a16:creationId xmlns:a16="http://schemas.microsoft.com/office/drawing/2014/main" id="{D999A612-77AA-4845-BFBC-D71AF39558BB}"/>
              </a:ext>
            </a:extLst>
          </p:cNvPr>
          <p:cNvSpPr txBox="1"/>
          <p:nvPr/>
        </p:nvSpPr>
        <p:spPr>
          <a:xfrm>
            <a:off x="2378948" y="6625898"/>
            <a:ext cx="7499169" cy="253916"/>
          </a:xfrm>
          <a:prstGeom prst="rect">
            <a:avLst/>
          </a:prstGeom>
          <a:noFill/>
        </p:spPr>
        <p:txBody>
          <a:bodyPr wrap="none" rtlCol="0">
            <a:spAutoFit/>
          </a:bodyPr>
          <a:lstStyle/>
          <a:p>
            <a:r>
              <a:rPr lang="en-US" sz="1050" dirty="0">
                <a:solidFill>
                  <a:schemeClr val="bg1"/>
                </a:solidFill>
                <a:latin typeface="FreightMicro Pro Book" panose="02000603020000020004" pitchFamily="2" charset="0"/>
              </a:rPr>
              <a:t>This Code of Conduct is adapted from the </a:t>
            </a:r>
            <a:r>
              <a:rPr lang="en-US" sz="1050" dirty="0">
                <a:solidFill>
                  <a:schemeClr val="bg1"/>
                </a:solidFill>
                <a:latin typeface="FreightMicro Pro Book" panose="02000603020000020004" pitchFamily="2" charset="0"/>
                <a:hlinkClick r:id="rId4">
                  <a:extLst>
                    <a:ext uri="{A12FA001-AC4F-418D-AE19-62706E023703}">
                      <ahyp:hlinkClr xmlns:ahyp="http://schemas.microsoft.com/office/drawing/2018/hyperlinkcolor" val="tx"/>
                    </a:ext>
                  </a:extLst>
                </a:hlinkClick>
              </a:rPr>
              <a:t>Contributor Covenant</a:t>
            </a:r>
            <a:r>
              <a:rPr lang="en-US" sz="1050" dirty="0">
                <a:solidFill>
                  <a:schemeClr val="bg1"/>
                </a:solidFill>
                <a:latin typeface="FreightMicro Pro Book" panose="02000603020000020004" pitchFamily="2" charset="0"/>
              </a:rPr>
              <a:t>, version 1.4, available at </a:t>
            </a:r>
            <a:r>
              <a:rPr lang="en-US" sz="1050" dirty="0">
                <a:solidFill>
                  <a:schemeClr val="bg1"/>
                </a:solidFill>
                <a:latin typeface="FreightMicro Pro Book" panose="02000603020000020004" pitchFamily="2" charset="0"/>
                <a:hlinkClick r:id="rId5">
                  <a:extLst>
                    <a:ext uri="{A12FA001-AC4F-418D-AE19-62706E023703}">
                      <ahyp:hlinkClr xmlns:ahyp="http://schemas.microsoft.com/office/drawing/2018/hyperlinkcolor" val="tx"/>
                    </a:ext>
                  </a:extLst>
                </a:hlinkClick>
              </a:rPr>
              <a:t>http://contributor-covenant.org/version/1/4</a:t>
            </a:r>
            <a:endParaRPr lang="en-US" sz="1050" dirty="0">
              <a:solidFill>
                <a:schemeClr val="bg1"/>
              </a:solidFill>
              <a:latin typeface="FreightMicro Pro Book" panose="02000603020000020004" pitchFamily="2" charset="0"/>
            </a:endParaRPr>
          </a:p>
        </p:txBody>
      </p:sp>
    </p:spTree>
    <p:extLst>
      <p:ext uri="{BB962C8B-B14F-4D97-AF65-F5344CB8AC3E}">
        <p14:creationId xmlns:p14="http://schemas.microsoft.com/office/powerpoint/2010/main" val="270888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EB0E368D-B9E5-F24D-A557-954B3EE5B1BB}"/>
              </a:ext>
            </a:extLst>
          </p:cNvPr>
          <p:cNvPicPr>
            <a:picLocks noChangeAspect="1"/>
          </p:cNvPicPr>
          <p:nvPr/>
        </p:nvPicPr>
        <p:blipFill>
          <a:blip r:embed="rId3"/>
          <a:stretch>
            <a:fillRect/>
          </a:stretch>
        </p:blipFill>
        <p:spPr>
          <a:xfrm>
            <a:off x="9842023" y="5504940"/>
            <a:ext cx="561913" cy="584135"/>
          </a:xfrm>
          <a:prstGeom prst="rect">
            <a:avLst/>
          </a:prstGeom>
        </p:spPr>
      </p:pic>
      <p:sp>
        <p:nvSpPr>
          <p:cNvPr id="3" name="TextBox 2"/>
          <p:cNvSpPr txBox="1"/>
          <p:nvPr/>
        </p:nvSpPr>
        <p:spPr>
          <a:xfrm>
            <a:off x="4773865" y="3043300"/>
            <a:ext cx="7151511" cy="369332"/>
          </a:xfrm>
          <a:prstGeom prst="rect">
            <a:avLst/>
          </a:prstGeom>
          <a:noFill/>
        </p:spPr>
        <p:txBody>
          <a:bodyPr wrap="square" rtlCol="0">
            <a:spAutoFit/>
          </a:bodyPr>
          <a:lstStyle/>
          <a:p>
            <a:r>
              <a:rPr lang="en-US" dirty="0">
                <a:solidFill>
                  <a:srgbClr val="2D637F"/>
                </a:solidFill>
              </a:rPr>
              <a:t> </a:t>
            </a:r>
          </a:p>
        </p:txBody>
      </p:sp>
      <p:sp>
        <p:nvSpPr>
          <p:cNvPr id="4" name="Title 3"/>
          <p:cNvSpPr>
            <a:spLocks noGrp="1"/>
          </p:cNvSpPr>
          <p:nvPr>
            <p:ph type="title"/>
          </p:nvPr>
        </p:nvSpPr>
        <p:spPr/>
        <p:txBody>
          <a:bodyPr>
            <a:normAutofit/>
          </a:bodyPr>
          <a:lstStyle/>
          <a:p>
            <a:r>
              <a:rPr lang="en-US" sz="5400" b="1" dirty="0">
                <a:latin typeface="FreightSans Pro Book" panose="02000606030000020004" pitchFamily="2" charset="0"/>
              </a:rPr>
              <a:t>Class Code of Conduct</a:t>
            </a:r>
          </a:p>
        </p:txBody>
      </p:sp>
      <p:sp>
        <p:nvSpPr>
          <p:cNvPr id="5" name="TextBox 4">
            <a:extLst>
              <a:ext uri="{FF2B5EF4-FFF2-40B4-BE49-F238E27FC236}">
                <a16:creationId xmlns:a16="http://schemas.microsoft.com/office/drawing/2014/main" id="{AEB6CB19-00DE-B845-9A73-3780990C2596}"/>
              </a:ext>
            </a:extLst>
          </p:cNvPr>
          <p:cNvSpPr txBox="1"/>
          <p:nvPr/>
        </p:nvSpPr>
        <p:spPr>
          <a:xfrm>
            <a:off x="609563" y="1213989"/>
            <a:ext cx="9232460" cy="4462760"/>
          </a:xfrm>
          <a:prstGeom prst="rect">
            <a:avLst/>
          </a:prstGeom>
          <a:noFill/>
        </p:spPr>
        <p:txBody>
          <a:bodyPr wrap="square" rtlCol="0">
            <a:spAutoFit/>
          </a:bodyPr>
          <a:lstStyle/>
          <a:p>
            <a:r>
              <a:rPr lang="en-US" b="1" dirty="0">
                <a:solidFill>
                  <a:srgbClr val="003262"/>
                </a:solidFill>
                <a:latin typeface="FreightMicro Pro Book" panose="02000603020000020004" pitchFamily="2" charset="0"/>
              </a:rPr>
              <a:t>Our Standards</a:t>
            </a:r>
          </a:p>
          <a:p>
            <a:endParaRPr lang="en-US" b="1" dirty="0">
              <a:solidFill>
                <a:srgbClr val="003262"/>
              </a:solidFill>
              <a:latin typeface="FreightMicro Pro Book" panose="02000603020000020004" pitchFamily="2" charset="0"/>
            </a:endParaRPr>
          </a:p>
          <a:p>
            <a:r>
              <a:rPr lang="en-US" sz="1600" b="1" dirty="0">
                <a:solidFill>
                  <a:srgbClr val="C28220"/>
                </a:solidFill>
                <a:latin typeface="FreightMicro Pro Book" panose="02000603020000020004" pitchFamily="2" charset="0"/>
              </a:rPr>
              <a:t>Examples of behavior that contributes to creating a positive environment include: </a:t>
            </a:r>
          </a:p>
          <a:p>
            <a:pPr marL="285750" indent="-285750">
              <a:buFont typeface="Arial" panose="020B0604020202020204" pitchFamily="34" charset="0"/>
              <a:buChar char="•"/>
            </a:pPr>
            <a:r>
              <a:rPr lang="en-US" dirty="0">
                <a:latin typeface="FreightSans Pro Book" panose="02000606030000020004" pitchFamily="2" charset="0"/>
              </a:rPr>
              <a:t>Using welcoming and inclusive language </a:t>
            </a:r>
          </a:p>
          <a:p>
            <a:pPr marL="285750" indent="-285750">
              <a:buFont typeface="Arial" panose="020B0604020202020204" pitchFamily="34" charset="0"/>
              <a:buChar char="•"/>
            </a:pPr>
            <a:r>
              <a:rPr lang="en-US" dirty="0">
                <a:latin typeface="FreightSans Pro Book" panose="02000606030000020004" pitchFamily="2" charset="0"/>
              </a:rPr>
              <a:t>Being respectful of differing viewpoints and experiences </a:t>
            </a:r>
          </a:p>
          <a:p>
            <a:pPr marL="285750" indent="-285750">
              <a:buFont typeface="Arial" panose="020B0604020202020204" pitchFamily="34" charset="0"/>
              <a:buChar char="•"/>
            </a:pPr>
            <a:r>
              <a:rPr lang="en-US" dirty="0">
                <a:latin typeface="FreightSans Pro Book" panose="02000606030000020004" pitchFamily="2" charset="0"/>
              </a:rPr>
              <a:t>Gracefully accepting constructive criticism </a:t>
            </a:r>
          </a:p>
          <a:p>
            <a:pPr marL="285750" indent="-285750">
              <a:buFont typeface="Arial" panose="020B0604020202020204" pitchFamily="34" charset="0"/>
              <a:buChar char="•"/>
            </a:pPr>
            <a:r>
              <a:rPr lang="en-US" dirty="0">
                <a:latin typeface="FreightSans Pro Book" panose="02000606030000020004" pitchFamily="2" charset="0"/>
              </a:rPr>
              <a:t>Focusing on what is best for the community </a:t>
            </a:r>
          </a:p>
          <a:p>
            <a:pPr marL="285750" indent="-285750">
              <a:buFont typeface="Arial" panose="020B0604020202020204" pitchFamily="34" charset="0"/>
              <a:buChar char="•"/>
            </a:pPr>
            <a:r>
              <a:rPr lang="en-US" dirty="0">
                <a:latin typeface="FreightSans Pro Book" panose="02000606030000020004" pitchFamily="2" charset="0"/>
              </a:rPr>
              <a:t>Showing empathy towards other community members</a:t>
            </a:r>
          </a:p>
          <a:p>
            <a:pPr marL="285750" indent="-285750">
              <a:buFont typeface="Arial" panose="020B0604020202020204" pitchFamily="34" charset="0"/>
              <a:buChar char="•"/>
            </a:pPr>
            <a:endParaRPr lang="en-US" dirty="0">
              <a:solidFill>
                <a:srgbClr val="003262"/>
              </a:solidFill>
              <a:latin typeface="FreightSans Pro Book" panose="02000606030000020004" pitchFamily="2" charset="0"/>
            </a:endParaRPr>
          </a:p>
          <a:p>
            <a:r>
              <a:rPr lang="en-US" sz="1600" b="1" dirty="0">
                <a:solidFill>
                  <a:srgbClr val="C28220"/>
                </a:solidFill>
                <a:latin typeface="FreightMicro Pro Book" panose="02000603020000020004" pitchFamily="2" charset="0"/>
              </a:rPr>
              <a:t>Examples of unacceptable behavior by participants include: </a:t>
            </a:r>
          </a:p>
          <a:p>
            <a:pPr marL="285750" indent="-285750">
              <a:buFont typeface="Arial" panose="020B0604020202020204" pitchFamily="34" charset="0"/>
              <a:buChar char="•"/>
            </a:pPr>
            <a:r>
              <a:rPr lang="en-US" dirty="0">
                <a:latin typeface="FreightSans Pro Book" panose="02000606030000020004" pitchFamily="2" charset="0"/>
              </a:rPr>
              <a:t>The use of sexualized language or imagery and unwelcome sexual attention or advances </a:t>
            </a:r>
          </a:p>
          <a:p>
            <a:pPr marL="285750" indent="-285750">
              <a:buFont typeface="Arial" panose="020B0604020202020204" pitchFamily="34" charset="0"/>
              <a:buChar char="•"/>
            </a:pPr>
            <a:r>
              <a:rPr lang="en-US" dirty="0">
                <a:latin typeface="FreightSans Pro Book" panose="02000606030000020004" pitchFamily="2" charset="0"/>
              </a:rPr>
              <a:t>Trolling, insulting/derogatory comments, and personal or political attacks</a:t>
            </a:r>
          </a:p>
          <a:p>
            <a:pPr marL="285750" indent="-285750">
              <a:buFont typeface="Arial" panose="020B0604020202020204" pitchFamily="34" charset="0"/>
              <a:buChar char="•"/>
            </a:pPr>
            <a:r>
              <a:rPr lang="en-US" dirty="0">
                <a:latin typeface="FreightSans Pro Book" panose="02000606030000020004" pitchFamily="2" charset="0"/>
              </a:rPr>
              <a:t>Public or private harassment </a:t>
            </a:r>
          </a:p>
          <a:p>
            <a:pPr marL="285750" indent="-285750">
              <a:buFont typeface="Arial" panose="020B0604020202020204" pitchFamily="34" charset="0"/>
              <a:buChar char="•"/>
            </a:pPr>
            <a:r>
              <a:rPr lang="en-US" dirty="0">
                <a:latin typeface="FreightSans Pro Book" panose="02000606030000020004" pitchFamily="2" charset="0"/>
              </a:rPr>
              <a:t>Publishing others' private information, such as a physical or electronic address, without explicit permission </a:t>
            </a:r>
          </a:p>
          <a:p>
            <a:pPr marL="285750" indent="-285750">
              <a:buFont typeface="Arial" panose="020B0604020202020204" pitchFamily="34" charset="0"/>
              <a:buChar char="•"/>
            </a:pPr>
            <a:r>
              <a:rPr lang="en-US" dirty="0">
                <a:latin typeface="FreightSans Pro Book" panose="02000606030000020004" pitchFamily="2" charset="0"/>
              </a:rPr>
              <a:t>Other conduct which could reasonably be considered inappropriate in a professional setting</a:t>
            </a:r>
          </a:p>
        </p:txBody>
      </p:sp>
      <p:sp>
        <p:nvSpPr>
          <p:cNvPr id="6" name="TextBox 5">
            <a:extLst>
              <a:ext uri="{FF2B5EF4-FFF2-40B4-BE49-F238E27FC236}">
                <a16:creationId xmlns:a16="http://schemas.microsoft.com/office/drawing/2014/main" id="{CB17A27A-E613-CA42-9769-DDEDADD77256}"/>
              </a:ext>
            </a:extLst>
          </p:cNvPr>
          <p:cNvSpPr txBox="1"/>
          <p:nvPr/>
        </p:nvSpPr>
        <p:spPr>
          <a:xfrm>
            <a:off x="2378948" y="6625898"/>
            <a:ext cx="7499169" cy="253916"/>
          </a:xfrm>
          <a:prstGeom prst="rect">
            <a:avLst/>
          </a:prstGeom>
          <a:noFill/>
        </p:spPr>
        <p:txBody>
          <a:bodyPr wrap="none" rtlCol="0">
            <a:spAutoFit/>
          </a:bodyPr>
          <a:lstStyle/>
          <a:p>
            <a:r>
              <a:rPr lang="en-US" sz="1050" dirty="0">
                <a:solidFill>
                  <a:schemeClr val="bg1"/>
                </a:solidFill>
                <a:latin typeface="FreightMicro Pro Book" panose="02000603020000020004" pitchFamily="2" charset="0"/>
              </a:rPr>
              <a:t>This Code of Conduct is adapted from the </a:t>
            </a:r>
            <a:r>
              <a:rPr lang="en-US" sz="1050" dirty="0">
                <a:solidFill>
                  <a:schemeClr val="bg1"/>
                </a:solidFill>
                <a:latin typeface="FreightMicro Pro Book" panose="02000603020000020004" pitchFamily="2" charset="0"/>
                <a:hlinkClick r:id="rId4">
                  <a:extLst>
                    <a:ext uri="{A12FA001-AC4F-418D-AE19-62706E023703}">
                      <ahyp:hlinkClr xmlns:ahyp="http://schemas.microsoft.com/office/drawing/2018/hyperlinkcolor" val="tx"/>
                    </a:ext>
                  </a:extLst>
                </a:hlinkClick>
              </a:rPr>
              <a:t>Contributor Covenant</a:t>
            </a:r>
            <a:r>
              <a:rPr lang="en-US" sz="1050" dirty="0">
                <a:solidFill>
                  <a:schemeClr val="bg1"/>
                </a:solidFill>
                <a:latin typeface="FreightMicro Pro Book" panose="02000603020000020004" pitchFamily="2" charset="0"/>
              </a:rPr>
              <a:t>, version 1.4, available at </a:t>
            </a:r>
            <a:r>
              <a:rPr lang="en-US" sz="1050" dirty="0">
                <a:solidFill>
                  <a:schemeClr val="bg1"/>
                </a:solidFill>
                <a:latin typeface="FreightMicro Pro Book" panose="02000603020000020004" pitchFamily="2" charset="0"/>
                <a:hlinkClick r:id="rId5">
                  <a:extLst>
                    <a:ext uri="{A12FA001-AC4F-418D-AE19-62706E023703}">
                      <ahyp:hlinkClr xmlns:ahyp="http://schemas.microsoft.com/office/drawing/2018/hyperlinkcolor" val="tx"/>
                    </a:ext>
                  </a:extLst>
                </a:hlinkClick>
              </a:rPr>
              <a:t>http://contributor-covenant.org/version/1/4</a:t>
            </a:r>
            <a:endParaRPr lang="en-US" sz="1050" dirty="0">
              <a:solidFill>
                <a:schemeClr val="bg1"/>
              </a:solidFill>
              <a:latin typeface="FreightMicro Pro Book" panose="02000603020000020004" pitchFamily="2" charset="0"/>
            </a:endParaRPr>
          </a:p>
        </p:txBody>
      </p:sp>
    </p:spTree>
    <p:extLst>
      <p:ext uri="{BB962C8B-B14F-4D97-AF65-F5344CB8AC3E}">
        <p14:creationId xmlns:p14="http://schemas.microsoft.com/office/powerpoint/2010/main" val="2367710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EB0E368D-B9E5-F24D-A557-954B3EE5B1BB}"/>
              </a:ext>
            </a:extLst>
          </p:cNvPr>
          <p:cNvPicPr>
            <a:picLocks noChangeAspect="1"/>
          </p:cNvPicPr>
          <p:nvPr/>
        </p:nvPicPr>
        <p:blipFill>
          <a:blip r:embed="rId3"/>
          <a:stretch>
            <a:fillRect/>
          </a:stretch>
        </p:blipFill>
        <p:spPr>
          <a:xfrm>
            <a:off x="9842023" y="5504940"/>
            <a:ext cx="561913" cy="584135"/>
          </a:xfrm>
          <a:prstGeom prst="rect">
            <a:avLst/>
          </a:prstGeom>
        </p:spPr>
      </p:pic>
      <p:sp>
        <p:nvSpPr>
          <p:cNvPr id="4" name="TextBox 3"/>
          <p:cNvSpPr txBox="1"/>
          <p:nvPr/>
        </p:nvSpPr>
        <p:spPr>
          <a:xfrm>
            <a:off x="2259107" y="1133872"/>
            <a:ext cx="8009500" cy="646331"/>
          </a:xfrm>
          <a:prstGeom prst="rect">
            <a:avLst/>
          </a:prstGeom>
          <a:noFill/>
        </p:spPr>
        <p:txBody>
          <a:bodyPr wrap="square" rtlCol="0">
            <a:spAutoFit/>
          </a:bodyPr>
          <a:lstStyle/>
          <a:p>
            <a:endParaRPr lang="en-US" dirty="0"/>
          </a:p>
          <a:p>
            <a:pPr marL="285750" indent="-285750">
              <a:buFont typeface="Arial" panose="020B0604020202020204" pitchFamily="34" charset="0"/>
              <a:buChar char="•"/>
            </a:pPr>
            <a:endParaRPr lang="en-US" dirty="0"/>
          </a:p>
        </p:txBody>
      </p:sp>
      <p:sp>
        <p:nvSpPr>
          <p:cNvPr id="3" name="Title 2"/>
          <p:cNvSpPr>
            <a:spLocks noGrp="1"/>
          </p:cNvSpPr>
          <p:nvPr>
            <p:ph type="title"/>
          </p:nvPr>
        </p:nvSpPr>
        <p:spPr/>
        <p:txBody>
          <a:bodyPr>
            <a:normAutofit/>
          </a:bodyPr>
          <a:lstStyle/>
          <a:p>
            <a:r>
              <a:rPr lang="en-US" sz="5400" b="1" dirty="0">
                <a:latin typeface="FreightSans Pro Book" panose="02000606030000020004" pitchFamily="2" charset="0"/>
              </a:rPr>
              <a:t>Daily Schedule</a:t>
            </a:r>
          </a:p>
        </p:txBody>
      </p:sp>
      <p:sp>
        <p:nvSpPr>
          <p:cNvPr id="2" name="TextBox 1">
            <a:extLst>
              <a:ext uri="{FF2B5EF4-FFF2-40B4-BE49-F238E27FC236}">
                <a16:creationId xmlns:a16="http://schemas.microsoft.com/office/drawing/2014/main" id="{5F727BD6-4DDE-F141-B154-FE1543C28B20}"/>
              </a:ext>
            </a:extLst>
          </p:cNvPr>
          <p:cNvSpPr txBox="1"/>
          <p:nvPr/>
        </p:nvSpPr>
        <p:spPr>
          <a:xfrm>
            <a:off x="2259110" y="1418056"/>
            <a:ext cx="7582913" cy="4524315"/>
          </a:xfrm>
          <a:prstGeom prst="rect">
            <a:avLst/>
          </a:prstGeom>
          <a:noFill/>
        </p:spPr>
        <p:txBody>
          <a:bodyPr wrap="square" rtlCol="0">
            <a:spAutoFit/>
          </a:bodyPr>
          <a:lstStyle/>
          <a:p>
            <a:endParaRPr lang="en-US" dirty="0">
              <a:solidFill>
                <a:srgbClr val="003262"/>
              </a:solidFill>
              <a:latin typeface="FreightMicro Pro Book" panose="02000603020000020004" pitchFamily="2" charset="0"/>
            </a:endParaRPr>
          </a:p>
          <a:p>
            <a:r>
              <a:rPr lang="en-US" dirty="0">
                <a:solidFill>
                  <a:srgbClr val="003262"/>
                </a:solidFill>
                <a:latin typeface="FreightMicro Pro Book" panose="02000603020000020004" pitchFamily="2" charset="0"/>
              </a:rPr>
              <a:t>09:00 AM - 10:30 AM PT </a:t>
            </a:r>
            <a:r>
              <a:rPr lang="en-US" dirty="0"/>
              <a:t>			</a:t>
            </a:r>
            <a:r>
              <a:rPr lang="en-US" dirty="0">
                <a:latin typeface="FreightSans Pro Book" panose="02000606030000020004" pitchFamily="2" charset="0"/>
              </a:rPr>
              <a:t>Instruction</a:t>
            </a:r>
          </a:p>
          <a:p>
            <a:r>
              <a:rPr lang="en-US" dirty="0">
                <a:solidFill>
                  <a:srgbClr val="003262"/>
                </a:solidFill>
                <a:latin typeface="FreightMicro Pro Book" panose="02000603020000020004" pitchFamily="2" charset="0"/>
              </a:rPr>
              <a:t>10:30 AM	 - 10:40 AM PT</a:t>
            </a:r>
            <a:r>
              <a:rPr lang="en-US" dirty="0">
                <a:latin typeface="FreightMicro Pro Book" panose="02000603020000020004" pitchFamily="2" charset="0"/>
              </a:rPr>
              <a:t>	</a:t>
            </a:r>
            <a:r>
              <a:rPr lang="en-US" dirty="0"/>
              <a:t>		</a:t>
            </a:r>
            <a:r>
              <a:rPr lang="en-US" dirty="0">
                <a:latin typeface="FreightSans Pro Book" panose="02000606030000020004" pitchFamily="2" charset="0"/>
              </a:rPr>
              <a:t>Break</a:t>
            </a:r>
          </a:p>
          <a:p>
            <a:r>
              <a:rPr lang="en-US" dirty="0">
                <a:solidFill>
                  <a:srgbClr val="003262"/>
                </a:solidFill>
                <a:latin typeface="FreightMicro Pro Book" panose="02000603020000020004" pitchFamily="2" charset="0"/>
              </a:rPr>
              <a:t>10:40 AM – 12:oo PM PT</a:t>
            </a:r>
            <a:r>
              <a:rPr lang="en-US" dirty="0">
                <a:latin typeface="FreightMicro Pro Book" panose="02000603020000020004" pitchFamily="2" charset="0"/>
              </a:rPr>
              <a:t>			</a:t>
            </a:r>
            <a:r>
              <a:rPr lang="en-US" dirty="0">
                <a:latin typeface="FreightSans Pro Book" panose="02000606030000020004" pitchFamily="2" charset="0"/>
              </a:rPr>
              <a:t>Instruction</a:t>
            </a:r>
          </a:p>
          <a:p>
            <a:endParaRPr lang="en-US" dirty="0">
              <a:latin typeface="FreightSans Pro Book" panose="02000606030000020004" pitchFamily="2" charset="0"/>
            </a:endParaRPr>
          </a:p>
          <a:p>
            <a:r>
              <a:rPr lang="en-US" dirty="0">
                <a:solidFill>
                  <a:srgbClr val="003262"/>
                </a:solidFill>
                <a:latin typeface="FreightMicro Pro Book" panose="02000603020000020004" pitchFamily="2" charset="0"/>
              </a:rPr>
              <a:t>12:00 PM – 01:00 PM PT</a:t>
            </a:r>
            <a:r>
              <a:rPr lang="en-US" dirty="0">
                <a:latin typeface="FreightMicro Pro Book" panose="02000603020000020004" pitchFamily="2" charset="0"/>
              </a:rPr>
              <a:t>			</a:t>
            </a:r>
            <a:r>
              <a:rPr lang="en-US" dirty="0">
                <a:latin typeface="FreightSans Pro Book" panose="02000606030000020004" pitchFamily="2" charset="0"/>
              </a:rPr>
              <a:t>Break</a:t>
            </a:r>
          </a:p>
          <a:p>
            <a:endParaRPr lang="en-US" dirty="0">
              <a:latin typeface="FreightSans Pro Book" panose="02000606030000020004" pitchFamily="2" charset="0"/>
            </a:endParaRPr>
          </a:p>
          <a:p>
            <a:r>
              <a:rPr lang="en-US" dirty="0">
                <a:solidFill>
                  <a:srgbClr val="003262"/>
                </a:solidFill>
                <a:latin typeface="FreightMicro Pro Book" panose="02000603020000020004" pitchFamily="2" charset="0"/>
              </a:rPr>
              <a:t>1:00 PM – 04:00 PM PT </a:t>
            </a:r>
            <a:r>
              <a:rPr lang="en-US" dirty="0">
                <a:latin typeface="FreightSans Pro Book" panose="02000606030000020004" pitchFamily="2" charset="0"/>
              </a:rPr>
              <a:t>			Zoom Group Work</a:t>
            </a:r>
          </a:p>
          <a:p>
            <a:endParaRPr lang="en-US" dirty="0">
              <a:latin typeface="FreightSans Pro Book" panose="02000606030000020004" pitchFamily="2" charset="0"/>
            </a:endParaRPr>
          </a:p>
          <a:p>
            <a:pPr algn="ctr"/>
            <a:r>
              <a:rPr lang="en-US" b="1" u="sng" dirty="0">
                <a:solidFill>
                  <a:srgbClr val="C28220"/>
                </a:solidFill>
                <a:latin typeface="FreightSans Pro Book" panose="02000606030000020004" pitchFamily="2" charset="0"/>
              </a:rPr>
              <a:t>-- Continue working on assignments if necessary –</a:t>
            </a:r>
          </a:p>
          <a:p>
            <a:pPr algn="ctr"/>
            <a:endParaRPr lang="en-US" b="1" u="sng" dirty="0">
              <a:solidFill>
                <a:srgbClr val="C28220"/>
              </a:solidFill>
              <a:latin typeface="FreightSans Pro Book" panose="02000606030000020004" pitchFamily="2" charset="0"/>
            </a:endParaRPr>
          </a:p>
          <a:p>
            <a:pPr marL="285750" indent="-285750">
              <a:buFont typeface="Arial" panose="020B0604020202020204" pitchFamily="34" charset="0"/>
              <a:buChar char="•"/>
            </a:pPr>
            <a:r>
              <a:rPr lang="en-US" b="1" dirty="0">
                <a:latin typeface="FreightSans Pro Book" panose="02000606030000020004" pitchFamily="2" charset="0"/>
              </a:rPr>
              <a:t>Dr. Pritchard and Dr. Nash are available for office hours from 4:00 PM to 6:00 PM PT</a:t>
            </a:r>
          </a:p>
          <a:p>
            <a:pPr marL="285750" indent="-285750">
              <a:buFont typeface="Arial" panose="020B0604020202020204" pitchFamily="34" charset="0"/>
              <a:buChar char="•"/>
            </a:pPr>
            <a:r>
              <a:rPr lang="en-US" b="1" dirty="0">
                <a:latin typeface="FreightSans Pro Book" panose="02000606030000020004" pitchFamily="2" charset="0"/>
              </a:rPr>
              <a:t>Incorporate daily group pull requests by next class session (we’ll explain what this means!)</a:t>
            </a:r>
          </a:p>
          <a:p>
            <a:endParaRPr lang="en-US" dirty="0">
              <a:latin typeface="FreightMicro Pro Book" panose="02000603020000020004" pitchFamily="2" charset="0"/>
            </a:endParaRPr>
          </a:p>
        </p:txBody>
      </p:sp>
    </p:spTree>
    <p:extLst>
      <p:ext uri="{BB962C8B-B14F-4D97-AF65-F5344CB8AC3E}">
        <p14:creationId xmlns:p14="http://schemas.microsoft.com/office/powerpoint/2010/main" val="1628498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EB0E368D-B9E5-F24D-A557-954B3EE5B1BB}"/>
              </a:ext>
            </a:extLst>
          </p:cNvPr>
          <p:cNvPicPr>
            <a:picLocks noChangeAspect="1"/>
          </p:cNvPicPr>
          <p:nvPr/>
        </p:nvPicPr>
        <p:blipFill>
          <a:blip r:embed="rId3"/>
          <a:stretch>
            <a:fillRect/>
          </a:stretch>
        </p:blipFill>
        <p:spPr>
          <a:xfrm>
            <a:off x="9842023" y="5504940"/>
            <a:ext cx="561913" cy="584135"/>
          </a:xfrm>
          <a:prstGeom prst="rect">
            <a:avLst/>
          </a:prstGeom>
        </p:spPr>
      </p:pic>
      <p:sp>
        <p:nvSpPr>
          <p:cNvPr id="3" name="Title 2"/>
          <p:cNvSpPr>
            <a:spLocks noGrp="1"/>
          </p:cNvSpPr>
          <p:nvPr>
            <p:ph type="title"/>
          </p:nvPr>
        </p:nvSpPr>
        <p:spPr/>
        <p:txBody>
          <a:bodyPr>
            <a:normAutofit/>
          </a:bodyPr>
          <a:lstStyle/>
          <a:p>
            <a:r>
              <a:rPr lang="en-US" sz="5400" b="1" dirty="0">
                <a:latin typeface="FreightSans Pro Book" panose="02000606030000020004" pitchFamily="2" charset="0"/>
              </a:rPr>
              <a:t>Your Instructors</a:t>
            </a:r>
          </a:p>
        </p:txBody>
      </p:sp>
      <p:pic>
        <p:nvPicPr>
          <p:cNvPr id="5" name="Picture 4" descr="A person posing for the camera&#10;&#10;Description automatically generated">
            <a:extLst>
              <a:ext uri="{FF2B5EF4-FFF2-40B4-BE49-F238E27FC236}">
                <a16:creationId xmlns:a16="http://schemas.microsoft.com/office/drawing/2014/main" id="{1A356E0B-C864-0A43-9DC5-52F39AA0A516}"/>
              </a:ext>
            </a:extLst>
          </p:cNvPr>
          <p:cNvPicPr>
            <a:picLocks noChangeAspect="1"/>
          </p:cNvPicPr>
          <p:nvPr/>
        </p:nvPicPr>
        <p:blipFill>
          <a:blip r:embed="rId4"/>
          <a:stretch>
            <a:fillRect/>
          </a:stretch>
        </p:blipFill>
        <p:spPr>
          <a:xfrm>
            <a:off x="2460135" y="1418053"/>
            <a:ext cx="2892391" cy="2847478"/>
          </a:xfrm>
          <a:prstGeom prst="rect">
            <a:avLst/>
          </a:prstGeom>
        </p:spPr>
      </p:pic>
      <p:pic>
        <p:nvPicPr>
          <p:cNvPr id="7" name="Picture 6" descr="A person wearing a suit and tie&#10;&#10;Description automatically generated">
            <a:extLst>
              <a:ext uri="{FF2B5EF4-FFF2-40B4-BE49-F238E27FC236}">
                <a16:creationId xmlns:a16="http://schemas.microsoft.com/office/drawing/2014/main" id="{6668EC03-0FD6-E14E-957C-586AAC6C2230}"/>
              </a:ext>
            </a:extLst>
          </p:cNvPr>
          <p:cNvPicPr>
            <a:picLocks noChangeAspect="1"/>
          </p:cNvPicPr>
          <p:nvPr/>
        </p:nvPicPr>
        <p:blipFill>
          <a:blip r:embed="rId5"/>
          <a:stretch>
            <a:fillRect/>
          </a:stretch>
        </p:blipFill>
        <p:spPr>
          <a:xfrm>
            <a:off x="6839478" y="1418053"/>
            <a:ext cx="3283498" cy="2847478"/>
          </a:xfrm>
          <a:prstGeom prst="rect">
            <a:avLst/>
          </a:prstGeom>
        </p:spPr>
      </p:pic>
      <p:sp>
        <p:nvSpPr>
          <p:cNvPr id="8" name="TextBox 7">
            <a:extLst>
              <a:ext uri="{FF2B5EF4-FFF2-40B4-BE49-F238E27FC236}">
                <a16:creationId xmlns:a16="http://schemas.microsoft.com/office/drawing/2014/main" id="{9969386C-FC2B-7649-8848-FE9474564390}"/>
              </a:ext>
            </a:extLst>
          </p:cNvPr>
          <p:cNvSpPr txBox="1"/>
          <p:nvPr/>
        </p:nvSpPr>
        <p:spPr>
          <a:xfrm>
            <a:off x="2600831" y="4428782"/>
            <a:ext cx="2610997" cy="369332"/>
          </a:xfrm>
          <a:prstGeom prst="rect">
            <a:avLst/>
          </a:prstGeom>
          <a:noFill/>
        </p:spPr>
        <p:txBody>
          <a:bodyPr wrap="square" rtlCol="0">
            <a:spAutoFit/>
          </a:bodyPr>
          <a:lstStyle/>
          <a:p>
            <a:pPr algn="ctr"/>
            <a:r>
              <a:rPr lang="en-US" b="1" dirty="0">
                <a:solidFill>
                  <a:srgbClr val="003262"/>
                </a:solidFill>
                <a:latin typeface="FreightMicro Pro Book" panose="02000603020000020004" pitchFamily="2" charset="0"/>
              </a:rPr>
              <a:t>Dr. Jessica Nash</a:t>
            </a:r>
          </a:p>
        </p:txBody>
      </p:sp>
      <p:sp>
        <p:nvSpPr>
          <p:cNvPr id="11" name="TextBox 10">
            <a:extLst>
              <a:ext uri="{FF2B5EF4-FFF2-40B4-BE49-F238E27FC236}">
                <a16:creationId xmlns:a16="http://schemas.microsoft.com/office/drawing/2014/main" id="{FFF61F05-F814-F546-A61D-10D1730665FA}"/>
              </a:ext>
            </a:extLst>
          </p:cNvPr>
          <p:cNvSpPr txBox="1"/>
          <p:nvPr/>
        </p:nvSpPr>
        <p:spPr>
          <a:xfrm>
            <a:off x="7175731" y="4428782"/>
            <a:ext cx="2610997" cy="369332"/>
          </a:xfrm>
          <a:prstGeom prst="rect">
            <a:avLst/>
          </a:prstGeom>
          <a:noFill/>
        </p:spPr>
        <p:txBody>
          <a:bodyPr wrap="square" rtlCol="0">
            <a:spAutoFit/>
          </a:bodyPr>
          <a:lstStyle/>
          <a:p>
            <a:pPr algn="ctr"/>
            <a:r>
              <a:rPr lang="en-US" b="1" dirty="0">
                <a:solidFill>
                  <a:srgbClr val="003262"/>
                </a:solidFill>
                <a:latin typeface="FreightMicro Pro Book" panose="02000603020000020004" pitchFamily="2" charset="0"/>
              </a:rPr>
              <a:t>Dr. Benjamin Pritchard</a:t>
            </a:r>
          </a:p>
        </p:txBody>
      </p:sp>
    </p:spTree>
    <p:extLst>
      <p:ext uri="{BB962C8B-B14F-4D97-AF65-F5344CB8AC3E}">
        <p14:creationId xmlns:p14="http://schemas.microsoft.com/office/powerpoint/2010/main" val="3619387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EB0E368D-B9E5-F24D-A557-954B3EE5B1BB}"/>
              </a:ext>
            </a:extLst>
          </p:cNvPr>
          <p:cNvPicPr>
            <a:picLocks noChangeAspect="1"/>
          </p:cNvPicPr>
          <p:nvPr/>
        </p:nvPicPr>
        <p:blipFill>
          <a:blip r:embed="rId3"/>
          <a:stretch>
            <a:fillRect/>
          </a:stretch>
        </p:blipFill>
        <p:spPr>
          <a:xfrm>
            <a:off x="9842023" y="5504940"/>
            <a:ext cx="561913" cy="584135"/>
          </a:xfrm>
          <a:prstGeom prst="rect">
            <a:avLst/>
          </a:prstGeom>
        </p:spPr>
      </p:pic>
      <p:sp>
        <p:nvSpPr>
          <p:cNvPr id="5" name="Title 4"/>
          <p:cNvSpPr>
            <a:spLocks noGrp="1"/>
          </p:cNvSpPr>
          <p:nvPr>
            <p:ph type="title"/>
          </p:nvPr>
        </p:nvSpPr>
        <p:spPr/>
        <p:txBody>
          <a:bodyPr>
            <a:normAutofit/>
          </a:bodyPr>
          <a:lstStyle/>
          <a:p>
            <a:r>
              <a:rPr lang="en-US" sz="5400" b="1" dirty="0">
                <a:latin typeface="FreightSans Pro Book" panose="02000606030000020004" pitchFamily="2" charset="0"/>
              </a:rPr>
              <a:t>What will you learn?</a:t>
            </a:r>
          </a:p>
        </p:txBody>
      </p:sp>
      <p:sp>
        <p:nvSpPr>
          <p:cNvPr id="4" name="TextBox 3">
            <a:extLst>
              <a:ext uri="{FF2B5EF4-FFF2-40B4-BE49-F238E27FC236}">
                <a16:creationId xmlns:a16="http://schemas.microsoft.com/office/drawing/2014/main" id="{D3703A2A-C047-4D41-8057-AD180B6ADA65}"/>
              </a:ext>
            </a:extLst>
          </p:cNvPr>
          <p:cNvSpPr txBox="1"/>
          <p:nvPr/>
        </p:nvSpPr>
        <p:spPr>
          <a:xfrm>
            <a:off x="609600" y="1418056"/>
            <a:ext cx="9232423" cy="3416320"/>
          </a:xfrm>
          <a:prstGeom prst="rect">
            <a:avLst/>
          </a:prstGeom>
          <a:noFill/>
        </p:spPr>
        <p:txBody>
          <a:bodyPr wrap="square" rtlCol="0">
            <a:spAutoFit/>
          </a:bodyPr>
          <a:lstStyle/>
          <a:p>
            <a:pPr algn="ctr"/>
            <a:r>
              <a:rPr lang="en-US" b="1" dirty="0">
                <a:solidFill>
                  <a:srgbClr val="003262"/>
                </a:solidFill>
                <a:latin typeface="FreightMicro Pro Book" panose="02000603020000020004" pitchFamily="2" charset="0"/>
              </a:rPr>
              <a:t>Expectations</a:t>
            </a:r>
            <a:r>
              <a:rPr lang="en-US" dirty="0">
                <a:solidFill>
                  <a:srgbClr val="003262"/>
                </a:solidFill>
                <a:latin typeface="FreightMicro Pro Book" panose="02000603020000020004" pitchFamily="2" charset="0"/>
              </a:rPr>
              <a:t> – At the start of the course, we expect that you understand Python syntax.</a:t>
            </a:r>
          </a:p>
          <a:p>
            <a:endParaRPr lang="en-US" dirty="0">
              <a:solidFill>
                <a:srgbClr val="003262"/>
              </a:solidFill>
              <a:latin typeface="FreightMicro Pro Book" panose="02000603020000020004" pitchFamily="2" charset="0"/>
            </a:endParaRPr>
          </a:p>
          <a:p>
            <a:r>
              <a:rPr lang="en-US" dirty="0">
                <a:solidFill>
                  <a:srgbClr val="C28220"/>
                </a:solidFill>
                <a:latin typeface="FreightMicro Pro Book" panose="02000603020000020004" pitchFamily="2" charset="0"/>
              </a:rPr>
              <a:t>By the end of this course, you will be able to answer these questions:</a:t>
            </a:r>
          </a:p>
          <a:p>
            <a:pPr marL="742950" lvl="1" indent="-285750">
              <a:buFont typeface="Arial" panose="020B0604020202020204" pitchFamily="34" charset="0"/>
              <a:buChar char="•"/>
            </a:pPr>
            <a:r>
              <a:rPr lang="en-US" dirty="0">
                <a:latin typeface="FreightMicro Pro Book" panose="02000603020000020004" pitchFamily="2" charset="0"/>
              </a:rPr>
              <a:t>Broadly, what is Monte Carlo simulation?</a:t>
            </a:r>
          </a:p>
          <a:p>
            <a:pPr marL="742950" lvl="1" indent="-285750">
              <a:buFont typeface="Arial" panose="020B0604020202020204" pitchFamily="34" charset="0"/>
              <a:buChar char="•"/>
            </a:pPr>
            <a:r>
              <a:rPr lang="en-US" dirty="0">
                <a:latin typeface="FreightMicro Pro Book" panose="02000603020000020004" pitchFamily="2" charset="0"/>
              </a:rPr>
              <a:t>How can I use Monte Carlo simulation to predict the properties of a chemical system?</a:t>
            </a:r>
          </a:p>
          <a:p>
            <a:pPr marL="742950" lvl="1" indent="-285750">
              <a:buFont typeface="Arial" panose="020B0604020202020204" pitchFamily="34" charset="0"/>
              <a:buChar char="•"/>
            </a:pPr>
            <a:r>
              <a:rPr lang="en-US" dirty="0">
                <a:latin typeface="FreightMicro Pro Book" panose="02000603020000020004" pitchFamily="2" charset="0"/>
              </a:rPr>
              <a:t>What is the Python Standard Library?</a:t>
            </a:r>
          </a:p>
          <a:p>
            <a:pPr marL="742950" lvl="1" indent="-285750">
              <a:buFont typeface="Arial" panose="020B0604020202020204" pitchFamily="34" charset="0"/>
              <a:buChar char="•"/>
            </a:pPr>
            <a:r>
              <a:rPr lang="en-US" dirty="0">
                <a:latin typeface="FreightMicro Pro Book" panose="02000603020000020004" pitchFamily="2" charset="0"/>
              </a:rPr>
              <a:t>How can I use git to keep a record of my project?</a:t>
            </a:r>
          </a:p>
          <a:p>
            <a:pPr marL="742950" lvl="1" indent="-285750">
              <a:buFont typeface="Arial" panose="020B0604020202020204" pitchFamily="34" charset="0"/>
              <a:buChar char="•"/>
            </a:pPr>
            <a:r>
              <a:rPr lang="en-US" dirty="0">
                <a:latin typeface="FreightMicro Pro Book" panose="02000603020000020004" pitchFamily="2" charset="0"/>
              </a:rPr>
              <a:t>How can I use GitHub to share code and collaborate on projects?</a:t>
            </a:r>
          </a:p>
          <a:p>
            <a:pPr marL="742950" lvl="1" indent="-285750">
              <a:buFont typeface="Arial" panose="020B0604020202020204" pitchFamily="34" charset="0"/>
              <a:buChar char="•"/>
            </a:pPr>
            <a:r>
              <a:rPr lang="en-US" dirty="0">
                <a:latin typeface="FreightMicro Pro Book" panose="02000603020000020004" pitchFamily="2" charset="0"/>
              </a:rPr>
              <a:t>What is one of defining features of the array in the library NumPy?</a:t>
            </a:r>
          </a:p>
          <a:p>
            <a:pPr marL="742950" lvl="1" indent="-285750">
              <a:buFont typeface="Arial" panose="020B0604020202020204" pitchFamily="34" charset="0"/>
              <a:buChar char="•"/>
            </a:pPr>
            <a:r>
              <a:rPr lang="en-US" dirty="0">
                <a:latin typeface="FreightMicro Pro Book" panose="02000603020000020004" pitchFamily="2" charset="0"/>
              </a:rPr>
              <a:t>How can I make visualizations in python?</a:t>
            </a:r>
          </a:p>
          <a:p>
            <a:pPr marL="742950" lvl="1" indent="-285750">
              <a:buFont typeface="Arial" panose="020B0604020202020204" pitchFamily="34" charset="0"/>
              <a:buChar char="•"/>
            </a:pPr>
            <a:r>
              <a:rPr lang="en-US" dirty="0">
                <a:latin typeface="FreightMicro Pro Book" panose="02000603020000020004" pitchFamily="2" charset="0"/>
              </a:rPr>
              <a:t>What is the difference between an interpreted and a compiled programming language? </a:t>
            </a:r>
          </a:p>
          <a:p>
            <a:pPr marL="742950" lvl="1" indent="-285750">
              <a:buFont typeface="Arial" panose="020B0604020202020204" pitchFamily="34" charset="0"/>
              <a:buChar char="•"/>
            </a:pPr>
            <a:r>
              <a:rPr lang="en-US" dirty="0">
                <a:latin typeface="FreightMicro Pro Book" panose="02000603020000020004" pitchFamily="2" charset="0"/>
              </a:rPr>
              <a:t>What is the syntax of the C++ programming language?</a:t>
            </a:r>
          </a:p>
        </p:txBody>
      </p:sp>
    </p:spTree>
    <p:extLst>
      <p:ext uri="{BB962C8B-B14F-4D97-AF65-F5344CB8AC3E}">
        <p14:creationId xmlns:p14="http://schemas.microsoft.com/office/powerpoint/2010/main" val="1936856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EB0E368D-B9E5-F24D-A557-954B3EE5B1BB}"/>
              </a:ext>
            </a:extLst>
          </p:cNvPr>
          <p:cNvPicPr>
            <a:picLocks noChangeAspect="1"/>
          </p:cNvPicPr>
          <p:nvPr/>
        </p:nvPicPr>
        <p:blipFill>
          <a:blip r:embed="rId3"/>
          <a:stretch>
            <a:fillRect/>
          </a:stretch>
        </p:blipFill>
        <p:spPr>
          <a:xfrm>
            <a:off x="9842023" y="5504940"/>
            <a:ext cx="561913" cy="584135"/>
          </a:xfrm>
          <a:prstGeom prst="rect">
            <a:avLst/>
          </a:prstGeom>
        </p:spPr>
      </p:pic>
      <p:sp>
        <p:nvSpPr>
          <p:cNvPr id="4" name="Title 3"/>
          <p:cNvSpPr>
            <a:spLocks noGrp="1"/>
          </p:cNvSpPr>
          <p:nvPr>
            <p:ph type="title"/>
          </p:nvPr>
        </p:nvSpPr>
        <p:spPr/>
        <p:txBody>
          <a:bodyPr>
            <a:normAutofit/>
          </a:bodyPr>
          <a:lstStyle/>
          <a:p>
            <a:r>
              <a:rPr lang="en-US" sz="5400" b="1" dirty="0">
                <a:latin typeface="FreightSans Pro Book" panose="02000606030000020004" pitchFamily="2" charset="0"/>
              </a:rPr>
              <a:t>What is our goal?</a:t>
            </a:r>
          </a:p>
        </p:txBody>
      </p:sp>
      <p:sp>
        <p:nvSpPr>
          <p:cNvPr id="5" name="TextBox 4">
            <a:extLst>
              <a:ext uri="{FF2B5EF4-FFF2-40B4-BE49-F238E27FC236}">
                <a16:creationId xmlns:a16="http://schemas.microsoft.com/office/drawing/2014/main" id="{C9FA8D10-2540-0549-83A1-EB60FE653A1A}"/>
              </a:ext>
            </a:extLst>
          </p:cNvPr>
          <p:cNvSpPr txBox="1"/>
          <p:nvPr/>
        </p:nvSpPr>
        <p:spPr>
          <a:xfrm>
            <a:off x="609564" y="1151456"/>
            <a:ext cx="9232460" cy="4278094"/>
          </a:xfrm>
          <a:prstGeom prst="rect">
            <a:avLst/>
          </a:prstGeom>
          <a:noFill/>
        </p:spPr>
        <p:txBody>
          <a:bodyPr wrap="square" rtlCol="0">
            <a:spAutoFit/>
          </a:bodyPr>
          <a:lstStyle/>
          <a:p>
            <a:pPr algn="ctr"/>
            <a:r>
              <a:rPr lang="en-US" b="1" dirty="0">
                <a:solidFill>
                  <a:srgbClr val="003262"/>
                </a:solidFill>
                <a:latin typeface="FreightMicro Pro Book" panose="02000603020000020004" pitchFamily="2" charset="0"/>
              </a:rPr>
              <a:t>First and foremost</a:t>
            </a:r>
            <a:r>
              <a:rPr lang="en-US" dirty="0">
                <a:solidFill>
                  <a:srgbClr val="003262"/>
                </a:solidFill>
                <a:latin typeface="FreightMicro Pro Book" panose="02000603020000020004" pitchFamily="2" charset="0"/>
              </a:rPr>
              <a:t> – our goal is to learn and work together! </a:t>
            </a:r>
            <a:r>
              <a:rPr lang="en-US" dirty="0">
                <a:solidFill>
                  <a:srgbClr val="003262"/>
                </a:solidFill>
                <a:latin typeface="FreightMicro Pro Book" panose="02000603020000020004" pitchFamily="2" charset="0"/>
                <a:sym typeface="Wingdings" pitchFamily="2" charset="2"/>
              </a:rPr>
              <a:t></a:t>
            </a:r>
            <a:endParaRPr lang="en-US" dirty="0">
              <a:solidFill>
                <a:srgbClr val="003262"/>
              </a:solidFill>
              <a:latin typeface="FreightMicro Pro Book" panose="02000603020000020004" pitchFamily="2" charset="0"/>
            </a:endParaRPr>
          </a:p>
          <a:p>
            <a:endParaRPr lang="en-US" dirty="0">
              <a:solidFill>
                <a:srgbClr val="003262"/>
              </a:solidFill>
              <a:latin typeface="FreightMicro Pro Book" panose="02000603020000020004" pitchFamily="2" charset="0"/>
            </a:endParaRPr>
          </a:p>
          <a:p>
            <a:pPr algn="ctr"/>
            <a:r>
              <a:rPr lang="en-US" dirty="0">
                <a:solidFill>
                  <a:srgbClr val="C28220"/>
                </a:solidFill>
                <a:latin typeface="FreightMicro Pro Book" panose="02000603020000020004" pitchFamily="2" charset="0"/>
              </a:rPr>
              <a:t>In this course, we will be implementing a Monte Carlo simulation of a Lennard Jones fluid. </a:t>
            </a:r>
          </a:p>
          <a:p>
            <a:pPr algn="ctr"/>
            <a:endParaRPr lang="en-US" dirty="0">
              <a:solidFill>
                <a:srgbClr val="C28220"/>
              </a:solidFill>
              <a:latin typeface="FreightMicro Pro Book" panose="02000603020000020004" pitchFamily="2" charset="0"/>
            </a:endParaRPr>
          </a:p>
          <a:p>
            <a:pPr marL="342900" indent="-342900">
              <a:buAutoNum type="arabicPeriod"/>
            </a:pPr>
            <a:r>
              <a:rPr lang="en-US" dirty="0">
                <a:solidFill>
                  <a:srgbClr val="003262"/>
                </a:solidFill>
                <a:latin typeface="FreightMicro Pro Book" panose="02000603020000020004" pitchFamily="2" charset="0"/>
              </a:rPr>
              <a:t>Implementation with the Python Standard Library</a:t>
            </a:r>
          </a:p>
          <a:p>
            <a:pPr marL="342900" indent="-342900">
              <a:buAutoNum type="arabicPeriod"/>
            </a:pPr>
            <a:r>
              <a:rPr lang="en-US" dirty="0">
                <a:solidFill>
                  <a:srgbClr val="003262"/>
                </a:solidFill>
                <a:latin typeface="FreightMicro Pro Book" panose="02000603020000020004" pitchFamily="2" charset="0"/>
              </a:rPr>
              <a:t>Implementation with NumPy</a:t>
            </a:r>
          </a:p>
          <a:p>
            <a:pPr marL="342900" indent="-342900">
              <a:buAutoNum type="arabicPeriod"/>
            </a:pPr>
            <a:r>
              <a:rPr lang="en-US" dirty="0">
                <a:solidFill>
                  <a:srgbClr val="003262"/>
                </a:solidFill>
                <a:latin typeface="FreightMicro Pro Book" panose="02000603020000020004" pitchFamily="2" charset="0"/>
              </a:rPr>
              <a:t>Implementation in C++</a:t>
            </a:r>
          </a:p>
          <a:p>
            <a:endParaRPr lang="en-US" dirty="0">
              <a:solidFill>
                <a:srgbClr val="C28220"/>
              </a:solidFill>
              <a:latin typeface="FreightMicro Pro Book" panose="02000603020000020004" pitchFamily="2" charset="0"/>
            </a:endParaRPr>
          </a:p>
          <a:p>
            <a:r>
              <a:rPr lang="en-US" sz="1600" dirty="0">
                <a:latin typeface="FreightSans Pro Book" panose="02000606030000020004" pitchFamily="2" charset="0"/>
              </a:rPr>
              <a:t>We will compare our simulation to benchmarks computed by the National Institutes of Standards and Technology (NIST).</a:t>
            </a:r>
          </a:p>
          <a:p>
            <a:endParaRPr lang="en-US" sz="1600" dirty="0">
              <a:latin typeface="FreightSans Pro Book" panose="02000606030000020004" pitchFamily="2" charset="0"/>
            </a:endParaRPr>
          </a:p>
          <a:p>
            <a:r>
              <a:rPr lang="en-US" sz="1600" dirty="0">
                <a:latin typeface="FreightSans Pro Book" panose="02000606030000020004" pitchFamily="2" charset="0"/>
              </a:rPr>
              <a:t>We will also compare simulation results to experimental data reported by NIST – how accurate are our simulations? </a:t>
            </a:r>
          </a:p>
          <a:p>
            <a:endParaRPr lang="en-US" sz="1600" dirty="0">
              <a:latin typeface="FreightSans Pro Book" panose="02000606030000020004" pitchFamily="2" charset="0"/>
            </a:endParaRPr>
          </a:p>
          <a:p>
            <a:r>
              <a:rPr lang="en-US" sz="1600" dirty="0">
                <a:latin typeface="FreightSans Pro Book" panose="02000606030000020004" pitchFamily="2" charset="0"/>
              </a:rPr>
              <a:t>We will compare performance of different implementations of our code. Which is fastest? Python, NumPy, or C++ implementation? </a:t>
            </a:r>
          </a:p>
        </p:txBody>
      </p:sp>
    </p:spTree>
    <p:extLst>
      <p:ext uri="{BB962C8B-B14F-4D97-AF65-F5344CB8AC3E}">
        <p14:creationId xmlns:p14="http://schemas.microsoft.com/office/powerpoint/2010/main" val="765770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EB0E368D-B9E5-F24D-A557-954B3EE5B1BB}"/>
              </a:ext>
            </a:extLst>
          </p:cNvPr>
          <p:cNvPicPr>
            <a:picLocks noChangeAspect="1"/>
          </p:cNvPicPr>
          <p:nvPr/>
        </p:nvPicPr>
        <p:blipFill>
          <a:blip r:embed="rId3"/>
          <a:stretch>
            <a:fillRect/>
          </a:stretch>
        </p:blipFill>
        <p:spPr>
          <a:xfrm>
            <a:off x="9842023" y="5504940"/>
            <a:ext cx="561913" cy="584135"/>
          </a:xfrm>
          <a:prstGeom prst="rect">
            <a:avLst/>
          </a:prstGeom>
        </p:spPr>
      </p:pic>
      <p:sp>
        <p:nvSpPr>
          <p:cNvPr id="3" name="TextBox 2"/>
          <p:cNvSpPr txBox="1"/>
          <p:nvPr/>
        </p:nvSpPr>
        <p:spPr>
          <a:xfrm>
            <a:off x="4773865" y="3043300"/>
            <a:ext cx="7151511" cy="369332"/>
          </a:xfrm>
          <a:prstGeom prst="rect">
            <a:avLst/>
          </a:prstGeom>
          <a:noFill/>
        </p:spPr>
        <p:txBody>
          <a:bodyPr wrap="square" rtlCol="0">
            <a:spAutoFit/>
          </a:bodyPr>
          <a:lstStyle/>
          <a:p>
            <a:r>
              <a:rPr lang="en-US" dirty="0">
                <a:solidFill>
                  <a:srgbClr val="2D637F"/>
                </a:solidFill>
              </a:rPr>
              <a:t> </a:t>
            </a:r>
          </a:p>
        </p:txBody>
      </p:sp>
      <p:sp>
        <p:nvSpPr>
          <p:cNvPr id="4" name="Title 3"/>
          <p:cNvSpPr>
            <a:spLocks noGrp="1"/>
          </p:cNvSpPr>
          <p:nvPr>
            <p:ph type="title"/>
          </p:nvPr>
        </p:nvSpPr>
        <p:spPr/>
        <p:txBody>
          <a:bodyPr>
            <a:normAutofit/>
          </a:bodyPr>
          <a:lstStyle/>
          <a:p>
            <a:r>
              <a:rPr lang="en-US" sz="5400" b="1" dirty="0">
                <a:latin typeface="FreightSans Pro Book" panose="02000606030000020004" pitchFamily="2" charset="0"/>
              </a:rPr>
              <a:t>Assignments</a:t>
            </a:r>
          </a:p>
        </p:txBody>
      </p:sp>
      <p:sp>
        <p:nvSpPr>
          <p:cNvPr id="5" name="TextBox 4">
            <a:extLst>
              <a:ext uri="{FF2B5EF4-FFF2-40B4-BE49-F238E27FC236}">
                <a16:creationId xmlns:a16="http://schemas.microsoft.com/office/drawing/2014/main" id="{AEB6CB19-00DE-B845-9A73-3780990C2596}"/>
              </a:ext>
            </a:extLst>
          </p:cNvPr>
          <p:cNvSpPr txBox="1"/>
          <p:nvPr/>
        </p:nvSpPr>
        <p:spPr>
          <a:xfrm>
            <a:off x="609600" y="1663701"/>
            <a:ext cx="9232423" cy="3693319"/>
          </a:xfrm>
          <a:prstGeom prst="rect">
            <a:avLst/>
          </a:prstGeom>
          <a:noFill/>
        </p:spPr>
        <p:txBody>
          <a:bodyPr wrap="square" rtlCol="0">
            <a:spAutoFit/>
          </a:bodyPr>
          <a:lstStyle/>
          <a:p>
            <a:r>
              <a:rPr lang="en-US" b="1" dirty="0">
                <a:solidFill>
                  <a:srgbClr val="003262"/>
                </a:solidFill>
                <a:latin typeface="FreightMicro Pro Book" panose="02000603020000020004" pitchFamily="2" charset="0"/>
              </a:rPr>
              <a:t>Individual Assignments </a:t>
            </a:r>
            <a:r>
              <a:rPr lang="en-US" dirty="0">
                <a:solidFill>
                  <a:srgbClr val="003262"/>
                </a:solidFill>
                <a:latin typeface="FreightMicro Pro Book" panose="02000603020000020004" pitchFamily="2" charset="0"/>
              </a:rPr>
              <a:t>– </a:t>
            </a:r>
            <a:r>
              <a:rPr lang="en-US" dirty="0">
                <a:latin typeface="FreightSans Pro Book" panose="02000606030000020004" pitchFamily="2" charset="0"/>
              </a:rPr>
              <a:t>Individual programming challenges. To be completed on your own (4 total).</a:t>
            </a:r>
          </a:p>
          <a:p>
            <a:endParaRPr lang="en-US" dirty="0">
              <a:solidFill>
                <a:srgbClr val="003262"/>
              </a:solidFill>
              <a:latin typeface="FreightMicro Pro Book" panose="02000603020000020004" pitchFamily="2" charset="0"/>
            </a:endParaRPr>
          </a:p>
          <a:p>
            <a:r>
              <a:rPr lang="en-US" b="1" dirty="0">
                <a:solidFill>
                  <a:srgbClr val="003262"/>
                </a:solidFill>
                <a:latin typeface="FreightMicro Pro Book" panose="02000603020000020004" pitchFamily="2" charset="0"/>
              </a:rPr>
              <a:t>Blog Posts </a:t>
            </a:r>
            <a:r>
              <a:rPr lang="en-US" dirty="0">
                <a:solidFill>
                  <a:srgbClr val="003262"/>
                </a:solidFill>
                <a:latin typeface="FreightMicro Pro Book" panose="02000603020000020004" pitchFamily="2" charset="0"/>
              </a:rPr>
              <a:t>– </a:t>
            </a:r>
            <a:r>
              <a:rPr lang="en-US" dirty="0">
                <a:latin typeface="FreightSans Pro Book" panose="02000606030000020004" pitchFamily="2" charset="0"/>
              </a:rPr>
              <a:t>Each group will have a blog where you have to write reflections each day. You should rotate in your group who writes the blog post, but the other group members should review and approve the post.</a:t>
            </a:r>
            <a:endParaRPr lang="en-US" dirty="0">
              <a:solidFill>
                <a:srgbClr val="003262"/>
              </a:solidFill>
              <a:latin typeface="FreightSans Pro Book" panose="02000606030000020004" pitchFamily="2" charset="0"/>
            </a:endParaRPr>
          </a:p>
          <a:p>
            <a:pPr algn="ctr"/>
            <a:endParaRPr lang="en-US" dirty="0">
              <a:latin typeface="FreightSans Pro Book" panose="02000606030000020004" pitchFamily="2" charset="0"/>
            </a:endParaRPr>
          </a:p>
          <a:p>
            <a:r>
              <a:rPr lang="en-US" b="1" dirty="0">
                <a:solidFill>
                  <a:srgbClr val="003262"/>
                </a:solidFill>
                <a:latin typeface="FreightMicro Pro Book" panose="02000603020000020004" pitchFamily="2" charset="0"/>
              </a:rPr>
              <a:t>Group Assignments </a:t>
            </a:r>
            <a:r>
              <a:rPr lang="en-US" dirty="0">
                <a:solidFill>
                  <a:srgbClr val="003262"/>
                </a:solidFill>
                <a:latin typeface="FreightMicro Pro Book" panose="02000603020000020004" pitchFamily="2" charset="0"/>
              </a:rPr>
              <a:t>– </a:t>
            </a:r>
            <a:r>
              <a:rPr lang="en-US" dirty="0">
                <a:latin typeface="FreightSans Pro Book" panose="02000606030000020004" pitchFamily="2" charset="0"/>
              </a:rPr>
              <a:t>Daily group programming challenges. You should complete one task and review the work of one of your groupmates each day. Submission and review will be on central team repository.</a:t>
            </a:r>
          </a:p>
          <a:p>
            <a:endParaRPr lang="en-US" dirty="0">
              <a:latin typeface="FreightMicro Pro Book" panose="02000603020000020004" pitchFamily="2" charset="0"/>
            </a:endParaRPr>
          </a:p>
          <a:p>
            <a:r>
              <a:rPr lang="en-US" b="1" dirty="0">
                <a:solidFill>
                  <a:srgbClr val="003262"/>
                </a:solidFill>
                <a:latin typeface="FreightMicro Pro Book" panose="02000603020000020004" pitchFamily="2" charset="0"/>
              </a:rPr>
              <a:t>Presentation</a:t>
            </a:r>
            <a:r>
              <a:rPr lang="en-US" dirty="0">
                <a:latin typeface="FreightMicro Pro Book" panose="02000603020000020004" pitchFamily="2" charset="0"/>
              </a:rPr>
              <a:t> – </a:t>
            </a:r>
            <a:r>
              <a:rPr lang="en-US" dirty="0">
                <a:latin typeface="FreightSans Pro Book" panose="02000606030000020004" pitchFamily="2" charset="0"/>
              </a:rPr>
              <a:t>On the last day of the course, each group should wrap up their project and present to the class (15 minutes per group).</a:t>
            </a:r>
          </a:p>
        </p:txBody>
      </p:sp>
    </p:spTree>
    <p:extLst>
      <p:ext uri="{BB962C8B-B14F-4D97-AF65-F5344CB8AC3E}">
        <p14:creationId xmlns:p14="http://schemas.microsoft.com/office/powerpoint/2010/main" val="4159003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EB0E368D-B9E5-F24D-A557-954B3EE5B1BB}"/>
              </a:ext>
            </a:extLst>
          </p:cNvPr>
          <p:cNvPicPr>
            <a:picLocks noChangeAspect="1"/>
          </p:cNvPicPr>
          <p:nvPr/>
        </p:nvPicPr>
        <p:blipFill>
          <a:blip r:embed="rId3"/>
          <a:stretch>
            <a:fillRect/>
          </a:stretch>
        </p:blipFill>
        <p:spPr>
          <a:xfrm>
            <a:off x="9842023" y="5504940"/>
            <a:ext cx="561913" cy="584135"/>
          </a:xfrm>
          <a:prstGeom prst="rect">
            <a:avLst/>
          </a:prstGeom>
        </p:spPr>
      </p:pic>
      <p:sp>
        <p:nvSpPr>
          <p:cNvPr id="3" name="TextBox 2"/>
          <p:cNvSpPr txBox="1"/>
          <p:nvPr/>
        </p:nvSpPr>
        <p:spPr>
          <a:xfrm>
            <a:off x="4773865" y="3043300"/>
            <a:ext cx="7151511" cy="369332"/>
          </a:xfrm>
          <a:prstGeom prst="rect">
            <a:avLst/>
          </a:prstGeom>
          <a:noFill/>
        </p:spPr>
        <p:txBody>
          <a:bodyPr wrap="square" rtlCol="0">
            <a:spAutoFit/>
          </a:bodyPr>
          <a:lstStyle/>
          <a:p>
            <a:r>
              <a:rPr lang="en-US" dirty="0">
                <a:solidFill>
                  <a:srgbClr val="2D637F"/>
                </a:solidFill>
              </a:rPr>
              <a:t> </a:t>
            </a:r>
          </a:p>
        </p:txBody>
      </p:sp>
      <p:sp>
        <p:nvSpPr>
          <p:cNvPr id="4" name="Title 3"/>
          <p:cNvSpPr>
            <a:spLocks noGrp="1"/>
          </p:cNvSpPr>
          <p:nvPr>
            <p:ph type="title"/>
          </p:nvPr>
        </p:nvSpPr>
        <p:spPr/>
        <p:txBody>
          <a:bodyPr>
            <a:normAutofit/>
          </a:bodyPr>
          <a:lstStyle/>
          <a:p>
            <a:r>
              <a:rPr lang="en-US" sz="5400" b="1" dirty="0">
                <a:latin typeface="FreightSans Pro Book" panose="02000606030000020004" pitchFamily="2" charset="0"/>
              </a:rPr>
              <a:t>Grade Breakdown</a:t>
            </a:r>
          </a:p>
        </p:txBody>
      </p:sp>
      <p:sp>
        <p:nvSpPr>
          <p:cNvPr id="5" name="TextBox 4">
            <a:extLst>
              <a:ext uri="{FF2B5EF4-FFF2-40B4-BE49-F238E27FC236}">
                <a16:creationId xmlns:a16="http://schemas.microsoft.com/office/drawing/2014/main" id="{AEB6CB19-00DE-B845-9A73-3780990C2596}"/>
              </a:ext>
            </a:extLst>
          </p:cNvPr>
          <p:cNvSpPr txBox="1"/>
          <p:nvPr/>
        </p:nvSpPr>
        <p:spPr>
          <a:xfrm>
            <a:off x="609600" y="1663701"/>
            <a:ext cx="9232423" cy="3724096"/>
          </a:xfrm>
          <a:prstGeom prst="rect">
            <a:avLst/>
          </a:prstGeom>
          <a:noFill/>
        </p:spPr>
        <p:txBody>
          <a:bodyPr wrap="square" rtlCol="0">
            <a:spAutoFit/>
          </a:bodyPr>
          <a:lstStyle/>
          <a:p>
            <a:pPr algn="l"/>
            <a:r>
              <a:rPr lang="en-US" sz="2000" b="1" i="0" dirty="0">
                <a:solidFill>
                  <a:srgbClr val="003262"/>
                </a:solidFill>
                <a:effectLst/>
                <a:latin typeface="FreightMicro Pro Book" panose="02000603020000020004" pitchFamily="50" charset="0"/>
              </a:rPr>
              <a:t>Individual Homework: 40%</a:t>
            </a:r>
          </a:p>
          <a:p>
            <a:pPr marL="742950" lvl="1" indent="-285750" algn="l">
              <a:buFont typeface="Arial" panose="020B0604020202020204" pitchFamily="34" charset="0"/>
              <a:buChar char="•"/>
            </a:pPr>
            <a:r>
              <a:rPr lang="en-US" sz="2000" b="0" i="0" dirty="0">
                <a:solidFill>
                  <a:srgbClr val="333333"/>
                </a:solidFill>
                <a:effectLst/>
                <a:latin typeface="FreightSans Pro Book" panose="02000606030000020004" pitchFamily="50" charset="0"/>
              </a:rPr>
              <a:t>4 individual coding challenges (8 points each)</a:t>
            </a:r>
          </a:p>
          <a:p>
            <a:pPr marL="742950" lvl="1" indent="-285750" algn="l">
              <a:buFont typeface="Arial" panose="020B0604020202020204" pitchFamily="34" charset="0"/>
              <a:buChar char="•"/>
            </a:pPr>
            <a:r>
              <a:rPr lang="en-US" sz="2000" b="0" i="0" dirty="0">
                <a:solidFill>
                  <a:srgbClr val="333333"/>
                </a:solidFill>
                <a:effectLst/>
                <a:latin typeface="FreightSans Pro Book" panose="02000606030000020004" pitchFamily="50" charset="0"/>
              </a:rPr>
              <a:t>4 blog posts (2 points each)</a:t>
            </a:r>
          </a:p>
          <a:p>
            <a:pPr lvl="1" algn="l"/>
            <a:endParaRPr lang="en-US" sz="2000" b="0" i="0" dirty="0">
              <a:solidFill>
                <a:srgbClr val="333333"/>
              </a:solidFill>
              <a:effectLst/>
              <a:latin typeface="FreightSans Pro Book" panose="02000606030000020004" pitchFamily="50" charset="0"/>
            </a:endParaRPr>
          </a:p>
          <a:p>
            <a:pPr algn="l"/>
            <a:r>
              <a:rPr lang="en-US" sz="2000" b="1" i="0" dirty="0">
                <a:solidFill>
                  <a:srgbClr val="003262"/>
                </a:solidFill>
                <a:effectLst/>
                <a:latin typeface="FreightSans Pro Book" panose="02000606030000020004" pitchFamily="50" charset="0"/>
              </a:rPr>
              <a:t>Group Assignments: 35%</a:t>
            </a:r>
          </a:p>
          <a:p>
            <a:pPr marL="742950" lvl="1" indent="-285750" algn="l">
              <a:buFont typeface="Arial" panose="020B0604020202020204" pitchFamily="34" charset="0"/>
              <a:buChar char="•"/>
            </a:pPr>
            <a:r>
              <a:rPr lang="en-US" sz="2000" b="0" i="0" dirty="0">
                <a:solidFill>
                  <a:srgbClr val="333333"/>
                </a:solidFill>
                <a:effectLst/>
                <a:latin typeface="FreightSans Pro Book" panose="02000606030000020004" pitchFamily="50" charset="0"/>
              </a:rPr>
              <a:t>7 group coding assignments (5 points each)</a:t>
            </a:r>
          </a:p>
          <a:p>
            <a:pPr lvl="1" algn="l"/>
            <a:endParaRPr lang="en-US" sz="2000" b="0" i="0" dirty="0">
              <a:solidFill>
                <a:srgbClr val="333333"/>
              </a:solidFill>
              <a:effectLst/>
              <a:latin typeface="FreightSans Pro Book" panose="02000606030000020004" pitchFamily="50" charset="0"/>
            </a:endParaRPr>
          </a:p>
          <a:p>
            <a:pPr algn="l"/>
            <a:r>
              <a:rPr lang="en-US" sz="2000" b="1" i="0" dirty="0">
                <a:solidFill>
                  <a:srgbClr val="003262"/>
                </a:solidFill>
                <a:effectLst/>
                <a:latin typeface="FreightSans Pro Book" panose="02000606030000020004" pitchFamily="50" charset="0"/>
              </a:rPr>
              <a:t>Participation and Code Review: 10%</a:t>
            </a:r>
          </a:p>
          <a:p>
            <a:pPr marL="742950" lvl="1" indent="-285750" algn="l">
              <a:buFont typeface="Arial" panose="020B0604020202020204" pitchFamily="34" charset="0"/>
              <a:buChar char="•"/>
            </a:pPr>
            <a:r>
              <a:rPr lang="en-US" sz="2000" b="0" i="0" dirty="0">
                <a:solidFill>
                  <a:srgbClr val="333333"/>
                </a:solidFill>
                <a:effectLst/>
                <a:latin typeface="FreightSans Pro Book" panose="02000606030000020004" pitchFamily="50" charset="0"/>
              </a:rPr>
              <a:t>Review group pull requests</a:t>
            </a:r>
          </a:p>
          <a:p>
            <a:pPr lvl="1" algn="l"/>
            <a:endParaRPr lang="en-US" sz="2000" b="0" i="0" dirty="0">
              <a:solidFill>
                <a:srgbClr val="333333"/>
              </a:solidFill>
              <a:effectLst/>
              <a:latin typeface="FreightSans Pro Book" panose="02000606030000020004" pitchFamily="50" charset="0"/>
            </a:endParaRPr>
          </a:p>
          <a:p>
            <a:pPr algn="l"/>
            <a:r>
              <a:rPr lang="en-US" sz="2000" b="1" i="0" dirty="0">
                <a:solidFill>
                  <a:srgbClr val="003262"/>
                </a:solidFill>
                <a:effectLst/>
                <a:latin typeface="FreightSans Pro Book" panose="02000606030000020004" pitchFamily="50" charset="0"/>
              </a:rPr>
              <a:t>Final project &amp; presentation: 15%</a:t>
            </a:r>
          </a:p>
          <a:p>
            <a:endParaRPr lang="en-US" b="1" dirty="0">
              <a:solidFill>
                <a:srgbClr val="003262"/>
              </a:solidFill>
              <a:latin typeface="FreightMicro Pro Book" panose="02000603020000020004" pitchFamily="2" charset="0"/>
            </a:endParaRPr>
          </a:p>
        </p:txBody>
      </p:sp>
    </p:spTree>
    <p:extLst>
      <p:ext uri="{BB962C8B-B14F-4D97-AF65-F5344CB8AC3E}">
        <p14:creationId xmlns:p14="http://schemas.microsoft.com/office/powerpoint/2010/main" val="2833967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EB0E368D-B9E5-F24D-A557-954B3EE5B1BB}"/>
              </a:ext>
            </a:extLst>
          </p:cNvPr>
          <p:cNvPicPr>
            <a:picLocks noChangeAspect="1"/>
          </p:cNvPicPr>
          <p:nvPr/>
        </p:nvPicPr>
        <p:blipFill>
          <a:blip r:embed="rId3"/>
          <a:stretch>
            <a:fillRect/>
          </a:stretch>
        </p:blipFill>
        <p:spPr>
          <a:xfrm>
            <a:off x="9842023" y="5504940"/>
            <a:ext cx="561913" cy="584135"/>
          </a:xfrm>
          <a:prstGeom prst="rect">
            <a:avLst/>
          </a:prstGeom>
        </p:spPr>
      </p:pic>
      <p:sp>
        <p:nvSpPr>
          <p:cNvPr id="3" name="TextBox 2"/>
          <p:cNvSpPr txBox="1"/>
          <p:nvPr/>
        </p:nvSpPr>
        <p:spPr>
          <a:xfrm>
            <a:off x="4773865" y="3043300"/>
            <a:ext cx="7151511" cy="369332"/>
          </a:xfrm>
          <a:prstGeom prst="rect">
            <a:avLst/>
          </a:prstGeom>
          <a:noFill/>
        </p:spPr>
        <p:txBody>
          <a:bodyPr wrap="square" rtlCol="0">
            <a:spAutoFit/>
          </a:bodyPr>
          <a:lstStyle/>
          <a:p>
            <a:r>
              <a:rPr lang="en-US" dirty="0">
                <a:solidFill>
                  <a:srgbClr val="2D637F"/>
                </a:solidFill>
              </a:rPr>
              <a:t> </a:t>
            </a:r>
          </a:p>
        </p:txBody>
      </p:sp>
      <p:sp>
        <p:nvSpPr>
          <p:cNvPr id="4" name="Title 3"/>
          <p:cNvSpPr>
            <a:spLocks noGrp="1"/>
          </p:cNvSpPr>
          <p:nvPr>
            <p:ph type="title"/>
          </p:nvPr>
        </p:nvSpPr>
        <p:spPr/>
        <p:txBody>
          <a:bodyPr>
            <a:normAutofit/>
          </a:bodyPr>
          <a:lstStyle/>
          <a:p>
            <a:r>
              <a:rPr lang="en-US" sz="5400" b="1" dirty="0">
                <a:latin typeface="FreightSans Pro Book" panose="02000606030000020004" pitchFamily="2" charset="0"/>
              </a:rPr>
              <a:t>Course Communication</a:t>
            </a:r>
          </a:p>
        </p:txBody>
      </p:sp>
      <p:sp>
        <p:nvSpPr>
          <p:cNvPr id="5" name="TextBox 4">
            <a:extLst>
              <a:ext uri="{FF2B5EF4-FFF2-40B4-BE49-F238E27FC236}">
                <a16:creationId xmlns:a16="http://schemas.microsoft.com/office/drawing/2014/main" id="{AEB6CB19-00DE-B845-9A73-3780990C2596}"/>
              </a:ext>
            </a:extLst>
          </p:cNvPr>
          <p:cNvSpPr txBox="1"/>
          <p:nvPr/>
        </p:nvSpPr>
        <p:spPr>
          <a:xfrm>
            <a:off x="609600" y="1796808"/>
            <a:ext cx="9232423" cy="3046988"/>
          </a:xfrm>
          <a:prstGeom prst="rect">
            <a:avLst/>
          </a:prstGeom>
          <a:noFill/>
        </p:spPr>
        <p:txBody>
          <a:bodyPr wrap="square" rtlCol="0">
            <a:spAutoFit/>
          </a:bodyPr>
          <a:lstStyle/>
          <a:p>
            <a:r>
              <a:rPr lang="en-US" sz="2400" b="1" dirty="0">
                <a:solidFill>
                  <a:srgbClr val="003262"/>
                </a:solidFill>
                <a:latin typeface="FreightMicro Pro Book" panose="02000603020000020004" pitchFamily="2" charset="0"/>
              </a:rPr>
              <a:t>Course Website </a:t>
            </a:r>
            <a:r>
              <a:rPr lang="en-US" sz="2400" dirty="0">
                <a:solidFill>
                  <a:srgbClr val="003262"/>
                </a:solidFill>
                <a:latin typeface="FreightMicro Pro Book" panose="02000603020000020004" pitchFamily="2" charset="0"/>
              </a:rPr>
              <a:t>– </a:t>
            </a:r>
            <a:r>
              <a:rPr lang="en-US" sz="2400" dirty="0">
                <a:latin typeface="FreightSans Pro Book" panose="02000606030000020004" pitchFamily="2" charset="0"/>
              </a:rPr>
              <a:t>Your homepage for the course. Has text lessons and assignments.</a:t>
            </a:r>
          </a:p>
          <a:p>
            <a:endParaRPr lang="en-US" sz="2400" dirty="0">
              <a:latin typeface="FreightSans Pro Book" panose="02000606030000020004" pitchFamily="2" charset="0"/>
            </a:endParaRPr>
          </a:p>
          <a:p>
            <a:r>
              <a:rPr lang="en-US" sz="2400" b="1" dirty="0">
                <a:solidFill>
                  <a:srgbClr val="003262"/>
                </a:solidFill>
                <a:latin typeface="FreightMicro Pro Book" panose="02000603020000020004" pitchFamily="2" charset="0"/>
              </a:rPr>
              <a:t>GitHub </a:t>
            </a:r>
            <a:r>
              <a:rPr lang="en-US" sz="2400" dirty="0">
                <a:solidFill>
                  <a:srgbClr val="003262"/>
                </a:solidFill>
                <a:latin typeface="FreightMicro Pro Book" panose="02000603020000020004" pitchFamily="2" charset="0"/>
              </a:rPr>
              <a:t>– </a:t>
            </a:r>
            <a:r>
              <a:rPr lang="en-US" sz="2400" dirty="0">
                <a:latin typeface="FreightSans Pro Book" panose="02000606030000020004" pitchFamily="2" charset="0"/>
              </a:rPr>
              <a:t>Assignments will be put here. Will also be used for peer code review and discussion.</a:t>
            </a:r>
          </a:p>
          <a:p>
            <a:endParaRPr lang="en-US" sz="2400" dirty="0">
              <a:latin typeface="FreightSans Pro Book" panose="02000606030000020004" pitchFamily="2" charset="0"/>
            </a:endParaRPr>
          </a:p>
          <a:p>
            <a:r>
              <a:rPr lang="en-US" sz="2400" b="1" dirty="0">
                <a:solidFill>
                  <a:srgbClr val="003262"/>
                </a:solidFill>
                <a:latin typeface="FreightMicro Pro Book" panose="02000603020000020004" pitchFamily="2" charset="0"/>
              </a:rPr>
              <a:t>Slack </a:t>
            </a:r>
            <a:r>
              <a:rPr lang="en-US" sz="2400" dirty="0">
                <a:latin typeface="FreightSans Pro Book" panose="02000606030000020004" pitchFamily="2" charset="0"/>
              </a:rPr>
              <a:t>– Can be used for discussion with your group or classmates. Can be used for social discussion as well!</a:t>
            </a:r>
          </a:p>
        </p:txBody>
      </p:sp>
    </p:spTree>
    <p:extLst>
      <p:ext uri="{BB962C8B-B14F-4D97-AF65-F5344CB8AC3E}">
        <p14:creationId xmlns:p14="http://schemas.microsoft.com/office/powerpoint/2010/main" val="3409060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EB0E368D-B9E5-F24D-A557-954B3EE5B1BB}"/>
              </a:ext>
            </a:extLst>
          </p:cNvPr>
          <p:cNvPicPr>
            <a:picLocks noChangeAspect="1"/>
          </p:cNvPicPr>
          <p:nvPr/>
        </p:nvPicPr>
        <p:blipFill>
          <a:blip r:embed="rId3"/>
          <a:stretch>
            <a:fillRect/>
          </a:stretch>
        </p:blipFill>
        <p:spPr>
          <a:xfrm>
            <a:off x="9842023" y="5504940"/>
            <a:ext cx="561913" cy="584135"/>
          </a:xfrm>
          <a:prstGeom prst="rect">
            <a:avLst/>
          </a:prstGeom>
        </p:spPr>
      </p:pic>
      <p:sp>
        <p:nvSpPr>
          <p:cNvPr id="3" name="TextBox 2"/>
          <p:cNvSpPr txBox="1"/>
          <p:nvPr/>
        </p:nvSpPr>
        <p:spPr>
          <a:xfrm>
            <a:off x="4773865" y="3043300"/>
            <a:ext cx="7151511" cy="369332"/>
          </a:xfrm>
          <a:prstGeom prst="rect">
            <a:avLst/>
          </a:prstGeom>
          <a:noFill/>
        </p:spPr>
        <p:txBody>
          <a:bodyPr wrap="square" rtlCol="0">
            <a:spAutoFit/>
          </a:bodyPr>
          <a:lstStyle/>
          <a:p>
            <a:r>
              <a:rPr lang="en-US" dirty="0">
                <a:solidFill>
                  <a:srgbClr val="2D637F"/>
                </a:solidFill>
              </a:rPr>
              <a:t> </a:t>
            </a:r>
          </a:p>
        </p:txBody>
      </p:sp>
      <p:sp>
        <p:nvSpPr>
          <p:cNvPr id="4" name="Title 3"/>
          <p:cNvSpPr>
            <a:spLocks noGrp="1"/>
          </p:cNvSpPr>
          <p:nvPr>
            <p:ph type="title"/>
          </p:nvPr>
        </p:nvSpPr>
        <p:spPr/>
        <p:txBody>
          <a:bodyPr>
            <a:normAutofit/>
          </a:bodyPr>
          <a:lstStyle/>
          <a:p>
            <a:r>
              <a:rPr lang="en-US" sz="5400" b="1" dirty="0">
                <a:latin typeface="FreightSans Pro Book" panose="02000606030000020004" pitchFamily="2" charset="0"/>
              </a:rPr>
              <a:t>Course Website</a:t>
            </a:r>
          </a:p>
        </p:txBody>
      </p:sp>
      <p:sp>
        <p:nvSpPr>
          <p:cNvPr id="5" name="TextBox 4">
            <a:extLst>
              <a:ext uri="{FF2B5EF4-FFF2-40B4-BE49-F238E27FC236}">
                <a16:creationId xmlns:a16="http://schemas.microsoft.com/office/drawing/2014/main" id="{AEB6CB19-00DE-B845-9A73-3780990C2596}"/>
              </a:ext>
            </a:extLst>
          </p:cNvPr>
          <p:cNvSpPr txBox="1"/>
          <p:nvPr/>
        </p:nvSpPr>
        <p:spPr>
          <a:xfrm>
            <a:off x="609600" y="1796808"/>
            <a:ext cx="9232423" cy="2308324"/>
          </a:xfrm>
          <a:prstGeom prst="rect">
            <a:avLst/>
          </a:prstGeom>
          <a:noFill/>
        </p:spPr>
        <p:txBody>
          <a:bodyPr wrap="square" rtlCol="0">
            <a:spAutoFit/>
          </a:bodyPr>
          <a:lstStyle/>
          <a:p>
            <a:endParaRPr lang="en-US" sz="3600" dirty="0">
              <a:latin typeface="FreightSans Pro Book" panose="02000606030000020004" pitchFamily="2" charset="0"/>
            </a:endParaRPr>
          </a:p>
          <a:p>
            <a:endParaRPr lang="en-US" sz="3600" dirty="0">
              <a:latin typeface="FreightSans Pro Book" panose="02000606030000020004" pitchFamily="2" charset="0"/>
            </a:endParaRPr>
          </a:p>
          <a:p>
            <a:endParaRPr lang="en-US" sz="3600" dirty="0">
              <a:latin typeface="FreightSans Pro Book" panose="02000606030000020004" pitchFamily="2" charset="0"/>
            </a:endParaRPr>
          </a:p>
          <a:p>
            <a:pPr algn="ctr"/>
            <a:r>
              <a:rPr lang="en-US" sz="3600" dirty="0">
                <a:latin typeface="FreightSans Pro Book" panose="02000606030000020004" pitchFamily="2" charset="0"/>
              </a:rPr>
              <a:t>https://msse-2022-bootcamp.github.io/lessons/</a:t>
            </a:r>
          </a:p>
        </p:txBody>
      </p:sp>
    </p:spTree>
    <p:extLst>
      <p:ext uri="{BB962C8B-B14F-4D97-AF65-F5344CB8AC3E}">
        <p14:creationId xmlns:p14="http://schemas.microsoft.com/office/powerpoint/2010/main" val="32088759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5376</TotalTime>
  <Words>925</Words>
  <Application>Microsoft Office PowerPoint</Application>
  <PresentationFormat>Widescreen</PresentationFormat>
  <Paragraphs>120</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FreightMicro Pro Book</vt:lpstr>
      <vt:lpstr>FreightSans Pro Book</vt:lpstr>
      <vt:lpstr>Lucida Grande Regular</vt:lpstr>
      <vt:lpstr>Custom Design</vt:lpstr>
      <vt:lpstr>PowerPoint Presentation</vt:lpstr>
      <vt:lpstr>Daily Schedule</vt:lpstr>
      <vt:lpstr>Your Instructors</vt:lpstr>
      <vt:lpstr>What will you learn?</vt:lpstr>
      <vt:lpstr>What is our goal?</vt:lpstr>
      <vt:lpstr>Assignments</vt:lpstr>
      <vt:lpstr>Grade Breakdown</vt:lpstr>
      <vt:lpstr>Course Communication</vt:lpstr>
      <vt:lpstr>Course Website</vt:lpstr>
      <vt:lpstr>Course Communication</vt:lpstr>
      <vt:lpstr>Class Code of Conduct</vt:lpstr>
      <vt:lpstr>Class Code of Conduct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Karina Le</dc:creator>
  <cp:lastModifiedBy>Nash, Jessica</cp:lastModifiedBy>
  <cp:revision>125</cp:revision>
  <dcterms:created xsi:type="dcterms:W3CDTF">2020-04-24T18:33:55Z</dcterms:created>
  <dcterms:modified xsi:type="dcterms:W3CDTF">2022-08-08T01:18:47Z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E3993A2F-7A32-4D5D-8109-C84502C343A8</vt:lpwstr>
  </property>
  <property fmtid="{D5CDD505-2E9C-101B-9397-08002B2CF9AE}" pid="3" name="ArticulatePath">
    <vt:lpwstr>powerpointDeck_template</vt:lpwstr>
  </property>
</Properties>
</file>