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4"/>
  </p:notesMasterIdLst>
  <p:handoutMasterIdLst>
    <p:handoutMasterId r:id="rId15"/>
  </p:handoutMasterIdLst>
  <p:sldIdLst>
    <p:sldId id="265" r:id="rId2"/>
    <p:sldId id="341" r:id="rId3"/>
    <p:sldId id="353" r:id="rId4"/>
    <p:sldId id="335" r:id="rId5"/>
    <p:sldId id="342" r:id="rId6"/>
    <p:sldId id="343" r:id="rId7"/>
    <p:sldId id="344" r:id="rId8"/>
    <p:sldId id="349" r:id="rId9"/>
    <p:sldId id="350" r:id="rId10"/>
    <p:sldId id="351" r:id="rId11"/>
    <p:sldId id="352" r:id="rId12"/>
    <p:sldId id="348" r:id="rId13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0" userDrawn="1">
          <p15:clr>
            <a:srgbClr val="A4A3A4"/>
          </p15:clr>
        </p15:guide>
        <p15:guide id="2" pos="40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7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  <p:cmAuthor id="2" name="Rocky Little" initials="RL" lastIdx="2" clrIdx="1">
    <p:extLst>
      <p:ext uri="{19B8F6BF-5375-455C-9EA6-DF929625EA0E}">
        <p15:presenceInfo xmlns:p15="http://schemas.microsoft.com/office/powerpoint/2012/main" userId="Rocky Littl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262"/>
    <a:srgbClr val="C28220"/>
    <a:srgbClr val="ED4E33"/>
    <a:srgbClr val="E09E19"/>
    <a:srgbClr val="2D637F"/>
    <a:srgbClr val="D5C711"/>
    <a:srgbClr val="EDDE1F"/>
    <a:srgbClr val="F7F09B"/>
    <a:srgbClr val="00B2A5"/>
    <a:srgbClr val="9DA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930" autoAdjust="0"/>
    <p:restoredTop sz="84724" autoAdjust="0"/>
  </p:normalViewPr>
  <p:slideViewPr>
    <p:cSldViewPr snapToGrid="0" snapToObjects="1">
      <p:cViewPr varScale="1">
        <p:scale>
          <a:sx n="131" d="100"/>
          <a:sy n="131" d="100"/>
        </p:scale>
        <p:origin x="870" y="96"/>
      </p:cViewPr>
      <p:guideLst>
        <p:guide orient="horz" pos="360"/>
        <p:guide pos="4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Lucida Grande Regular" panose="020B06000405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B1905-1EEB-6545-B5E2-B70E8868255E}" type="datetimeFigureOut">
              <a:rPr lang="en-US" smtClean="0">
                <a:latin typeface="Lucida Grande Regular" panose="020B0600040502020204" pitchFamily="34" charset="0"/>
              </a:rPr>
              <a:t>8/3/2023</a:t>
            </a:fld>
            <a:endParaRPr lang="en-US" dirty="0">
              <a:latin typeface="Lucida Grande Regular" panose="020B06000405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Lucida Grande Regular" panose="020B06000405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1A396-5F67-764F-9A9A-305152EBE086}" type="slidenum">
              <a:rPr lang="en-US" smtClean="0">
                <a:latin typeface="Lucida Grande Regular" panose="020B0600040502020204" pitchFamily="34" charset="0"/>
              </a:rPr>
              <a:t>‹#›</a:t>
            </a:fld>
            <a:endParaRPr lang="en-US" dirty="0">
              <a:latin typeface="Lucida Grande Regular" panose="020B0600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985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ucida Grande Regular" panose="020B06000405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ucida Grande Regular" panose="020B0600040502020204" pitchFamily="34" charset="0"/>
              </a:defRPr>
            </a:lvl1pPr>
          </a:lstStyle>
          <a:p>
            <a:fld id="{5F53F6BF-7462-9046-A2B6-90C29244BD27}" type="datetimeFigureOut">
              <a:rPr lang="en-US" smtClean="0"/>
              <a:pPr/>
              <a:t>8/3/2023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ucida Grande Regular" panose="020B06000405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ucida Grande Regular" panose="020B0600040502020204" pitchFamily="34" charset="0"/>
              </a:defRPr>
            </a:lvl1pPr>
          </a:lstStyle>
          <a:p>
            <a:fld id="{84B7DBC5-2A13-CA47-B9EE-6017A92B6B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68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Lucida Grande Regular" panose="020B0600040502020204" pitchFamily="34" charset="0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Lucida Grande Regular" panose="020B0600040502020204" pitchFamily="34" charset="0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Lucida Grande Regular" panose="020B0600040502020204" pitchFamily="34" charset="0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Lucida Grande Regular" panose="020B0600040502020204" pitchFamily="34" charset="0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Lucida Grande Regular" panose="020B0600040502020204" pitchFamily="34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B7DBC5-2A13-CA47-B9EE-6017A92B6B1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813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Lucida Grande Regular" panose="020B0600040502020204" pitchFamily="34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B7DBC5-2A13-CA47-B9EE-6017A92B6B1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134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Lucida Grande Regular" panose="020B0600040502020204" pitchFamily="34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B7DBC5-2A13-CA47-B9EE-6017A92B6B1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471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Lucida Grande Regular" panose="020B0600040502020204" pitchFamily="34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B7DBC5-2A13-CA47-B9EE-6017A92B6B1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818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3" y="273425"/>
            <a:ext cx="10971684" cy="1144631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Lucida Grande Regular" panose="020B0600040502020204" pitchFamily="34" charset="0"/>
              </a:defRPr>
            </a:lvl1pPr>
          </a:lstStyle>
          <a:p>
            <a:pPr algn="ctr"/>
            <a:endParaRPr lang="en-US" sz="3991" b="0" strike="noStrike" spc="-1" dirty="0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3" y="1604400"/>
            <a:ext cx="10971684" cy="3976819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Lucida Grande Regular" panose="020B0600040502020204" pitchFamily="34" charset="0"/>
              </a:defRPr>
            </a:lvl1pPr>
          </a:lstStyle>
          <a:p>
            <a:pPr algn="ctr"/>
            <a:endParaRPr lang="en-US" sz="2903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3878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B8EF6-5214-494C-8F6C-C2E9956C2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411525-DF00-C548-83D6-2090AB2B94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479257-AE09-E842-94B1-E9F0937C5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4948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990DC-07D5-7B4A-8E39-3A070E72F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AE3AA8-30CE-D049-A6E8-DF0A04FB4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6578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62B10D-08B1-A44F-BE25-15D7B68CDF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767144-886F-104B-84EF-E61BE7C35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5229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824333"/>
            <a:ext cx="9085179" cy="16394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>
                <a:solidFill>
                  <a:srgbClr val="C2822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75258"/>
            <a:ext cx="85344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2D63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51858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50033"/>
            <a:ext cx="10354733" cy="11503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9" y="2518952"/>
            <a:ext cx="10320867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5701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7767" y="2017300"/>
            <a:ext cx="10363200" cy="199657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7767" y="1019346"/>
            <a:ext cx="103632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2D637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81829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972051"/>
            <a:ext cx="9952567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4" y="2097755"/>
            <a:ext cx="4957233" cy="2823496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5566836" y="2097759"/>
            <a:ext cx="4995333" cy="2823497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2D637F"/>
                </a:solidFill>
              </a:defRPr>
            </a:lvl1pPr>
            <a:lvl2pPr>
              <a:defRPr sz="2000">
                <a:solidFill>
                  <a:srgbClr val="2D637F"/>
                </a:solidFill>
              </a:defRPr>
            </a:lvl2pPr>
            <a:lvl3pPr>
              <a:defRPr sz="1800">
                <a:solidFill>
                  <a:srgbClr val="2D637F"/>
                </a:solidFill>
              </a:defRPr>
            </a:lvl3pPr>
            <a:lvl4pPr>
              <a:defRPr sz="1600">
                <a:solidFill>
                  <a:srgbClr val="2D637F"/>
                </a:solidFill>
              </a:defRPr>
            </a:lvl4pPr>
            <a:lvl5pPr>
              <a:defRPr sz="1400">
                <a:solidFill>
                  <a:srgbClr val="2D63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72089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729789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8000" y="358775"/>
            <a:ext cx="7315200" cy="33710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4296527"/>
            <a:ext cx="73152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75545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09603" y="1041995"/>
            <a:ext cx="4011084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766737" y="1042000"/>
            <a:ext cx="6049433" cy="365700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3" y="1531656"/>
            <a:ext cx="4011084" cy="31673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4700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3" y="273427"/>
            <a:ext cx="10971684" cy="1144631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Lucida Grande Regular" panose="020B0600040502020204" pitchFamily="34" charset="0"/>
              </a:defRPr>
            </a:lvl1pPr>
          </a:lstStyle>
          <a:p>
            <a:pPr algn="ctr"/>
            <a:endParaRPr lang="en-US" sz="3991" b="0" strike="noStrike" spc="-1" dirty="0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3" y="1604400"/>
            <a:ext cx="10971684" cy="3976819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Lucida Grande Regular" panose="020B0600040502020204" pitchFamily="34" charset="0"/>
              </a:defRPr>
            </a:lvl1pPr>
          </a:lstStyle>
          <a:p>
            <a:pPr algn="ctr"/>
            <a:endParaRPr lang="en-US" sz="2903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5068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01D53-7149-2144-BE18-AE34017F8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46C87E-871B-884D-847C-CC047D078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296241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9849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FA677-5329-5548-BEAF-E48A509B1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D0E61-08EC-794A-A6C9-B059B9C3F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2081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BFE07-112A-CD4F-B282-E582EF5F9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34039-4FCA-3A4A-9293-4B21C4BBD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1648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5CAA6-E5FC-DF42-A15D-4B428F58B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E1141-1190-F74F-8724-897DA165CC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53A6AC-AFE5-9540-9530-1B3C6B53F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455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93913-0B7C-7E46-8E3C-D11861B39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A8767-E340-7942-8596-0753FC1DE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304FEB-5C89-0545-A4F2-6CA5CDC45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15E179-2FCA-F54B-BCA4-1358C368F9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5F3B65-670F-1941-A003-29F7D36C28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0390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ED0CD-4B89-D144-AC3C-66FB66E36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7590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6B48A8-C588-ED48-89AB-3952F9DCCB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598558"/>
            <a:ext cx="12227648" cy="13300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18A03FE-298B-1846-8110-F194AB9B56A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9050" y="6019295"/>
            <a:ext cx="174567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991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8ED86-D8FA-4D46-AF83-96D0B1216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42DDB-107C-6740-9479-040EFBC8D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B7404-93E8-6441-9152-81238BBF0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6012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356493" y="53072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b="0" i="0" dirty="0">
              <a:latin typeface="Lucida Grande Regular" panose="020B0600040502020204" pitchFamily="34" charset="0"/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609600" y="525956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Project 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08079"/>
            <a:ext cx="109728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8366012" y="3"/>
            <a:ext cx="3825989" cy="23795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0" y="5598556"/>
            <a:ext cx="12227648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>
            <a:off x="492066" y="6019295"/>
            <a:ext cx="2327564" cy="533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D55079-713E-BA43-8332-75C9C08F782F}"/>
              </a:ext>
            </a:extLst>
          </p:cNvPr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0" y="5598558"/>
            <a:ext cx="12227648" cy="13300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89891B-4FDE-8445-BC74-2F0F269534A2}"/>
              </a:ext>
            </a:extLst>
          </p:cNvPr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>
            <a:off x="369050" y="6019295"/>
            <a:ext cx="174567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6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  <p:sldLayoutId id="2147483700" r:id="rId19"/>
    <p:sldLayoutId id="2147483701" r:id="rId20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5000" b="0" i="0" kern="1200">
          <a:solidFill>
            <a:srgbClr val="C28220"/>
          </a:solidFill>
          <a:latin typeface="Lucida Grande Regular" panose="020B0600040502020204" pitchFamily="34" charset="0"/>
          <a:ea typeface="+mj-ea"/>
          <a:cs typeface="Lucida Grande Regular" panose="020B0600040502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b="0" i="0" kern="1200">
          <a:solidFill>
            <a:srgbClr val="2D637F"/>
          </a:solidFill>
          <a:latin typeface="Lucida Grande Regular" panose="020B0600040502020204" pitchFamily="34" charset="0"/>
          <a:ea typeface="+mn-ea"/>
          <a:cs typeface="Lucida Grande Regular" panose="020B0600040502020204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rgbClr val="2D637F"/>
          </a:solidFill>
          <a:latin typeface="Lucida Grande Regular" panose="020B0600040502020204" pitchFamily="34" charset="0"/>
          <a:ea typeface="+mn-ea"/>
          <a:cs typeface="Lucida Grande Regular" panose="020B0600040502020204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rgbClr val="2D637F"/>
          </a:solidFill>
          <a:latin typeface="Lucida Grande Regular" panose="020B0600040502020204" pitchFamily="34" charset="0"/>
          <a:ea typeface="+mn-ea"/>
          <a:cs typeface="Lucida Grande Regular" panose="020B0600040502020204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rgbClr val="2D637F"/>
          </a:solidFill>
          <a:latin typeface="Lucida Grande Regular" panose="020B0600040502020204" pitchFamily="34" charset="0"/>
          <a:ea typeface="+mn-ea"/>
          <a:cs typeface="Lucida Grande Regular" panose="020B0600040502020204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b="0" i="0" kern="1200">
          <a:solidFill>
            <a:srgbClr val="2D637F"/>
          </a:solidFill>
          <a:latin typeface="Lucida Grande Regular" panose="020B0600040502020204" pitchFamily="34" charset="0"/>
          <a:ea typeface="+mn-ea"/>
          <a:cs typeface="Lucida Grande Regular" panose="020B06000405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23CC81-07AB-984C-96B3-402B5E4E3209}"/>
              </a:ext>
            </a:extLst>
          </p:cNvPr>
          <p:cNvSpPr txBox="1"/>
          <p:nvPr/>
        </p:nvSpPr>
        <p:spPr>
          <a:xfrm>
            <a:off x="3775352" y="6010791"/>
            <a:ext cx="30011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ucida Grande Regular" panose="020B0600040502020204" pitchFamily="34" charset="0"/>
                <a:cs typeface="Lucida Grande Regular" panose="020B0600040502020204" pitchFamily="34" charset="0"/>
              </a:rPr>
              <a:t>College of Chemistry</a:t>
            </a:r>
          </a:p>
          <a:p>
            <a:r>
              <a:rPr lang="en-US" sz="2000" dirty="0">
                <a:solidFill>
                  <a:schemeClr val="bg1"/>
                </a:solidFill>
                <a:latin typeface="Lucida Grande Regular" panose="020B0600040502020204" pitchFamily="34" charset="0"/>
                <a:cs typeface="Lucida Grande Regular" panose="020B0600040502020204" pitchFamily="34" charset="0"/>
              </a:rPr>
              <a:t>College of Engineering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112B03-B9C9-0B43-83FB-30906454EB2A}"/>
              </a:ext>
            </a:extLst>
          </p:cNvPr>
          <p:cNvSpPr/>
          <p:nvPr/>
        </p:nvSpPr>
        <p:spPr>
          <a:xfrm>
            <a:off x="2915840" y="3013211"/>
            <a:ext cx="63603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003262"/>
                </a:solidFill>
                <a:latin typeface="FreightMicro Pro Book" panose="02000603020000020004" pitchFamily="2" charset="0"/>
                <a:cs typeface="Poppins" pitchFamily="2" charset="77"/>
              </a:rPr>
              <a:t>Monte Carlo of Molecular Systems</a:t>
            </a:r>
          </a:p>
          <a:p>
            <a:pPr algn="ctr"/>
            <a:r>
              <a:rPr lang="en-US" sz="3200" b="1" dirty="0">
                <a:solidFill>
                  <a:srgbClr val="E09E19"/>
                </a:solidFill>
                <a:latin typeface="FreightSans Pro Book" panose="02000606030000020004" pitchFamily="2" charset="0"/>
                <a:cs typeface="Poppins" pitchFamily="2" charset="77"/>
              </a:rPr>
              <a:t>Chem 280</a:t>
            </a:r>
            <a:endParaRPr lang="en-US" sz="2800" b="1" dirty="0">
              <a:latin typeface="FreightSans Pro Book" panose="02000606030000020004" pitchFamily="2" charset="0"/>
              <a:cs typeface="Poppins" pitchFamily="2" charset="77"/>
            </a:endParaRP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DF4AB37C-2C99-8D44-ABA7-BF5C2443BF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9228" y="1952340"/>
            <a:ext cx="813547" cy="84572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73370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025ED95E-0E88-2A48-BB15-219E023EA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020" y="5504937"/>
            <a:ext cx="561913" cy="5841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B2E445-BEBF-FD4B-BF18-CF16286CB85E}"/>
              </a:ext>
            </a:extLst>
          </p:cNvPr>
          <p:cNvSpPr txBox="1"/>
          <p:nvPr/>
        </p:nvSpPr>
        <p:spPr>
          <a:xfrm>
            <a:off x="735107" y="1133869"/>
            <a:ext cx="8009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1BE8B013-4575-4B4E-B220-46978F53751B}"/>
              </a:ext>
            </a:extLst>
          </p:cNvPr>
          <p:cNvSpPr txBox="1">
            <a:spLocks/>
          </p:cNvSpPr>
          <p:nvPr/>
        </p:nvSpPr>
        <p:spPr>
          <a:xfrm>
            <a:off x="457172" y="273422"/>
            <a:ext cx="8228763" cy="11446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6000" b="0" i="0" kern="1200">
                <a:solidFill>
                  <a:srgbClr val="C28220"/>
                </a:solidFill>
                <a:latin typeface="Lucida Grande Regular" panose="020B0600040502020204" pitchFamily="34" charset="0"/>
                <a:ea typeface="+mj-ea"/>
                <a:cs typeface="Lucida Grande Regular" panose="020B0600040502020204" pitchFamily="34" charset="0"/>
              </a:defRPr>
            </a:lvl1pPr>
          </a:lstStyle>
          <a:p>
            <a:r>
              <a:rPr lang="en-US">
                <a:latin typeface="FreightMicro Pro Book" panose="02000603020000020004" pitchFamily="2" charset="0"/>
              </a:rPr>
              <a:t>The Metropolis Monte Carlo Recipe</a:t>
            </a:r>
            <a:endParaRPr lang="en-US" dirty="0">
              <a:latin typeface="FreightMicro Pro Book" panose="02000603020000020004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4255E73-8299-CF42-91EE-0E0C809B31A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61270" y="1614997"/>
            <a:ext cx="4007292" cy="400729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3EA262F-EEE3-CE45-8E39-D790BF41921D}"/>
              </a:ext>
            </a:extLst>
          </p:cNvPr>
          <p:cNvSpPr/>
          <p:nvPr/>
        </p:nvSpPr>
        <p:spPr>
          <a:xfrm>
            <a:off x="4868562" y="2793303"/>
            <a:ext cx="360425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FreightSans Pro Book" panose="02000606030000020004" pitchFamily="2" charset="0"/>
              </a:rPr>
              <a:t>Accept or reject new state according to the  Metropolis criterion</a:t>
            </a:r>
          </a:p>
        </p:txBody>
      </p:sp>
    </p:spTree>
    <p:extLst>
      <p:ext uri="{BB962C8B-B14F-4D97-AF65-F5344CB8AC3E}">
        <p14:creationId xmlns:p14="http://schemas.microsoft.com/office/powerpoint/2010/main" val="3676697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725748B-303C-C143-A1AB-C4FBF5DBDEDC}"/>
              </a:ext>
            </a:extLst>
          </p:cNvPr>
          <p:cNvSpPr txBox="1"/>
          <p:nvPr/>
        </p:nvSpPr>
        <p:spPr>
          <a:xfrm>
            <a:off x="735107" y="1133869"/>
            <a:ext cx="8009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785D049C-1B0C-AC45-8C5A-7A8598B8BE8E}"/>
              </a:ext>
            </a:extLst>
          </p:cNvPr>
          <p:cNvSpPr txBox="1">
            <a:spLocks/>
          </p:cNvSpPr>
          <p:nvPr/>
        </p:nvSpPr>
        <p:spPr>
          <a:xfrm>
            <a:off x="457172" y="273422"/>
            <a:ext cx="8228763" cy="11446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6000" b="0" i="0" kern="1200">
                <a:solidFill>
                  <a:srgbClr val="C28220"/>
                </a:solidFill>
                <a:latin typeface="Lucida Grande Regular" panose="020B0600040502020204" pitchFamily="34" charset="0"/>
                <a:ea typeface="+mj-ea"/>
                <a:cs typeface="Lucida Grande Regular" panose="020B0600040502020204" pitchFamily="34" charset="0"/>
              </a:defRPr>
            </a:lvl1pPr>
          </a:lstStyle>
          <a:p>
            <a:r>
              <a:rPr lang="en-US">
                <a:latin typeface="FreightMicro Pro Book" panose="02000603020000020004" pitchFamily="2" charset="0"/>
              </a:rPr>
              <a:t>The Metropolis Criterion</a:t>
            </a:r>
            <a:endParaRPr lang="en-US" dirty="0">
              <a:latin typeface="FreightMicro Pro Book" panose="0200060302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E5ED35D-D08F-C346-B720-9415F96F1A5C}"/>
                  </a:ext>
                </a:extLst>
              </p:cNvPr>
              <p:cNvSpPr/>
              <p:nvPr/>
            </p:nvSpPr>
            <p:spPr>
              <a:xfrm>
                <a:off x="647700" y="1380446"/>
                <a:ext cx="11058393" cy="37999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latin typeface="FreightSans Pro Book" panose="02000606030000020004" pitchFamily="2" charset="0"/>
                  </a:rPr>
                  <a:t>Accept move based on the energy change resulting from moving the particle and system temperature.</a:t>
                </a:r>
              </a:p>
              <a:p>
                <a:pPr algn="ctr"/>
                <a:endParaRPr lang="en-US" sz="2400" dirty="0">
                  <a:latin typeface="FreightSans Pro Book" panose="02000606030000020004" pitchFamily="2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𝑎𝑐𝑐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)= 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⁡[1,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ΔU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400" dirty="0">
                    <a:latin typeface="FreightSans Pro Book" panose="02000606030000020004" pitchFamily="2" charset="0"/>
                  </a:rPr>
                  <a:t>]</a:t>
                </a:r>
              </a:p>
              <a:p>
                <a:pPr algn="ctr"/>
                <a:endParaRPr lang="en-US" sz="2400" dirty="0">
                  <a:latin typeface="FreightSans Pro Book" panose="02000606030000020004" pitchFamily="2" charset="0"/>
                </a:endParaRPr>
              </a:p>
              <a:p>
                <a:r>
                  <a:rPr lang="en-US" sz="2400" dirty="0">
                    <a:latin typeface="FreightSans Pro Book" panose="02000606030000020004" pitchFamily="2" charset="0"/>
                  </a:rPr>
                  <a:t>This means we will always accept moves which result in a decrease in energy (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ΔU</m:t>
                    </m:r>
                  </m:oMath>
                </a14:m>
                <a:r>
                  <a:rPr lang="en-US" sz="2400" dirty="0">
                    <a:latin typeface="FreightSans Pro Book" panose="02000606030000020004" pitchFamily="2" charset="0"/>
                  </a:rPr>
                  <a:t>), and sometimes accept moves which are zero or positive. </a:t>
                </a:r>
              </a:p>
              <a:p>
                <a:endParaRPr lang="en-US" sz="2400" dirty="0">
                  <a:latin typeface="FreightSans Pro Book" panose="02000606030000020004" pitchFamily="2" charset="0"/>
                </a:endParaRPr>
              </a:p>
              <a:p>
                <a:r>
                  <a:rPr lang="en-US" sz="2400" dirty="0">
                    <a:latin typeface="FreightSans Pro Book" panose="02000606030000020004" pitchFamily="2" charset="0"/>
                  </a:rPr>
                  <a:t>In practice, we will generate a random number on the range zero to 1. If our calculated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𝑎𝑐𝑐</m:t>
                        </m:r>
                      </m:sub>
                    </m:sSub>
                  </m:oMath>
                </a14:m>
                <a:r>
                  <a:rPr lang="en-US" sz="2400" dirty="0">
                    <a:latin typeface="FreightSans Pro Book" panose="02000606030000020004" pitchFamily="2" charset="0"/>
                  </a:rPr>
                  <a:t> is greater than our generated number, we accept the configuration.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E5ED35D-D08F-C346-B720-9415F96F1A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" y="1380446"/>
                <a:ext cx="11058393" cy="3799951"/>
              </a:xfrm>
              <a:prstGeom prst="rect">
                <a:avLst/>
              </a:prstGeom>
              <a:blipFill>
                <a:blip r:embed="rId2"/>
                <a:stretch>
                  <a:fillRect l="-803" t="-1329" r="-459" b="-2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264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59107" y="1133870"/>
            <a:ext cx="8009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FreightMicro Pro Book" panose="02000603020000020004" pitchFamily="2" charset="0"/>
              </a:rPr>
              <a:t>Reduced Units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98DA7D0-1C23-AA4B-8A1A-FC3F1C1D6417}"/>
                  </a:ext>
                </a:extLst>
              </p:cNvPr>
              <p:cNvSpPr txBox="1"/>
              <p:nvPr/>
            </p:nvSpPr>
            <p:spPr>
              <a:xfrm>
                <a:off x="1981172" y="1418053"/>
                <a:ext cx="8081186" cy="5072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FreightSans Pro Book" panose="02000606030000020004" pitchFamily="2" charset="0"/>
                  </a:rPr>
                  <a:t>For Argon, </a:t>
                </a:r>
                <a:endParaRPr lang="en-US" i="1" dirty="0">
                  <a:latin typeface="FreightSans Pro Book" panose="02000606030000020004" pitchFamily="2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=120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=1.68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>
                    <a:latin typeface="FreightSans Pro Book" panose="02000606030000020004" pitchFamily="2" charset="0"/>
                  </a:rPr>
                  <a:t> 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=3.4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𝑚𝑒𝑡𝑒𝑟𝑠</m:t>
                    </m:r>
                  </m:oMath>
                </a14:m>
                <a:endParaRPr lang="en-US" dirty="0">
                  <a:latin typeface="FreightSans Pro Book" panose="02000606030000020004" pitchFamily="2" charset="0"/>
                  <a:ea typeface="Cambria Math" panose="02040503050406030204" pitchFamily="18" charset="0"/>
                </a:endParaRPr>
              </a:p>
              <a:p>
                <a:pPr algn="ctr"/>
                <a:endParaRPr lang="en-US" dirty="0">
                  <a:latin typeface="FreightSans Pro Book" panose="02000606030000020004" pitchFamily="2" charset="0"/>
                </a:endParaRPr>
              </a:p>
              <a:p>
                <a:pPr algn="ctr"/>
                <a:r>
                  <a:rPr lang="en-US" dirty="0">
                    <a:latin typeface="FreightSans Pro Book" panose="02000606030000020004" pitchFamily="2" charset="0"/>
                  </a:rPr>
                  <a:t>These are really inconvenient numbers!</a:t>
                </a:r>
              </a:p>
              <a:p>
                <a:pPr algn="ctr"/>
                <a:endParaRPr lang="en-US" dirty="0">
                  <a:latin typeface="FreightSans Pro Book" panose="02000606030000020004" pitchFamily="2" charset="0"/>
                </a:endParaRPr>
              </a:p>
              <a:p>
                <a:pPr algn="ctr"/>
                <a:r>
                  <a:rPr lang="en-US" dirty="0">
                    <a:latin typeface="FreightSans Pro Book" panose="02000606030000020004" pitchFamily="2" charset="0"/>
                  </a:rPr>
                  <a:t>We will normalize our energy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latin typeface="FreightSans Pro Book" panose="02000606030000020004" pitchFamily="2" charset="0"/>
                  </a:rPr>
                  <a:t> and our distances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>
                    <a:latin typeface="FreightSans Pro Book" panose="02000606030000020004" pitchFamily="2" charset="0"/>
                  </a:rPr>
                  <a:t>. </a:t>
                </a:r>
              </a:p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den>
                      </m:f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algn="ctr"/>
                <a:br>
                  <a:rPr lang="en-US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=4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98DA7D0-1C23-AA4B-8A1A-FC3F1C1D6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172" y="1418053"/>
                <a:ext cx="8081186" cy="5072542"/>
              </a:xfrm>
              <a:prstGeom prst="rect">
                <a:avLst/>
              </a:prstGeom>
              <a:blipFill>
                <a:blip r:embed="rId3"/>
                <a:stretch>
                  <a:fillRect l="-628" t="-4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3FABED-A4B6-4A46-9164-B1433813474E}"/>
                  </a:ext>
                </a:extLst>
              </p:cNvPr>
              <p:cNvSpPr txBox="1"/>
              <p:nvPr/>
            </p:nvSpPr>
            <p:spPr>
              <a:xfrm>
                <a:off x="9658760" y="4800800"/>
                <a:ext cx="163879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28220"/>
                    </a:solidFill>
                    <a:latin typeface="FreightSans Pro Book" panose="02000606030000020004" pitchFamily="2" charset="0"/>
                  </a:rPr>
                  <a:t>This will make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C2822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C28220"/>
                            </a:solidFill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r>
                          <a:rPr lang="en-US" b="1" i="1">
                            <a:solidFill>
                              <a:srgbClr val="C2822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1" i="1">
                            <a:solidFill>
                              <a:srgbClr val="C2822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>
                                <a:solidFill>
                                  <a:srgbClr val="C2822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rgbClr val="C28220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p>
                            <m:r>
                              <a:rPr lang="en-US" b="1" i="1">
                                <a:solidFill>
                                  <a:srgbClr val="C2822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b="1" dirty="0">
                    <a:solidFill>
                      <a:srgbClr val="C28220"/>
                    </a:solidFill>
                    <a:latin typeface="FreightSans Pro Book" panose="02000606030000020004" pitchFamily="2" charset="0"/>
                  </a:rPr>
                  <a:t> be on the order of 1. 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3FABED-A4B6-4A46-9164-B14338134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8760" y="4800800"/>
                <a:ext cx="1638794" cy="923330"/>
              </a:xfrm>
              <a:prstGeom prst="rect">
                <a:avLst/>
              </a:prstGeom>
              <a:blipFill>
                <a:blip r:embed="rId4"/>
                <a:stretch>
                  <a:fillRect t="-4110" r="-6923" b="-8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2382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436EE6-78E7-764A-9170-0753F8B39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571500"/>
            <a:ext cx="10354733" cy="1150353"/>
          </a:xfrm>
        </p:spPr>
        <p:txBody>
          <a:bodyPr/>
          <a:lstStyle/>
          <a:p>
            <a:r>
              <a:rPr lang="en-US" dirty="0"/>
              <a:t>Statistical Mechanics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9D4F8F-70EC-6649-9818-B7DBF90A2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2518952"/>
            <a:ext cx="10320867" cy="261719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3300" dirty="0">
                <a:solidFill>
                  <a:srgbClr val="003262"/>
                </a:solidFill>
              </a:rPr>
              <a:t>the description of physical phenomena in terms of a statistical treatment of the behavior of large numbers of atoms or molecules, especially with regard to the distribution of energy among them.</a:t>
            </a:r>
          </a:p>
          <a:p>
            <a:pPr marL="0" indent="0">
              <a:buNone/>
            </a:pPr>
            <a:endParaRPr lang="en-US" sz="2800" dirty="0">
              <a:solidFill>
                <a:srgbClr val="003262"/>
              </a:solidFill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003262"/>
                </a:solidFill>
              </a:rPr>
              <a:t>--Oxford Languages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614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436EE6-78E7-764A-9170-0753F8B39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571500"/>
            <a:ext cx="10354733" cy="1150353"/>
          </a:xfrm>
        </p:spPr>
        <p:txBody>
          <a:bodyPr/>
          <a:lstStyle/>
          <a:p>
            <a:r>
              <a:rPr lang="en-US" dirty="0"/>
              <a:t>Statistical Mechanics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9D4F8F-70EC-6649-9818-B7DBF90A2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2518952"/>
            <a:ext cx="10320867" cy="26171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Lucida Grande Regular" panose="020B0600040502020204"/>
              </a:rPr>
              <a:t>In other words…</a:t>
            </a:r>
          </a:p>
          <a:p>
            <a:pPr marL="0" indent="0">
              <a:buNone/>
            </a:pPr>
            <a:endParaRPr lang="en-US" sz="2800" dirty="0">
              <a:solidFill>
                <a:srgbClr val="374151"/>
              </a:solidFill>
              <a:latin typeface="Lucida Grande Regular" panose="020B0600040502020204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374151"/>
                </a:solidFill>
                <a:latin typeface="Lucida Grande Regular" panose="020B0600040502020204"/>
              </a:rPr>
              <a:t>S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Lucida Grande Regular" panose="020B0600040502020204"/>
              </a:rPr>
              <a:t>tatistical mechanics allows us to predict the properties of a large system by examining and analyzing the many possible configurations, or microstates, of its atoms or molecules.</a:t>
            </a:r>
            <a:endParaRPr lang="en-US" dirty="0">
              <a:latin typeface="Lucida Grande Regular" panose="020B06000405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618374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B918A26F-6E3A-B246-8A5A-0EACBCE2B8E8}"/>
              </a:ext>
            </a:extLst>
          </p:cNvPr>
          <p:cNvSpPr txBox="1"/>
          <p:nvPr/>
        </p:nvSpPr>
        <p:spPr>
          <a:xfrm>
            <a:off x="647700" y="1282151"/>
            <a:ext cx="8009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E7FD09C7-6257-6346-AD28-208BFE74E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587715"/>
            <a:ext cx="11315714" cy="1144631"/>
          </a:xfrm>
        </p:spPr>
        <p:txBody>
          <a:bodyPr>
            <a:normAutofit/>
          </a:bodyPr>
          <a:lstStyle/>
          <a:p>
            <a:r>
              <a:rPr lang="en-US" dirty="0">
                <a:latin typeface="FreightMicro Pro Book" panose="02000603020000020004" pitchFamily="2" charset="0"/>
              </a:rPr>
              <a:t>Monte Carlo of Molecular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CB53D8F-54DD-6147-9003-52522E9257D2}"/>
                  </a:ext>
                </a:extLst>
              </p:cNvPr>
              <p:cNvSpPr txBox="1"/>
              <p:nvPr/>
            </p:nvSpPr>
            <p:spPr>
              <a:xfrm>
                <a:off x="2149138" y="1605316"/>
                <a:ext cx="7750394" cy="13245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FreightSans Pro Book" panose="02000606030000020004" pitchFamily="2" charset="0"/>
                  </a:rPr>
                  <a:t>According to </a:t>
                </a:r>
                <a:r>
                  <a:rPr lang="en-US" sz="2400" b="1" u="sng" dirty="0">
                    <a:solidFill>
                      <a:srgbClr val="003262"/>
                    </a:solidFill>
                    <a:latin typeface="FreightMicro Pro Book" panose="02000603020000020004" pitchFamily="2" charset="0"/>
                  </a:rPr>
                  <a:t>statistical mechanics</a:t>
                </a:r>
                <a:endParaRPr lang="en-US" sz="2400" dirty="0">
                  <a:solidFill>
                    <a:srgbClr val="003262"/>
                  </a:solidFill>
                  <a:latin typeface="FreightMicro Pro Book" panose="02000603020000020004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FreightMicro Pro Book" panose="02000603020000020004" pitchFamily="2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CB53D8F-54DD-6147-9003-52522E925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138" y="1605316"/>
                <a:ext cx="7750394" cy="1324593"/>
              </a:xfrm>
              <a:prstGeom prst="rect">
                <a:avLst/>
              </a:prstGeom>
              <a:blipFill>
                <a:blip r:embed="rId3"/>
                <a:stretch>
                  <a:fillRect l="-1309" t="-82857" b="-16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35363F8-8CAE-2F43-8F08-2C3E3BEFF325}"/>
                  </a:ext>
                </a:extLst>
              </p:cNvPr>
              <p:cNvSpPr txBox="1"/>
              <p:nvPr/>
            </p:nvSpPr>
            <p:spPr>
              <a:xfrm>
                <a:off x="647700" y="3052029"/>
                <a:ext cx="11079843" cy="25689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28220"/>
                        </a:solidFill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en-US" sz="2000" i="1" dirty="0">
                    <a:solidFill>
                      <a:srgbClr val="C2822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0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		</a:t>
                </a:r>
                <a:r>
                  <a:rPr lang="en-US" sz="2000" dirty="0">
                    <a:solidFill>
                      <a:schemeClr val="tx1"/>
                    </a:solidFill>
                    <a:latin typeface="FreightSans Pro Book" panose="02000606030000020004" pitchFamily="2" charset="0"/>
                  </a:rPr>
                  <a:t>quantity which depends on atomic coordinates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FreightSans Pro Book" panose="02000606030000020004" pitchFamily="2" charset="0"/>
                  </a:rPr>
                  <a:t>)</a:t>
                </a:r>
              </a:p>
              <a:p>
                <a:endParaRPr lang="en-US" sz="2000" dirty="0">
                  <a:solidFill>
                    <a:schemeClr val="tx1"/>
                  </a:solidFill>
                  <a:latin typeface="FreightSans Pro Book" panose="02000606030000020004" pitchFamily="2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000" b="1" i="1" smtClean="0">
                            <a:solidFill>
                              <a:srgbClr val="C2822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C28220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</m:d>
                    <m:r>
                      <a:rPr lang="en-US" sz="2000" b="1" i="0" smtClean="0">
                        <a:solidFill>
                          <a:srgbClr val="C2822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1" dirty="0">
                    <a:solidFill>
                      <a:srgbClr val="C28220"/>
                    </a:solidFill>
                    <a:latin typeface="FreightSans Pro Book" panose="02000606030000020004" pitchFamily="2" charset="0"/>
                  </a:rPr>
                  <a:t> </a:t>
                </a:r>
                <a:r>
                  <a:rPr lang="en-US" sz="2000" dirty="0">
                    <a:solidFill>
                      <a:srgbClr val="C28220"/>
                    </a:solidFill>
                    <a:latin typeface="FreightSans Pro Book" panose="02000606030000020004" pitchFamily="2" charset="0"/>
                  </a:rPr>
                  <a:t>         </a:t>
                </a:r>
                <a:r>
                  <a:rPr lang="en-US" sz="2000" dirty="0">
                    <a:latin typeface="FreightSans Pro Book" panose="02000606030000020004" pitchFamily="2" charset="0"/>
                  </a:rPr>
                  <a:t>average value of quantity </a:t>
                </a:r>
                <a:r>
                  <a:rPr lang="en-US" sz="2000">
                    <a:latin typeface="FreightSans Pro Book" panose="02000606030000020004" pitchFamily="2" charset="0"/>
                  </a:rPr>
                  <a:t>Q (brackets </a:t>
                </a:r>
                <a:r>
                  <a:rPr lang="en-US" sz="2000" dirty="0">
                    <a:latin typeface="FreightSans Pro Book" panose="02000606030000020004" pitchFamily="2" charset="0"/>
                  </a:rPr>
                  <a:t>denote average) </a:t>
                </a:r>
              </a:p>
              <a:p>
                <a:endParaRPr lang="en-US" sz="2000" dirty="0">
                  <a:latin typeface="FreightSans Pro Book" panose="02000606030000020004" pitchFamily="2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rgbClr val="C2822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C2822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C2822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</m:sSup>
                  </m:oMath>
                </a14:m>
                <a:r>
                  <a:rPr lang="en-US" sz="2000" b="1" dirty="0">
                    <a:solidFill>
                      <a:srgbClr val="C28220"/>
                    </a:solidFill>
                    <a:latin typeface="FreightSans Pro Book" panose="02000606030000020004" pitchFamily="2" charset="0"/>
                  </a:rPr>
                  <a:t>  </a:t>
                </a:r>
                <a:r>
                  <a:rPr lang="en-US" sz="2000" dirty="0">
                    <a:latin typeface="FreightSans Pro Book" panose="02000606030000020004" pitchFamily="2" charset="0"/>
                  </a:rPr>
                  <a:t>		    atomic coordinates of N atoms.</a:t>
                </a:r>
              </a:p>
              <a:p>
                <a:endParaRPr lang="en-US" sz="2000" dirty="0">
                  <a:latin typeface="FreightSans Pro Book" panose="02000606030000020004" pitchFamily="2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282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𝝆</m:t>
                    </m:r>
                    <m:d>
                      <m:dPr>
                        <m:ctrlPr>
                          <a:rPr lang="en-US" sz="2000" b="1" i="1">
                            <a:solidFill>
                              <a:srgbClr val="C282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1" i="1">
                                <a:solidFill>
                                  <a:srgbClr val="C2822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solidFill>
                                  <a:srgbClr val="C2822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𝒓</m:t>
                            </m:r>
                          </m:e>
                          <m:sup>
                            <m:r>
                              <a:rPr lang="en-US" sz="2000" b="1" i="1">
                                <a:solidFill>
                                  <a:srgbClr val="C2822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𝑵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b="1" dirty="0">
                    <a:solidFill>
                      <a:srgbClr val="C28220"/>
                    </a:solidFill>
                    <a:latin typeface="FreightSans Pro Book" panose="02000606030000020004" pitchFamily="2" charset="0"/>
                  </a:rPr>
                  <a:t>  </a:t>
                </a:r>
                <a:r>
                  <a:rPr lang="en-US" sz="2000" dirty="0">
                    <a:latin typeface="FreightSans Pro Book" panose="02000606030000020004" pitchFamily="2" charset="0"/>
                  </a:rPr>
                  <a:t>	  probability density based on thermodynamic properties (beyond scope of this course)</a:t>
                </a:r>
              </a:p>
              <a:p>
                <a:endParaRPr lang="en-US" dirty="0">
                  <a:latin typeface="FreightSans Pro Book" panose="02000606030000020004" pitchFamily="2" charset="0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35363F8-8CAE-2F43-8F08-2C3E3BEFF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" y="3052029"/>
                <a:ext cx="11079843" cy="2568908"/>
              </a:xfrm>
              <a:prstGeom prst="rect">
                <a:avLst/>
              </a:prstGeom>
              <a:blipFill>
                <a:blip r:embed="rId4"/>
                <a:stretch>
                  <a:fillRect l="-165" t="-14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E9F93E63-929D-5C43-A545-1EFCDD4B9586}"/>
              </a:ext>
            </a:extLst>
          </p:cNvPr>
          <p:cNvSpPr txBox="1"/>
          <p:nvPr/>
        </p:nvSpPr>
        <p:spPr>
          <a:xfrm>
            <a:off x="7245091" y="1567953"/>
            <a:ext cx="332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28220"/>
                </a:solidFill>
                <a:latin typeface="FreightMicro Pro Book" panose="02000603020000020004" pitchFamily="2" charset="0"/>
              </a:rPr>
              <a:t>We can use MC to evaluate this integral!</a:t>
            </a:r>
          </a:p>
        </p:txBody>
      </p:sp>
    </p:spTree>
    <p:extLst>
      <p:ext uri="{BB962C8B-B14F-4D97-AF65-F5344CB8AC3E}">
        <p14:creationId xmlns:p14="http://schemas.microsoft.com/office/powerpoint/2010/main" val="1628498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B132F7B-DBC5-4F4C-8872-56BEB7623BA2}"/>
              </a:ext>
            </a:extLst>
          </p:cNvPr>
          <p:cNvSpPr txBox="1"/>
          <p:nvPr/>
        </p:nvSpPr>
        <p:spPr>
          <a:xfrm>
            <a:off x="735107" y="1133869"/>
            <a:ext cx="8009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41E19CBF-768D-FC47-9786-C06E1C179B8A}"/>
              </a:ext>
            </a:extLst>
          </p:cNvPr>
          <p:cNvSpPr txBox="1">
            <a:spLocks/>
          </p:cNvSpPr>
          <p:nvPr/>
        </p:nvSpPr>
        <p:spPr>
          <a:xfrm>
            <a:off x="647700" y="273422"/>
            <a:ext cx="11341100" cy="1144631"/>
          </a:xfrm>
          <a:prstGeom prst="rect">
            <a:avLst/>
          </a:prstGeom>
        </p:spPr>
        <p:txBody>
          <a:bodyPr vert="horz" lIns="0" tIns="0" rIns="0" bIns="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C28220"/>
                </a:solidFill>
                <a:latin typeface="Lucida Grande Regular" panose="020B0600040502020204" pitchFamily="34" charset="0"/>
                <a:ea typeface="+mj-ea"/>
                <a:cs typeface="Lucida Grande Regular" panose="020B0600040502020204" pitchFamily="34" charset="0"/>
              </a:defRPr>
            </a:lvl1pPr>
          </a:lstStyle>
          <a:p>
            <a:r>
              <a:rPr lang="en-US" dirty="0">
                <a:latin typeface="FreightMicro Pro Book" panose="02000603020000020004" pitchFamily="2" charset="0"/>
              </a:rPr>
              <a:t>Monte Carlo of Molecular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C5B0F58-2AAE-B542-9D74-3267203BBFC2}"/>
                  </a:ext>
                </a:extLst>
              </p:cNvPr>
              <p:cNvSpPr txBox="1"/>
              <p:nvPr/>
            </p:nvSpPr>
            <p:spPr>
              <a:xfrm>
                <a:off x="635110" y="1614996"/>
                <a:ext cx="6861893" cy="3540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FreightSans Pro Book" panose="02000606030000020004" pitchFamily="2" charset="0"/>
                  </a:rPr>
                  <a:t>In order to evaluate this integral we have some special considerations</a:t>
                </a:r>
                <a:endParaRPr lang="en-US" sz="2400" dirty="0">
                  <a:latin typeface="FreightMicro Pro Book" panose="02000603020000020004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FreightMicro Pro Book" panose="02000603020000020004" pitchFamily="2" charset="0"/>
                </a:endParaRPr>
              </a:p>
              <a:p>
                <a:endParaRPr lang="en-US" sz="2400" dirty="0">
                  <a:latin typeface="FreightMicro Pro Book" panose="02000603020000020004" pitchFamily="2" charset="0"/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FreightSans Pro Book" panose="02000606030000020004" pitchFamily="2" charset="0"/>
                  </a:rPr>
                  <a:t>Because we have so many possible states, it is no</a:t>
                </a:r>
                <a:r>
                  <a:rPr lang="en-US" sz="2400" dirty="0">
                    <a:latin typeface="FreightSans Pro Book" panose="02000606030000020004" pitchFamily="2" charset="0"/>
                  </a:rPr>
                  <a:t>t effective to sample points with a uniform distribution. We want to sample configurations which are likely to occur.</a:t>
                </a:r>
                <a:endParaRPr lang="en-US" sz="2400" dirty="0">
                  <a:solidFill>
                    <a:schemeClr val="tx1"/>
                  </a:solidFill>
                  <a:latin typeface="FreightSans Pro Book" panose="02000606030000020004" pitchFamily="2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C5B0F58-2AAE-B542-9D74-3267203BB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10" y="1614996"/>
                <a:ext cx="6861893" cy="3540585"/>
              </a:xfrm>
              <a:prstGeom prst="rect">
                <a:avLst/>
              </a:prstGeom>
              <a:blipFill>
                <a:blip r:embed="rId3"/>
                <a:stretch>
                  <a:fillRect l="-1292" t="-20714" b="-9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Graphic 12">
            <a:extLst>
              <a:ext uri="{FF2B5EF4-FFF2-40B4-BE49-F238E27FC236}">
                <a16:creationId xmlns:a16="http://schemas.microsoft.com/office/drawing/2014/main" id="{AF0ECCB6-945D-8E43-BBAE-4F2CA720E2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97003" y="770569"/>
            <a:ext cx="2553734" cy="3613856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A9D848EF-D5CB-3942-AA13-9E0207BE12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97004" y="2939644"/>
            <a:ext cx="2495205" cy="353102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F3874D1-F033-BE46-8A07-2E7612343E20}"/>
              </a:ext>
            </a:extLst>
          </p:cNvPr>
          <p:cNvSpPr txBox="1"/>
          <p:nvPr/>
        </p:nvSpPr>
        <p:spPr>
          <a:xfrm>
            <a:off x="10150733" y="1989582"/>
            <a:ext cx="1576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reightSans Pro Book" panose="02000606030000020004" pitchFamily="2" charset="0"/>
              </a:rPr>
              <a:t>Consider our 10 particles in a box.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77EED1-3F4E-2743-B818-BDB1A13AF1B3}"/>
              </a:ext>
            </a:extLst>
          </p:cNvPr>
          <p:cNvSpPr txBox="1"/>
          <p:nvPr/>
        </p:nvSpPr>
        <p:spPr>
          <a:xfrm>
            <a:off x="10092205" y="3964087"/>
            <a:ext cx="17713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reightSans Pro Book" panose="02000606030000020004" pitchFamily="2" charset="0"/>
              </a:rPr>
              <a:t>This configuration (particles stacked) is high energy and not likely to occur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D1B9DF-8BDD-AC43-8DDE-812CF764908A}"/>
              </a:ext>
            </a:extLst>
          </p:cNvPr>
          <p:cNvSpPr txBox="1"/>
          <p:nvPr/>
        </p:nvSpPr>
        <p:spPr>
          <a:xfrm>
            <a:off x="2377548" y="6287351"/>
            <a:ext cx="5940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FreightSans Pro Book" panose="02000606030000020004" pitchFamily="2" charset="0"/>
              </a:rPr>
              <a:t>Use the Metropolis Monte Carlo method</a:t>
            </a:r>
          </a:p>
        </p:txBody>
      </p:sp>
    </p:spTree>
    <p:extLst>
      <p:ext uri="{BB962C8B-B14F-4D97-AF65-F5344CB8AC3E}">
        <p14:creationId xmlns:p14="http://schemas.microsoft.com/office/powerpoint/2010/main" val="3221534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4397AE5-BE81-A742-9BB0-76A1FF27B9EC}"/>
              </a:ext>
            </a:extLst>
          </p:cNvPr>
          <p:cNvSpPr txBox="1"/>
          <p:nvPr/>
        </p:nvSpPr>
        <p:spPr>
          <a:xfrm>
            <a:off x="735107" y="1133869"/>
            <a:ext cx="8009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62911CE5-FC9F-7348-A2D5-1C8D6614110B}"/>
              </a:ext>
            </a:extLst>
          </p:cNvPr>
          <p:cNvSpPr txBox="1">
            <a:spLocks/>
          </p:cNvSpPr>
          <p:nvPr/>
        </p:nvSpPr>
        <p:spPr>
          <a:xfrm>
            <a:off x="625475" y="478822"/>
            <a:ext cx="10999721" cy="11446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6000" b="0" i="0" kern="1200">
                <a:solidFill>
                  <a:srgbClr val="C28220"/>
                </a:solidFill>
                <a:latin typeface="Lucida Grande Regular" panose="020B0600040502020204" pitchFamily="34" charset="0"/>
                <a:ea typeface="+mj-ea"/>
                <a:cs typeface="Lucida Grande Regular" panose="020B0600040502020204" pitchFamily="34" charset="0"/>
              </a:defRPr>
            </a:lvl1pPr>
          </a:lstStyle>
          <a:p>
            <a:pPr algn="l"/>
            <a:r>
              <a:rPr lang="en-US" dirty="0">
                <a:latin typeface="FreightMicro Pro Book" panose="02000603020000020004" pitchFamily="2" charset="0"/>
              </a:rPr>
              <a:t>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FD754DD-E8E9-CE45-B565-B6BB16D55D08}"/>
                  </a:ext>
                </a:extLst>
              </p:cNvPr>
              <p:cNvSpPr txBox="1"/>
              <p:nvPr/>
            </p:nvSpPr>
            <p:spPr>
              <a:xfrm>
                <a:off x="625475" y="1623453"/>
                <a:ext cx="10831417" cy="3985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  <a:latin typeface="FreightSans Pro Book" panose="02000606030000020004" pitchFamily="2" charset="0"/>
                  </a:rPr>
                  <a:t>No longer using a uniform distribution for coordinate generation.</a:t>
                </a:r>
              </a:p>
              <a:p>
                <a:pPr algn="ctr"/>
                <a:endParaRPr lang="en-US" sz="2400" dirty="0">
                  <a:latin typeface="FreightSans Pro Book" panose="02000606030000020004" pitchFamily="2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  <a:latin typeface="FreightSans Pro Book" panose="02000606030000020004" pitchFamily="2" charset="0"/>
                  </a:rPr>
                  <a:t>Instead, generate configurations  with distribution -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C282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sz="2400" b="1" i="1">
                        <a:solidFill>
                          <a:srgbClr val="C282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𝝆</m:t>
                    </m:r>
                    <m:d>
                      <m:dPr>
                        <m:ctrlPr>
                          <a:rPr lang="en-US" sz="2400" b="1" i="1">
                            <a:solidFill>
                              <a:srgbClr val="C282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1" i="1">
                                <a:solidFill>
                                  <a:srgbClr val="C2822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rgbClr val="C2822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𝒓</m:t>
                            </m:r>
                          </m:e>
                          <m:sup>
                            <m:r>
                              <a:rPr lang="en-US" sz="2400" b="1" i="1">
                                <a:solidFill>
                                  <a:srgbClr val="C2822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𝑵</m:t>
                            </m:r>
                          </m:sup>
                        </m:sSup>
                      </m:e>
                    </m:d>
                    <m:r>
                      <a:rPr lang="en-US" sz="2400" b="1" i="0" smtClean="0">
                        <a:solidFill>
                          <a:srgbClr val="C282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FreightSans Pro Book" panose="02000606030000020004" pitchFamily="2" charset="0"/>
                  </a:rPr>
                  <a:t> - the probability density based on thermodynamic properties</a:t>
                </a:r>
                <a:r>
                  <a:rPr lang="en-US" sz="2400" dirty="0">
                    <a:solidFill>
                      <a:schemeClr val="tx1"/>
                    </a:solidFill>
                    <a:latin typeface="FreightSans Pro Book" panose="02000606030000020004" pitchFamily="2" charset="0"/>
                  </a:rPr>
                  <a:t>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latin typeface="FreightSans Pro Book" panose="02000606030000020004" pitchFamily="2" charset="0"/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FreightSans Pro Book" panose="02000606030000020004" pitchFamily="2" charset="0"/>
                  </a:rPr>
                  <a:t>Then, we can evaluat</a:t>
                </a:r>
                <a:r>
                  <a:rPr lang="en-US" sz="2400" dirty="0">
                    <a:latin typeface="FreightSans Pro Book" panose="02000606030000020004" pitchFamily="2" charset="0"/>
                  </a:rPr>
                  <a:t>e the integral as the average of the generated configurations:</a:t>
                </a:r>
              </a:p>
              <a:p>
                <a:endParaRPr lang="en-US" sz="2400" dirty="0">
                  <a:latin typeface="FreightSans Pro Book" panose="02000606030000020004" pitchFamily="2" charset="0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b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dirty="0">
                    <a:latin typeface="FreightSans Pro Book" panose="02000606030000020004" pitchFamily="2" charset="0"/>
                  </a:rPr>
                  <a:t> </a:t>
                </a:r>
              </a:p>
              <a:p>
                <a:endParaRPr lang="en-US" sz="2400" dirty="0">
                  <a:solidFill>
                    <a:schemeClr val="tx1"/>
                  </a:solidFill>
                  <a:latin typeface="FreightSans Pro Book" panose="02000606030000020004" pitchFamily="2" charset="0"/>
                </a:endParaRPr>
              </a:p>
              <a:p>
                <a:endParaRPr lang="en-US" sz="2400" dirty="0">
                  <a:solidFill>
                    <a:schemeClr val="tx1"/>
                  </a:solidFill>
                  <a:latin typeface="FreightSans Pro Book" panose="02000606030000020004" pitchFamily="2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FD754DD-E8E9-CE45-B565-B6BB16D55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75" y="1623453"/>
                <a:ext cx="10831417" cy="3985386"/>
              </a:xfrm>
              <a:prstGeom prst="rect">
                <a:avLst/>
              </a:prstGeom>
              <a:blipFill>
                <a:blip r:embed="rId2"/>
                <a:stretch>
                  <a:fillRect l="-938" t="-1270" r="-234" b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4241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C5C09CF-894B-F540-BBD4-4554962CB978}"/>
              </a:ext>
            </a:extLst>
          </p:cNvPr>
          <p:cNvSpPr txBox="1"/>
          <p:nvPr/>
        </p:nvSpPr>
        <p:spPr>
          <a:xfrm>
            <a:off x="735107" y="1133869"/>
            <a:ext cx="8009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112E7763-5F1F-8C44-ADB1-A9E49D6CBF2A}"/>
              </a:ext>
            </a:extLst>
          </p:cNvPr>
          <p:cNvSpPr txBox="1">
            <a:spLocks/>
          </p:cNvSpPr>
          <p:nvPr/>
        </p:nvSpPr>
        <p:spPr>
          <a:xfrm>
            <a:off x="457172" y="273422"/>
            <a:ext cx="8228763" cy="11446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6000" b="0" i="0" kern="1200">
                <a:solidFill>
                  <a:srgbClr val="C28220"/>
                </a:solidFill>
                <a:latin typeface="Lucida Grande Regular" panose="020B0600040502020204" pitchFamily="34" charset="0"/>
                <a:ea typeface="+mj-ea"/>
                <a:cs typeface="Lucida Grande Regular" panose="020B0600040502020204" pitchFamily="34" charset="0"/>
              </a:defRPr>
            </a:lvl1pPr>
          </a:lstStyle>
          <a:p>
            <a:r>
              <a:rPr lang="en-US" dirty="0">
                <a:latin typeface="FreightMicro Pro Book" panose="02000603020000020004" pitchFamily="2" charset="0"/>
              </a:rPr>
              <a:t>The Metropolis Monte Carlo Recipe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7AE5228-E89D-DC4B-A82E-B72A7FAD1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270" y="1614997"/>
            <a:ext cx="4007292" cy="400729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CA997A6-A8A4-CB41-B4DC-6FE0253F7AD0}"/>
              </a:ext>
            </a:extLst>
          </p:cNvPr>
          <p:cNvSpPr/>
          <p:nvPr/>
        </p:nvSpPr>
        <p:spPr>
          <a:xfrm>
            <a:off x="4307933" y="3165515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dirty="0">
                <a:solidFill>
                  <a:srgbClr val="000000"/>
                </a:solidFill>
                <a:latin typeface="FreightSans Pro Book" panose="02000606030000020004" pitchFamily="2" charset="0"/>
                <a:cs typeface="Futura" panose="020B0602020204020303" pitchFamily="34" charset="-79"/>
              </a:rPr>
              <a:t>Generate an initial state </a:t>
            </a:r>
            <a:r>
              <a:rPr lang="en-US" sz="2800" i="1" dirty="0">
                <a:solidFill>
                  <a:srgbClr val="000000"/>
                </a:solidFill>
                <a:latin typeface="FreightSans Pro Book" panose="02000606030000020004" pitchFamily="2" charset="0"/>
                <a:cs typeface="Futura" panose="020B0602020204020303" pitchFamily="34" charset="-79"/>
              </a:rPr>
              <a:t>m </a:t>
            </a:r>
            <a:endParaRPr lang="en-US" sz="2800" dirty="0">
              <a:solidFill>
                <a:srgbClr val="000000"/>
              </a:solidFill>
              <a:latin typeface="FreightSans Pro Book" panose="02000606030000020004" pitchFamily="2" charset="0"/>
              <a:cs typeface="Futura" panose="020B0602020204020303" pitchFamily="34" charset="-79"/>
            </a:endParaRPr>
          </a:p>
          <a:p>
            <a:pPr algn="ctr"/>
            <a:r>
              <a:rPr lang="en-US" sz="2800" dirty="0">
                <a:solidFill>
                  <a:srgbClr val="000000"/>
                </a:solidFill>
                <a:latin typeface="FreightSans Pro Book" panose="02000606030000020004" pitchFamily="2" charset="0"/>
                <a:cs typeface="Futura" panose="020B0602020204020303" pitchFamily="34" charset="-79"/>
              </a:rPr>
              <a:t>and</a:t>
            </a:r>
            <a:r>
              <a:rPr lang="en-US" sz="2800" i="1" dirty="0">
                <a:solidFill>
                  <a:srgbClr val="000000"/>
                </a:solidFill>
                <a:latin typeface="FreightSans Pro Book" panose="02000606030000020004" pitchFamily="2" charset="0"/>
                <a:cs typeface="Futura" panose="020B0602020204020303" pitchFamily="34" charset="-79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FreightSans Pro Book" panose="02000606030000020004" pitchFamily="2" charset="0"/>
                <a:cs typeface="Futura" panose="020B0602020204020303" pitchFamily="34" charset="-79"/>
              </a:rPr>
              <a:t>calculate its energy.</a:t>
            </a:r>
            <a:endParaRPr lang="en-US" sz="2800" dirty="0">
              <a:solidFill>
                <a:srgbClr val="000000"/>
              </a:solidFill>
              <a:effectLst/>
              <a:latin typeface="FreightSans Pro Book" panose="02000606030000020004" pitchFamily="2" charset="0"/>
              <a:cs typeface="Futura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03556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74AA849-4296-734E-8322-D5886C23C545}"/>
              </a:ext>
            </a:extLst>
          </p:cNvPr>
          <p:cNvSpPr txBox="1"/>
          <p:nvPr/>
        </p:nvSpPr>
        <p:spPr>
          <a:xfrm>
            <a:off x="735107" y="1133869"/>
            <a:ext cx="8009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4C27FC86-3306-2545-BF60-C066C0838DDD}"/>
              </a:ext>
            </a:extLst>
          </p:cNvPr>
          <p:cNvSpPr txBox="1">
            <a:spLocks/>
          </p:cNvSpPr>
          <p:nvPr/>
        </p:nvSpPr>
        <p:spPr>
          <a:xfrm>
            <a:off x="457172" y="273422"/>
            <a:ext cx="8228763" cy="11446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6000" b="0" i="0" kern="1200">
                <a:solidFill>
                  <a:srgbClr val="C28220"/>
                </a:solidFill>
                <a:latin typeface="Lucida Grande Regular" panose="020B0600040502020204" pitchFamily="34" charset="0"/>
                <a:ea typeface="+mj-ea"/>
                <a:cs typeface="Lucida Grande Regular" panose="020B0600040502020204" pitchFamily="34" charset="0"/>
              </a:defRPr>
            </a:lvl1pPr>
          </a:lstStyle>
          <a:p>
            <a:r>
              <a:rPr lang="en-US">
                <a:latin typeface="FreightMicro Pro Book" panose="02000603020000020004" pitchFamily="2" charset="0"/>
              </a:rPr>
              <a:t>The Metropolis Monte Carlo Recipe</a:t>
            </a:r>
            <a:endParaRPr lang="en-US" dirty="0">
              <a:latin typeface="FreightMicro Pro Book" panose="02000603020000020004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A457D9-1A70-3A46-A019-BEA7C09D743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61270" y="1614997"/>
            <a:ext cx="4007292" cy="400729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DA43737-4686-534C-AD9B-9504647768E5}"/>
              </a:ext>
            </a:extLst>
          </p:cNvPr>
          <p:cNvSpPr/>
          <p:nvPr/>
        </p:nvSpPr>
        <p:spPr>
          <a:xfrm>
            <a:off x="4994724" y="3295478"/>
            <a:ext cx="36042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FreightSans Pro Book" panose="02000606030000020004" pitchFamily="2" charset="0"/>
              </a:rPr>
              <a:t>Choose an atom with uniform probability</a:t>
            </a:r>
          </a:p>
        </p:txBody>
      </p:sp>
    </p:spTree>
    <p:extLst>
      <p:ext uri="{BB962C8B-B14F-4D97-AF65-F5344CB8AC3E}">
        <p14:creationId xmlns:p14="http://schemas.microsoft.com/office/powerpoint/2010/main" val="3318486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6656B1-5123-3341-9990-DD6782CAC8F1}"/>
              </a:ext>
            </a:extLst>
          </p:cNvPr>
          <p:cNvSpPr txBox="1"/>
          <p:nvPr/>
        </p:nvSpPr>
        <p:spPr>
          <a:xfrm>
            <a:off x="735107" y="1133869"/>
            <a:ext cx="8009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2F434B2B-A7AC-7D43-88BE-1CCCB9B4A13F}"/>
              </a:ext>
            </a:extLst>
          </p:cNvPr>
          <p:cNvSpPr txBox="1">
            <a:spLocks/>
          </p:cNvSpPr>
          <p:nvPr/>
        </p:nvSpPr>
        <p:spPr>
          <a:xfrm>
            <a:off x="457172" y="273422"/>
            <a:ext cx="8228763" cy="11446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6000" b="0" i="0" kern="1200">
                <a:solidFill>
                  <a:srgbClr val="C28220"/>
                </a:solidFill>
                <a:latin typeface="Lucida Grande Regular" panose="020B0600040502020204" pitchFamily="34" charset="0"/>
                <a:ea typeface="+mj-ea"/>
                <a:cs typeface="Lucida Grande Regular" panose="020B0600040502020204" pitchFamily="34" charset="0"/>
              </a:defRPr>
            </a:lvl1pPr>
          </a:lstStyle>
          <a:p>
            <a:r>
              <a:rPr lang="en-US" dirty="0">
                <a:latin typeface="FreightMicro Pro Book" panose="02000603020000020004" pitchFamily="2" charset="0"/>
              </a:rPr>
              <a:t>The Metropolis Monte Carlo Recipe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741970-B0B7-3048-BD1B-60A22A9E92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61270" y="1614997"/>
            <a:ext cx="4007292" cy="400729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9D21CC0-BE10-614B-85D2-EDFE28E89CC8}"/>
              </a:ext>
            </a:extLst>
          </p:cNvPr>
          <p:cNvSpPr/>
          <p:nvPr/>
        </p:nvSpPr>
        <p:spPr>
          <a:xfrm>
            <a:off x="4868562" y="2044005"/>
            <a:ext cx="360425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FreightSans Pro Book" panose="02000606030000020004" pitchFamily="2" charset="0"/>
              </a:rPr>
              <a:t>Attempt a random translation within a maximum distance.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37A93E-D724-574B-969F-4898D042147F}"/>
              </a:ext>
            </a:extLst>
          </p:cNvPr>
          <p:cNvSpPr/>
          <p:nvPr/>
        </p:nvSpPr>
        <p:spPr>
          <a:xfrm>
            <a:off x="4868561" y="3856137"/>
            <a:ext cx="36042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FreightSans Pro Book" panose="02000606030000020004" pitchFamily="2" charset="0"/>
              </a:rPr>
              <a:t>Calculate the energy of the new state, n.</a:t>
            </a:r>
          </a:p>
        </p:txBody>
      </p:sp>
    </p:spTree>
    <p:extLst>
      <p:ext uri="{BB962C8B-B14F-4D97-AF65-F5344CB8AC3E}">
        <p14:creationId xmlns:p14="http://schemas.microsoft.com/office/powerpoint/2010/main" val="35004498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2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5406</TotalTime>
  <Words>513</Words>
  <Application>Microsoft Office PowerPoint</Application>
  <PresentationFormat>Widescreen</PresentationFormat>
  <Paragraphs>78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Cambria Math</vt:lpstr>
      <vt:lpstr>FreightMicro Pro Book</vt:lpstr>
      <vt:lpstr>FreightSans Pro Book</vt:lpstr>
      <vt:lpstr>Lucida Grande Regular</vt:lpstr>
      <vt:lpstr>Custom Design</vt:lpstr>
      <vt:lpstr>PowerPoint Presentation</vt:lpstr>
      <vt:lpstr>Statistical Mechanics</vt:lpstr>
      <vt:lpstr>Statistical Mechanics</vt:lpstr>
      <vt:lpstr>Monte Carlo of Molecular 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Reduced Units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Karina Le</dc:creator>
  <cp:lastModifiedBy>Nash, Jessica</cp:lastModifiedBy>
  <cp:revision>133</cp:revision>
  <dcterms:created xsi:type="dcterms:W3CDTF">2020-04-24T18:33:55Z</dcterms:created>
  <dcterms:modified xsi:type="dcterms:W3CDTF">2023-08-03T15:34:43Z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E3993A2F-7A32-4D5D-8109-C84502C343A8</vt:lpwstr>
  </property>
  <property fmtid="{D5CDD505-2E9C-101B-9397-08002B2CF9AE}" pid="3" name="ArticulatePath">
    <vt:lpwstr>powerpointDeck_template</vt:lpwstr>
  </property>
</Properties>
</file>