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5" r:id="rId2"/>
    <p:sldId id="341" r:id="rId3"/>
    <p:sldId id="335" r:id="rId4"/>
    <p:sldId id="342" r:id="rId5"/>
    <p:sldId id="343" r:id="rId6"/>
    <p:sldId id="344" r:id="rId7"/>
    <p:sldId id="349" r:id="rId8"/>
    <p:sldId id="350" r:id="rId9"/>
    <p:sldId id="351" r:id="rId10"/>
    <p:sldId id="352" r:id="rId11"/>
    <p:sldId id="348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C28220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0" autoAdjust="0"/>
    <p:restoredTop sz="84724" autoAdjust="0"/>
  </p:normalViewPr>
  <p:slideViewPr>
    <p:cSldViewPr snapToGrid="0" snapToObjects="1">
      <p:cViewPr varScale="1">
        <p:scale>
          <a:sx n="41" d="100"/>
          <a:sy n="41" d="100"/>
        </p:scale>
        <p:origin x="224" y="1792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8/10/21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3013211"/>
            <a:ext cx="6360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Micro Pro Book" panose="02000603020000020004" pitchFamily="2" charset="0"/>
                <a:cs typeface="Poppins" pitchFamily="2" charset="77"/>
              </a:rPr>
              <a:t>Monte Carlo of Molecular Systems</a:t>
            </a:r>
          </a:p>
          <a:p>
            <a:pPr algn="ctr"/>
            <a:r>
              <a:rPr lang="en-US" sz="3200" b="1" dirty="0">
                <a:solidFill>
                  <a:srgbClr val="E09E19"/>
                </a:solidFill>
                <a:latin typeface="FreightSans Pro Book" panose="02000606030000020004" pitchFamily="2" charset="0"/>
                <a:cs typeface="Poppins" pitchFamily="2" charset="77"/>
              </a:rPr>
              <a:t>Chem 280</a:t>
            </a:r>
            <a:endParaRPr lang="en-US" sz="2800" b="1" dirty="0"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952340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25748B-303C-C143-A1AB-C4FBF5DBDEDC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85D049C-1B0C-AC45-8C5A-7A8598B8BE8E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Criterion</a:t>
            </a:r>
            <a:endParaRPr lang="en-US" dirty="0">
              <a:latin typeface="FreightMicro Pro Book" panose="0200060302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5ED35D-D08F-C346-B720-9415F96F1A5C}"/>
                  </a:ext>
                </a:extLst>
              </p:cNvPr>
              <p:cNvSpPr/>
              <p:nvPr/>
            </p:nvSpPr>
            <p:spPr>
              <a:xfrm>
                <a:off x="647700" y="1380446"/>
                <a:ext cx="11058393" cy="3799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FreightSans Pro Book" panose="02000606030000020004" pitchFamily="2" charset="0"/>
                  </a:rPr>
                  <a:t>Accept move based on the energy change resulting from moving the particle and system temperature.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⁡[1,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ΔU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]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This means we will always accept moves which result in a decrease in energy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ΔU</m:t>
                    </m:r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), and sometimes accept moves which are zero or positive. </a:t>
                </a:r>
              </a:p>
              <a:p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In practice, we will generate a random number on the range zero to 1. If our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is greater than our generated number, we accept the configuration.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5ED35D-D08F-C346-B720-9415F96F1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0446"/>
                <a:ext cx="11058393" cy="3799951"/>
              </a:xfrm>
              <a:prstGeom prst="rect">
                <a:avLst/>
              </a:prstGeom>
              <a:blipFill>
                <a:blip r:embed="rId2"/>
                <a:stretch>
                  <a:fillRect l="-803" t="-1329" r="-459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6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7" y="1133870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Reduced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/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FreightSans Pro Book" panose="02000606030000020004" pitchFamily="2" charset="0"/>
                  </a:rPr>
                  <a:t>For Argon, </a:t>
                </a:r>
                <a:endParaRPr lang="en-US" i="1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=1.68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𝑚𝑒𝑡𝑒𝑟𝑠</m:t>
                    </m:r>
                  </m:oMath>
                </a14:m>
                <a:endParaRPr lang="en-US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These are really inconvenient numbers!</a:t>
                </a: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We will normalize our energy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and our distances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.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blipFill>
                <a:blip r:embed="rId3"/>
                <a:stretch>
                  <a:fillRect l="-628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/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This will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be on the order of 1.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blipFill>
                <a:blip r:embed="rId4"/>
                <a:stretch>
                  <a:fillRect t="-4110" r="-6923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8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6EE6-78E7-764A-9170-0753F8B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1500"/>
            <a:ext cx="10354733" cy="1150353"/>
          </a:xfrm>
        </p:spPr>
        <p:txBody>
          <a:bodyPr/>
          <a:lstStyle/>
          <a:p>
            <a:r>
              <a:rPr lang="en-US" dirty="0"/>
              <a:t>Statistical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4F8F-70EC-6649-9818-B7DBF90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617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300" dirty="0">
                <a:solidFill>
                  <a:srgbClr val="003262"/>
                </a:solidFill>
              </a:rPr>
              <a:t>the description of physical phenomena in terms of a statistical treatment of the behavior of large numbers of atoms or molecules, especially with regard to the distribution of energy among them.</a:t>
            </a:r>
          </a:p>
          <a:p>
            <a:pPr marL="0" indent="0">
              <a:buNone/>
            </a:pPr>
            <a:endParaRPr lang="en-US" sz="2800" dirty="0">
              <a:solidFill>
                <a:srgbClr val="003262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3262"/>
                </a:solidFill>
              </a:rPr>
              <a:t>--Oxford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/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i="1" dirty="0">
                    <a:solidFill>
                      <a:srgbClr val="C2822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quantity which depends on atomic coordinates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)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20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</a:t>
                </a:r>
                <a:r>
                  <a:rPr lang="en-US" sz="2000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     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average value of quantity Q (square brackets denote average) 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	    atomic coordinates of N atoms.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  probability density based on thermodynamic properties (beyond scope of this course)</a:t>
                </a:r>
              </a:p>
              <a:p>
                <a:endParaRPr lang="en-US" dirty="0">
                  <a:latin typeface="FreightSans Pro Book" panose="02000606030000020004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blipFill>
                <a:blip r:embed="rId4"/>
                <a:stretch>
                  <a:fillRect l="-114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132F7B-DBC5-4F4C-8872-56BEB7623BA2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1E19CBF-768D-FC47-9786-C06E1C179B8A}"/>
              </a:ext>
            </a:extLst>
          </p:cNvPr>
          <p:cNvSpPr txBox="1">
            <a:spLocks/>
          </p:cNvSpPr>
          <p:nvPr/>
        </p:nvSpPr>
        <p:spPr>
          <a:xfrm>
            <a:off x="647700" y="273422"/>
            <a:ext cx="11341100" cy="1144631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B0F58-2AAE-B542-9D74-3267203BBFC2}"/>
                  </a:ext>
                </a:extLst>
              </p:cNvPr>
              <p:cNvSpPr txBox="1"/>
              <p:nvPr/>
            </p:nvSpPr>
            <p:spPr>
              <a:xfrm>
                <a:off x="635110" y="1614996"/>
                <a:ext cx="6861893" cy="354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In order to evaluate this integral we have some special considerations</a:t>
                </a:r>
                <a:endParaRPr lang="en-US" sz="2400" dirty="0"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endParaRPr lang="en-US" sz="2400" dirty="0">
                  <a:latin typeface="FreightMicro Pro Book" panose="02000603020000020004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Because we have so many possible states, it is no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t effective to sample points with a uniform distribution. We want to sample configurations which are likely to occur.</a:t>
                </a:r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B0F58-2AAE-B542-9D74-3267203B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0" y="1614996"/>
                <a:ext cx="6861893" cy="3540585"/>
              </a:xfrm>
              <a:prstGeom prst="rect">
                <a:avLst/>
              </a:prstGeom>
              <a:blipFill>
                <a:blip r:embed="rId3"/>
                <a:stretch>
                  <a:fillRect l="-1292" t="-20714" b="-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>
            <a:extLst>
              <a:ext uri="{FF2B5EF4-FFF2-40B4-BE49-F238E27FC236}">
                <a16:creationId xmlns:a16="http://schemas.microsoft.com/office/drawing/2014/main" id="{AF0ECCB6-945D-8E43-BBAE-4F2CA720E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7003" y="770569"/>
            <a:ext cx="2553734" cy="361385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9D848EF-D5CB-3942-AA13-9E0207BE1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7004" y="2939644"/>
            <a:ext cx="2495205" cy="35310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874D1-F033-BE46-8A07-2E7612343E20}"/>
              </a:ext>
            </a:extLst>
          </p:cNvPr>
          <p:cNvSpPr txBox="1"/>
          <p:nvPr/>
        </p:nvSpPr>
        <p:spPr>
          <a:xfrm>
            <a:off x="10150733" y="1989582"/>
            <a:ext cx="157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eightSans Pro Book" panose="02000606030000020004" pitchFamily="2" charset="0"/>
              </a:rPr>
              <a:t>Consider our 10 particles in a box.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7EED1-3F4E-2743-B818-BDB1A13AF1B3}"/>
              </a:ext>
            </a:extLst>
          </p:cNvPr>
          <p:cNvSpPr txBox="1"/>
          <p:nvPr/>
        </p:nvSpPr>
        <p:spPr>
          <a:xfrm>
            <a:off x="10092205" y="3964087"/>
            <a:ext cx="177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eightSans Pro Book" panose="02000606030000020004" pitchFamily="2" charset="0"/>
              </a:rPr>
              <a:t>This configuration (particles stacked) is high energy and not likely to occur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1B9DF-8BDD-AC43-8DDE-812CF764908A}"/>
              </a:ext>
            </a:extLst>
          </p:cNvPr>
          <p:cNvSpPr txBox="1"/>
          <p:nvPr/>
        </p:nvSpPr>
        <p:spPr>
          <a:xfrm>
            <a:off x="2377548" y="6287351"/>
            <a:ext cx="5940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ightSans Pro Book" panose="02000606030000020004" pitchFamily="2" charset="0"/>
              </a:rPr>
              <a:t>Use the Metropolis Monte Carlo method</a:t>
            </a:r>
          </a:p>
        </p:txBody>
      </p:sp>
    </p:spTree>
    <p:extLst>
      <p:ext uri="{BB962C8B-B14F-4D97-AF65-F5344CB8AC3E}">
        <p14:creationId xmlns:p14="http://schemas.microsoft.com/office/powerpoint/2010/main" val="322153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397AE5-BE81-A742-9BB0-76A1FF27B9EC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2911CE5-FC9F-7348-A2D5-1C8D6614110B}"/>
              </a:ext>
            </a:extLst>
          </p:cNvPr>
          <p:cNvSpPr txBox="1">
            <a:spLocks/>
          </p:cNvSpPr>
          <p:nvPr/>
        </p:nvSpPr>
        <p:spPr>
          <a:xfrm>
            <a:off x="625475" y="478822"/>
            <a:ext cx="10999721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pPr algn="l"/>
            <a:r>
              <a:rPr lang="en-US" dirty="0">
                <a:latin typeface="FreightMicro Pro Book" panose="02000603020000020004" pitchFamily="2" charset="0"/>
              </a:rPr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D754DD-E8E9-CE45-B565-B6BB16D55D08}"/>
                  </a:ext>
                </a:extLst>
              </p:cNvPr>
              <p:cNvSpPr txBox="1"/>
              <p:nvPr/>
            </p:nvSpPr>
            <p:spPr>
              <a:xfrm>
                <a:off x="625475" y="1623453"/>
                <a:ext cx="10831417" cy="398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No longer using a uniform distribution for coordinate generation.</a:t>
                </a:r>
              </a:p>
              <a:p>
                <a:pPr algn="ctr"/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Instead, generate configurations  with distribution -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1" i="1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- the probability density based on thermodynamic properties</a:t>
                </a:r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FreightSans Pro Book" panose="02000606030000020004" pitchFamily="2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Then, we can evaluat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e the integral as the average of the generated configurations:</a:t>
                </a:r>
              </a:p>
              <a:p>
                <a:endParaRPr lang="en-US" sz="2400" dirty="0">
                  <a:latin typeface="FreightSans Pro Book" panose="02000606030000020004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latin typeface="FreightSans Pro Book" panose="02000606030000020004" pitchFamily="2" charset="0"/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D754DD-E8E9-CE45-B565-B6BB16D5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623453"/>
                <a:ext cx="10831417" cy="3985386"/>
              </a:xfrm>
              <a:prstGeom prst="rect">
                <a:avLst/>
              </a:prstGeom>
              <a:blipFill>
                <a:blip r:embed="rId2"/>
                <a:stretch>
                  <a:fillRect l="-938" t="-1270" r="-23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5C09CF-894B-F540-BBD4-4554962CB978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112E7763-5F1F-8C44-ADB1-A9E49D6CBF2A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Metropolis Monte Carlo Recipe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E5228-E89D-DC4B-A82E-B72A7FAD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A997A6-A8A4-CB41-B4DC-6FE0253F7AD0}"/>
              </a:ext>
            </a:extLst>
          </p:cNvPr>
          <p:cNvSpPr/>
          <p:nvPr/>
        </p:nvSpPr>
        <p:spPr>
          <a:xfrm>
            <a:off x="4307933" y="31655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Generate an initial state </a:t>
            </a:r>
            <a:r>
              <a:rPr lang="en-US" sz="2800" i="1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m </a:t>
            </a:r>
            <a:endParaRPr lang="en-US" sz="2800" dirty="0">
              <a:solidFill>
                <a:srgbClr val="000000"/>
              </a:solidFill>
              <a:latin typeface="FreightSans Pro Book" panose="02000606030000020004" pitchFamily="2" charset="0"/>
              <a:cs typeface="Futura" panose="020B0602020204020303" pitchFamily="34" charset="-79"/>
            </a:endParaRP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and</a:t>
            </a:r>
            <a:r>
              <a:rPr lang="en-US" sz="2800" i="1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FreightSans Pro Book" panose="02000606030000020004" pitchFamily="2" charset="0"/>
                <a:cs typeface="Futura" panose="020B0602020204020303" pitchFamily="34" charset="-79"/>
              </a:rPr>
              <a:t>calculate its energy.</a:t>
            </a:r>
            <a:endParaRPr lang="en-US" sz="2800" dirty="0">
              <a:solidFill>
                <a:srgbClr val="000000"/>
              </a:solidFill>
              <a:effectLst/>
              <a:latin typeface="FreightSans Pro Book" panose="02000606030000020004" pitchFamily="2" charset="0"/>
              <a:cs typeface="Futura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355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4AA849-4296-734E-8322-D5886C23C545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C27FC86-3306-2545-BF60-C066C0838DDD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Monte Carlo Recipe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457D9-1A70-3A46-A019-BEA7C09D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A43737-4686-534C-AD9B-9504647768E5}"/>
              </a:ext>
            </a:extLst>
          </p:cNvPr>
          <p:cNvSpPr/>
          <p:nvPr/>
        </p:nvSpPr>
        <p:spPr>
          <a:xfrm>
            <a:off x="4994724" y="3295478"/>
            <a:ext cx="3604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Choose an atom with uniform probability</a:t>
            </a:r>
          </a:p>
        </p:txBody>
      </p:sp>
    </p:spTree>
    <p:extLst>
      <p:ext uri="{BB962C8B-B14F-4D97-AF65-F5344CB8AC3E}">
        <p14:creationId xmlns:p14="http://schemas.microsoft.com/office/powerpoint/2010/main" val="331848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656B1-5123-3341-9990-DD6782CAC8F1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F434B2B-A7AC-7D43-88BE-1CCCB9B4A13F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Metropolis Monte Carlo Recipe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1970-B0B7-3048-BD1B-60A22A9E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D21CC0-BE10-614B-85D2-EDFE28E89CC8}"/>
              </a:ext>
            </a:extLst>
          </p:cNvPr>
          <p:cNvSpPr/>
          <p:nvPr/>
        </p:nvSpPr>
        <p:spPr>
          <a:xfrm>
            <a:off x="4868562" y="2044005"/>
            <a:ext cx="3604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Attempt a random translation within a maximum distance.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A93E-D724-574B-969F-4898D042147F}"/>
              </a:ext>
            </a:extLst>
          </p:cNvPr>
          <p:cNvSpPr/>
          <p:nvPr/>
        </p:nvSpPr>
        <p:spPr>
          <a:xfrm>
            <a:off x="4868561" y="3856137"/>
            <a:ext cx="3604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Calculate the energy of the new state, n.</a:t>
            </a:r>
          </a:p>
        </p:txBody>
      </p:sp>
    </p:spTree>
    <p:extLst>
      <p:ext uri="{BB962C8B-B14F-4D97-AF65-F5344CB8AC3E}">
        <p14:creationId xmlns:p14="http://schemas.microsoft.com/office/powerpoint/2010/main" val="35004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25ED95E-0E88-2A48-BB15-219E023E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20" y="5504937"/>
            <a:ext cx="561913" cy="5841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2E445-BEBF-FD4B-BF18-CF16286CB85E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BE8B013-4575-4B4E-B220-46978F53751B}"/>
              </a:ext>
            </a:extLst>
          </p:cNvPr>
          <p:cNvSpPr txBox="1">
            <a:spLocks/>
          </p:cNvSpPr>
          <p:nvPr/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>
                <a:latin typeface="FreightMicro Pro Book" panose="02000603020000020004" pitchFamily="2" charset="0"/>
              </a:rPr>
              <a:t>The Metropolis Monte Carlo Recipe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255E73-8299-CF42-91EE-0E0C809B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1270" y="1614997"/>
            <a:ext cx="4007292" cy="40072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EA262F-EEE3-CE45-8E39-D790BF41921D}"/>
              </a:ext>
            </a:extLst>
          </p:cNvPr>
          <p:cNvSpPr/>
          <p:nvPr/>
        </p:nvSpPr>
        <p:spPr>
          <a:xfrm>
            <a:off x="4868562" y="2793303"/>
            <a:ext cx="3604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eightSans Pro Book" panose="02000606030000020004" pitchFamily="2" charset="0"/>
              </a:rPr>
              <a:t>Accept or reject new state according to the  Metropolis criterion</a:t>
            </a:r>
          </a:p>
        </p:txBody>
      </p:sp>
    </p:spTree>
    <p:extLst>
      <p:ext uri="{BB962C8B-B14F-4D97-AF65-F5344CB8AC3E}">
        <p14:creationId xmlns:p14="http://schemas.microsoft.com/office/powerpoint/2010/main" val="3676697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478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FreightMicro Pro Book</vt:lpstr>
      <vt:lpstr>FreightSans Pro Book</vt:lpstr>
      <vt:lpstr>Lucida Grande Regular</vt:lpstr>
      <vt:lpstr>Custom Design</vt:lpstr>
      <vt:lpstr>PowerPoint Presentation</vt:lpstr>
      <vt:lpstr>Statistical Mechanics</vt:lpstr>
      <vt:lpstr>Monte Carlo of Molecular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Reduced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130</cp:revision>
  <dcterms:created xsi:type="dcterms:W3CDTF">2020-04-24T18:33:55Z</dcterms:created>
  <dcterms:modified xsi:type="dcterms:W3CDTF">2021-08-10T22:23:10Z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