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65" r:id="rId2"/>
    <p:sldId id="341" r:id="rId3"/>
    <p:sldId id="335" r:id="rId4"/>
    <p:sldId id="342" r:id="rId5"/>
    <p:sldId id="343" r:id="rId6"/>
    <p:sldId id="344" r:id="rId7"/>
    <p:sldId id="348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7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Rocky Little" initials="RL" lastIdx="2" clrIdx="1">
    <p:extLst>
      <p:ext uri="{19B8F6BF-5375-455C-9EA6-DF929625EA0E}">
        <p15:presenceInfo xmlns:p15="http://schemas.microsoft.com/office/powerpoint/2012/main" userId="Rocky Litt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2"/>
    <a:srgbClr val="C28220"/>
    <a:srgbClr val="ED4E33"/>
    <a:srgbClr val="E09E19"/>
    <a:srgbClr val="2D637F"/>
    <a:srgbClr val="D5C711"/>
    <a:srgbClr val="EDDE1F"/>
    <a:srgbClr val="F7F09B"/>
    <a:srgbClr val="00B2A5"/>
    <a:srgbClr val="9DA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4" autoAdjust="0"/>
    <p:restoredTop sz="84724" autoAdjust="0"/>
  </p:normalViewPr>
  <p:slideViewPr>
    <p:cSldViewPr snapToGrid="0" snapToObjects="1">
      <p:cViewPr varScale="1">
        <p:scale>
          <a:sx n="79" d="100"/>
          <a:sy n="79" d="100"/>
        </p:scale>
        <p:origin x="1072" y="24"/>
      </p:cViewPr>
      <p:guideLst>
        <p:guide orient="horz" pos="360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>
                <a:latin typeface="Lucida Grande Regular" panose="020B0600040502020204" pitchFamily="34" charset="0"/>
              </a:rPr>
              <a:t>8/1/2023</a:t>
            </a:fld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>
                <a:latin typeface="Lucida Grande Regular" panose="020B0600040502020204" pitchFamily="34" charset="0"/>
              </a:rPr>
              <a:t>‹#›</a:t>
            </a:fld>
            <a:endParaRPr lang="en-US" dirty="0">
              <a:latin typeface="Lucida Grande Regular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5F53F6BF-7462-9046-A2B6-90C29244BD2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84B7DBC5-2A13-CA47-B9EE-6017A92B6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3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7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1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5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8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8EF6-5214-494C-8F6C-C2E9956C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11525-DF00-C548-83D6-2090AB2B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79257-AE09-E842-94B1-E9F0937C5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9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90DC-07D5-7B4A-8E39-3A070E72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E3AA8-30CE-D049-A6E8-DF0A04FB4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57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2B10D-08B1-A44F-BE25-15D7B68C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7144-886F-104B-84EF-E61BE7C3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22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824333"/>
            <a:ext cx="9085179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75258"/>
            <a:ext cx="85344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85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0033"/>
            <a:ext cx="10354733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9" y="2518952"/>
            <a:ext cx="10320867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70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7767" y="2017300"/>
            <a:ext cx="103632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767" y="1019346"/>
            <a:ext cx="103632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18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72051"/>
            <a:ext cx="9952567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097755"/>
            <a:ext cx="4957233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566836" y="2097759"/>
            <a:ext cx="4995333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0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73152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73152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554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041995"/>
            <a:ext cx="4011084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66737" y="1042000"/>
            <a:ext cx="6049433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531656"/>
            <a:ext cx="4011084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70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7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0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1D53-7149-2144-BE18-AE34017F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6C87E-871B-884D-847C-CC047D078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624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677-5329-5548-BEAF-E48A509B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0E61-08EC-794A-A6C9-B059B9C3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0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E07-112A-CD4F-B282-E582EF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34039-4FCA-3A4A-9293-4B21C4BB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6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CAA6-E5FC-DF42-A15D-4B428F58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1141-1190-F74F-8724-897DA165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3A6AC-AFE5-9540-9530-1B3C6B53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5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3913-0B7C-7E46-8E3C-D11861B3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8767-E340-7942-8596-0753FC1D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04FEB-5C89-0545-A4F2-6CA5CDC4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5E179-2FCA-F54B-BCA4-1358C368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F3B65-670F-1941-A003-29F7D36C2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039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D0CD-4B89-D144-AC3C-66FB66E3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9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B48A8-C588-ED48-89AB-3952F9DCC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8A03FE-298B-1846-8110-F194AB9B56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ED86-D8FA-4D46-AF83-96D0B121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DDB-107C-6740-9479-040EFBC8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7404-93E8-6441-9152-81238BBF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6493" y="530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0" i="0" dirty="0">
              <a:latin typeface="Lucida Grande Regular" panose="020B06000405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259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8079"/>
            <a:ext cx="109728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66012" y="3"/>
            <a:ext cx="3825989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6"/>
            <a:ext cx="12227648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492066" y="6019295"/>
            <a:ext cx="2327564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D55079-713E-BA43-8332-75C9C08F782F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89891B-4FDE-8445-BC74-2F0F269534A2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C28220"/>
          </a:solidFill>
          <a:latin typeface="Lucida Grande Regular" panose="020B0600040502020204" pitchFamily="34" charset="0"/>
          <a:ea typeface="+mj-ea"/>
          <a:cs typeface="Lucida Grande Regular" panose="020B06000405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23CC81-07AB-984C-96B3-402B5E4E3209}"/>
              </a:ext>
            </a:extLst>
          </p:cNvPr>
          <p:cNvSpPr txBox="1"/>
          <p:nvPr/>
        </p:nvSpPr>
        <p:spPr>
          <a:xfrm>
            <a:off x="3775352" y="6010791"/>
            <a:ext cx="3001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Chemistry</a:t>
            </a:r>
          </a:p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Engineering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12B03-B9C9-0B43-83FB-30906454EB2A}"/>
              </a:ext>
            </a:extLst>
          </p:cNvPr>
          <p:cNvSpPr/>
          <p:nvPr/>
        </p:nvSpPr>
        <p:spPr>
          <a:xfrm>
            <a:off x="2915840" y="3013211"/>
            <a:ext cx="63603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3262"/>
                </a:solidFill>
                <a:latin typeface="FreightMicro Pro Book" panose="02000603020000020004" pitchFamily="2" charset="0"/>
                <a:cs typeface="Poppins" pitchFamily="2" charset="77"/>
              </a:rPr>
              <a:t>Monte Carlo of Molecular Systems</a:t>
            </a:r>
          </a:p>
          <a:p>
            <a:pPr algn="ctr"/>
            <a:r>
              <a:rPr lang="en-US" sz="3200" b="1" dirty="0">
                <a:solidFill>
                  <a:srgbClr val="E09E19"/>
                </a:solidFill>
                <a:latin typeface="FreightSans Pro Book" panose="02000606030000020004" pitchFamily="2" charset="0"/>
                <a:cs typeface="Poppins" pitchFamily="2" charset="77"/>
              </a:rPr>
              <a:t>Chem 280</a:t>
            </a:r>
            <a:endParaRPr lang="en-US" sz="2800" b="1" dirty="0">
              <a:latin typeface="FreightSans Pro Book" panose="02000606030000020004" pitchFamily="2" charset="0"/>
              <a:cs typeface="Poppins" pitchFamily="2" charset="77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F4AB37C-2C99-8D44-ABA7-BF5C2443B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228" y="1952340"/>
            <a:ext cx="813547" cy="8457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33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36EE6-78E7-764A-9170-0753F8B3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71500"/>
            <a:ext cx="10354733" cy="1150353"/>
          </a:xfrm>
        </p:spPr>
        <p:txBody>
          <a:bodyPr/>
          <a:lstStyle/>
          <a:p>
            <a:r>
              <a:rPr lang="en-US" dirty="0"/>
              <a:t>Statistical Mechanics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9D4F8F-70EC-6649-9818-B7DBF90A2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2518952"/>
            <a:ext cx="10320867" cy="26171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300" dirty="0">
                <a:solidFill>
                  <a:srgbClr val="003262"/>
                </a:solidFill>
              </a:rPr>
              <a:t>the description of physical phenomena in terms of a statistical treatment of the behavior of large numbers of atoms or molecules, especially with regard to the distribution of energy among them.</a:t>
            </a:r>
          </a:p>
          <a:p>
            <a:pPr marL="0" indent="0">
              <a:buNone/>
            </a:pPr>
            <a:endParaRPr lang="en-US" sz="2800" dirty="0">
              <a:solidFill>
                <a:srgbClr val="003262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3262"/>
                </a:solidFill>
              </a:rPr>
              <a:t>--Oxford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1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918A26F-6E3A-B246-8A5A-0EACBCE2B8E8}"/>
              </a:ext>
            </a:extLst>
          </p:cNvPr>
          <p:cNvSpPr txBox="1"/>
          <p:nvPr/>
        </p:nvSpPr>
        <p:spPr>
          <a:xfrm>
            <a:off x="647700" y="1282151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7FD09C7-6257-6346-AD28-208BFE74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87715"/>
            <a:ext cx="11315714" cy="1144631"/>
          </a:xfrm>
        </p:spPr>
        <p:txBody>
          <a:bodyPr>
            <a:normAutofit/>
          </a:bodyPr>
          <a:lstStyle/>
          <a:p>
            <a:r>
              <a:rPr lang="en-US" dirty="0">
                <a:latin typeface="FreightMicro Pro Book" panose="02000603020000020004" pitchFamily="2" charset="0"/>
              </a:rPr>
              <a:t>Monte Carlo of Molecular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53D8F-54DD-6147-9003-52522E9257D2}"/>
                  </a:ext>
                </a:extLst>
              </p:cNvPr>
              <p:cNvSpPr txBox="1"/>
              <p:nvPr/>
            </p:nvSpPr>
            <p:spPr>
              <a:xfrm>
                <a:off x="2149138" y="1605316"/>
                <a:ext cx="7750394" cy="1324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eightSans Pro Book" panose="02000606030000020004" pitchFamily="2" charset="0"/>
                  </a:rPr>
                  <a:t>According to </a:t>
                </a:r>
                <a:r>
                  <a:rPr lang="en-US" sz="2400" b="1" u="sng" dirty="0">
                    <a:solidFill>
                      <a:srgbClr val="003262"/>
                    </a:solidFill>
                    <a:latin typeface="FreightMicro Pro Book" panose="02000603020000020004" pitchFamily="2" charset="0"/>
                  </a:rPr>
                  <a:t>statistical mechanics</a:t>
                </a:r>
                <a:endParaRPr lang="en-US" sz="2400" dirty="0">
                  <a:solidFill>
                    <a:srgbClr val="003262"/>
                  </a:solidFill>
                  <a:latin typeface="FreightMicro Pro Book" panose="02000603020000020004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FreightMicro Pro Book" panose="02000603020000020004" pitchFamily="2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53D8F-54DD-6147-9003-52522E925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138" y="1605316"/>
                <a:ext cx="7750394" cy="1324593"/>
              </a:xfrm>
              <a:prstGeom prst="rect">
                <a:avLst/>
              </a:prstGeom>
              <a:blipFill>
                <a:blip r:embed="rId3"/>
                <a:stretch>
                  <a:fillRect l="-1309" t="-82857" b="-16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5363F8-8CAE-2F43-8F08-2C3E3BEFF325}"/>
                  </a:ext>
                </a:extLst>
              </p:cNvPr>
              <p:cNvSpPr txBox="1"/>
              <p:nvPr/>
            </p:nvSpPr>
            <p:spPr>
              <a:xfrm>
                <a:off x="647700" y="3052029"/>
                <a:ext cx="11079843" cy="256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000" i="1" dirty="0">
                    <a:solidFill>
                      <a:srgbClr val="C2822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sz="20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quantity which depends on atomic coordinates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)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FreightSans Pro Book" panose="02000606030000020004" pitchFamily="2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1" i="1" smtClean="0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sz="2000" b="1" i="0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</a:t>
                </a:r>
                <a:r>
                  <a:rPr lang="en-US" sz="2000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        </a:t>
                </a:r>
                <a:r>
                  <a:rPr lang="en-US" sz="2000" dirty="0">
                    <a:latin typeface="FreightSans Pro Book" panose="02000606030000020004" pitchFamily="2" charset="0"/>
                  </a:rPr>
                  <a:t>average value of quantity Q (square brackets denote average) </a:t>
                </a:r>
              </a:p>
              <a:p>
                <a:endParaRPr lang="en-US" sz="2000" dirty="0">
                  <a:latin typeface="FreightSans Pro Book" panose="02000606030000020004" pitchFamily="2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 </a:t>
                </a:r>
                <a:r>
                  <a:rPr lang="en-US" sz="2000" dirty="0">
                    <a:latin typeface="FreightSans Pro Book" panose="02000606030000020004" pitchFamily="2" charset="0"/>
                  </a:rPr>
                  <a:t>		    atomic coordinates of N atoms.</a:t>
                </a:r>
              </a:p>
              <a:p>
                <a:endParaRPr lang="en-US" sz="2000" dirty="0">
                  <a:latin typeface="FreightSans Pro Book" panose="02000606030000020004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 </a:t>
                </a:r>
                <a:r>
                  <a:rPr lang="en-US" sz="2000" dirty="0">
                    <a:latin typeface="FreightSans Pro Book" panose="02000606030000020004" pitchFamily="2" charset="0"/>
                  </a:rPr>
                  <a:t>	  probability density based on thermodynamic properties (beyond scope of this course)</a:t>
                </a:r>
              </a:p>
              <a:p>
                <a:endParaRPr lang="en-US" dirty="0">
                  <a:latin typeface="FreightSans Pro Book" panose="02000606030000020004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5363F8-8CAE-2F43-8F08-2C3E3BEF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052029"/>
                <a:ext cx="11079843" cy="2568908"/>
              </a:xfrm>
              <a:prstGeom prst="rect">
                <a:avLst/>
              </a:prstGeom>
              <a:blipFill>
                <a:blip r:embed="rId4"/>
                <a:stretch>
                  <a:fillRect l="-114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F93E63-929D-5C43-A545-1EFCDD4B9586}"/>
              </a:ext>
            </a:extLst>
          </p:cNvPr>
          <p:cNvSpPr txBox="1"/>
          <p:nvPr/>
        </p:nvSpPr>
        <p:spPr>
          <a:xfrm>
            <a:off x="7245091" y="1567953"/>
            <a:ext cx="332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28220"/>
                </a:solidFill>
                <a:latin typeface="FreightMicro Pro Book" panose="02000603020000020004" pitchFamily="2" charset="0"/>
              </a:rPr>
              <a:t>We can use MC to evaluate this integral!</a:t>
            </a:r>
          </a:p>
        </p:txBody>
      </p:sp>
    </p:spTree>
    <p:extLst>
      <p:ext uri="{BB962C8B-B14F-4D97-AF65-F5344CB8AC3E}">
        <p14:creationId xmlns:p14="http://schemas.microsoft.com/office/powerpoint/2010/main" val="16284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918A26F-6E3A-B246-8A5A-0EACBCE2B8E8}"/>
              </a:ext>
            </a:extLst>
          </p:cNvPr>
          <p:cNvSpPr txBox="1"/>
          <p:nvPr/>
        </p:nvSpPr>
        <p:spPr>
          <a:xfrm>
            <a:off x="647700" y="1282151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7FD09C7-6257-6346-AD28-208BFE74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87715"/>
            <a:ext cx="11315714" cy="1144631"/>
          </a:xfrm>
        </p:spPr>
        <p:txBody>
          <a:bodyPr>
            <a:normAutofit/>
          </a:bodyPr>
          <a:lstStyle/>
          <a:p>
            <a:r>
              <a:rPr lang="en-US" dirty="0">
                <a:latin typeface="FreightMicro Pro Book" panose="02000603020000020004" pitchFamily="2" charset="0"/>
              </a:rPr>
              <a:t>Monte Carlo of Molecular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53D8F-54DD-6147-9003-52522E9257D2}"/>
                  </a:ext>
                </a:extLst>
              </p:cNvPr>
              <p:cNvSpPr txBox="1"/>
              <p:nvPr/>
            </p:nvSpPr>
            <p:spPr>
              <a:xfrm>
                <a:off x="2149138" y="1605316"/>
                <a:ext cx="7750394" cy="1324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eightSans Pro Book" panose="02000606030000020004" pitchFamily="2" charset="0"/>
                  </a:rPr>
                  <a:t>According to </a:t>
                </a:r>
                <a:r>
                  <a:rPr lang="en-US" sz="2400" b="1" u="sng" dirty="0">
                    <a:solidFill>
                      <a:srgbClr val="003262"/>
                    </a:solidFill>
                    <a:latin typeface="FreightMicro Pro Book" panose="02000603020000020004" pitchFamily="2" charset="0"/>
                  </a:rPr>
                  <a:t>statistical mechanics</a:t>
                </a:r>
                <a:endParaRPr lang="en-US" sz="2400" dirty="0">
                  <a:solidFill>
                    <a:srgbClr val="003262"/>
                  </a:solidFill>
                  <a:latin typeface="FreightMicro Pro Book" panose="02000603020000020004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FreightMicro Pro Book" panose="02000603020000020004" pitchFamily="2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53D8F-54DD-6147-9003-52522E925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138" y="1605316"/>
                <a:ext cx="7750394" cy="1324593"/>
              </a:xfrm>
              <a:prstGeom prst="rect">
                <a:avLst/>
              </a:prstGeom>
              <a:blipFill>
                <a:blip r:embed="rId3"/>
                <a:stretch>
                  <a:fillRect l="-1309" t="-82857" b="-16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F93E63-929D-5C43-A545-1EFCDD4B9586}"/>
              </a:ext>
            </a:extLst>
          </p:cNvPr>
          <p:cNvSpPr txBox="1"/>
          <p:nvPr/>
        </p:nvSpPr>
        <p:spPr>
          <a:xfrm>
            <a:off x="7245091" y="1567953"/>
            <a:ext cx="332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28220"/>
                </a:solidFill>
                <a:latin typeface="FreightMicro Pro Book" panose="02000603020000020004" pitchFamily="2" charset="0"/>
              </a:rPr>
              <a:t>We can use MC to evaluate this integral!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56E3C-1386-5A43-89AB-FAC2044546DD}"/>
              </a:ext>
            </a:extLst>
          </p:cNvPr>
          <p:cNvSpPr txBox="1"/>
          <p:nvPr/>
        </p:nvSpPr>
        <p:spPr>
          <a:xfrm>
            <a:off x="647699" y="3046475"/>
            <a:ext cx="10512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eightSans Pro Book" panose="02000606030000020004" pitchFamily="2" charset="0"/>
              </a:rPr>
              <a:t>This integral gets complicated very quickly. Consider a system of 10 atoms in 3 dimensions.</a:t>
            </a:r>
          </a:p>
          <a:p>
            <a:endParaRPr lang="en-US" dirty="0">
              <a:latin typeface="FreightSans Pro Book" panose="02000606030000020004" pitchFamily="2" charset="0"/>
            </a:endParaRPr>
          </a:p>
          <a:p>
            <a:pPr algn="ctr"/>
            <a:r>
              <a:rPr lang="en-US" dirty="0">
                <a:latin typeface="FreightSans Pro Book" panose="02000606030000020004" pitchFamily="2" charset="0"/>
              </a:rPr>
              <a:t>3 dimensions x 10 atoms = 30 dimensional integral!</a:t>
            </a:r>
          </a:p>
          <a:p>
            <a:pPr algn="ctr"/>
            <a:endParaRPr lang="en-US" dirty="0">
              <a:latin typeface="FreightSans Pro Book" panose="02000606030000020004" pitchFamily="2" charset="0"/>
            </a:endParaRPr>
          </a:p>
          <a:p>
            <a:r>
              <a:rPr lang="en-US" dirty="0">
                <a:latin typeface="FreightSans Pro Book" panose="02000606030000020004" pitchFamily="2" charset="0"/>
              </a:rPr>
              <a:t>This integral would be very difficult to evaluate analytically, but we can use Monte Carlo Integration to estimate the value.</a:t>
            </a:r>
          </a:p>
          <a:p>
            <a:endParaRPr lang="en-US" dirty="0">
              <a:latin typeface="FreightSans Pro Book" panose="02000606030000020004" pitchFamily="2" charset="0"/>
            </a:endParaRPr>
          </a:p>
          <a:p>
            <a:r>
              <a:rPr lang="en-US" dirty="0">
                <a:latin typeface="FreightSans Pro Book" panose="02000606030000020004" pitchFamily="2" charset="0"/>
              </a:rPr>
              <a:t>Today we will build a model for the energy of a molecular system (U). This energy is a function of molecular coordinates</a:t>
            </a:r>
            <a:r>
              <a:rPr lang="en-US">
                <a:latin typeface="FreightSans Pro Book" panose="02000606030000020004" pitchFamily="2" charset="0"/>
              </a:rPr>
              <a:t>, and </a:t>
            </a:r>
            <a:r>
              <a:rPr lang="en-US" dirty="0">
                <a:latin typeface="FreightSans Pro Book" panose="02000606030000020004" pitchFamily="2" charset="0"/>
              </a:rPr>
              <a:t>can represent Q. </a:t>
            </a:r>
          </a:p>
        </p:txBody>
      </p:sp>
    </p:spTree>
    <p:extLst>
      <p:ext uri="{BB962C8B-B14F-4D97-AF65-F5344CB8AC3E}">
        <p14:creationId xmlns:p14="http://schemas.microsoft.com/office/powerpoint/2010/main" val="322153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705328-7A1A-A74C-BAE8-3F8B293ECAEA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9BCABE0-E147-1446-B222-950451AAAE26}"/>
              </a:ext>
            </a:extLst>
          </p:cNvPr>
          <p:cNvSpPr txBox="1">
            <a:spLocks/>
          </p:cNvSpPr>
          <p:nvPr/>
        </p:nvSpPr>
        <p:spPr>
          <a:xfrm>
            <a:off x="625475" y="609271"/>
            <a:ext cx="8228763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 dirty="0">
                <a:latin typeface="FreightMicro Pro Book" panose="02000603020000020004" pitchFamily="2" charset="0"/>
              </a:rPr>
              <a:t>The Lennard Jones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C0955-D55B-5341-8556-958E59CEA13C}"/>
                  </a:ext>
                </a:extLst>
              </p:cNvPr>
              <p:cNvSpPr txBox="1"/>
              <p:nvPr/>
            </p:nvSpPr>
            <p:spPr>
              <a:xfrm>
                <a:off x="735108" y="1780200"/>
                <a:ext cx="10524132" cy="374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eightSans Pro Book" panose="02000606030000020004" pitchFamily="2" charset="0"/>
                  </a:rPr>
                  <a:t>The Lennard Jones Potential is an equation that is often used to model the interaction energy of nonbonded atoms:</a:t>
                </a:r>
                <a:endParaRPr lang="en-US" sz="2400" dirty="0">
                  <a:latin typeface="FreightMicro Pro Book" panose="02000603020000020004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FreightMicro Pro Book" panose="02000603020000020004" pitchFamily="2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FreightSans Pro Book" panose="02000606030000020004" pitchFamily="2" charset="0"/>
                  </a:rPr>
                  <a:t>This interaction is </a:t>
                </a:r>
                <a:r>
                  <a:rPr lang="en-US" sz="2400" dirty="0">
                    <a:solidFill>
                      <a:srgbClr val="C28220"/>
                    </a:solidFill>
                    <a:latin typeface="FreightMicro Pro Book" panose="02000603020000020004" pitchFamily="2" charset="0"/>
                  </a:rPr>
                  <a:t>pairwise</a:t>
                </a:r>
                <a:r>
                  <a:rPr lang="en-US" sz="2400" dirty="0">
                    <a:latin typeface="FreightSans Pro Book" panose="02000606030000020004" pitchFamily="2" charset="0"/>
                  </a:rPr>
                  <a:t>, meaning it occurs between two particles.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between two particles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FreightMicro Pro Book" panose="02000603020000020004" pitchFamily="2" charset="0"/>
                  </a:rPr>
                  <a:t> – strength of particle interaction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FreightMicro Pro Book" panose="02000603020000020004" pitchFamily="2" charset="0"/>
                  </a:rPr>
                  <a:t> – particle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C0955-D55B-5341-8556-958E59CEA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8" y="1780200"/>
                <a:ext cx="10524132" cy="3747564"/>
              </a:xfrm>
              <a:prstGeom prst="rect">
                <a:avLst/>
              </a:prstGeom>
              <a:blipFill>
                <a:blip r:embed="rId2"/>
                <a:stretch>
                  <a:fillRect l="-965" t="-1351" b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5FE251-C74A-5D45-9D5D-92B48623B726}"/>
                  </a:ext>
                </a:extLst>
              </p:cNvPr>
              <p:cNvSpPr/>
              <p:nvPr/>
            </p:nvSpPr>
            <p:spPr>
              <a:xfrm>
                <a:off x="5997174" y="4442266"/>
                <a:ext cx="251928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FreightMicro Pro Book" panose="02000603020000020004" pitchFamily="2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FreightMicro Pro Book" panose="02000603020000020004" pitchFamily="2" charset="0"/>
                  </a:rPr>
                  <a:t> – are parameters which are dependent on particle identity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5FE251-C74A-5D45-9D5D-92B48623B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174" y="4442266"/>
                <a:ext cx="2519285" cy="1200329"/>
              </a:xfrm>
              <a:prstGeom prst="rect">
                <a:avLst/>
              </a:prstGeom>
              <a:blipFill>
                <a:blip r:embed="rId3"/>
                <a:stretch>
                  <a:fillRect t="-2083" r="-1005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4B9AED2-E757-5D44-BBD8-6525C98197D6}"/>
              </a:ext>
            </a:extLst>
          </p:cNvPr>
          <p:cNvSpPr txBox="1"/>
          <p:nvPr/>
        </p:nvSpPr>
        <p:spPr>
          <a:xfrm>
            <a:off x="2384760" y="6088566"/>
            <a:ext cx="6142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proposed in 1924. You can read the paper:</a:t>
            </a:r>
          </a:p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royalsocietypublishing.org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doi</a:t>
            </a:r>
            <a:r>
              <a:rPr lang="en-US" dirty="0">
                <a:solidFill>
                  <a:schemeClr val="bg1"/>
                </a:solidFill>
              </a:rPr>
              <a:t>/10.1098/rspa.1924.0081</a:t>
            </a:r>
          </a:p>
        </p:txBody>
      </p:sp>
    </p:spTree>
    <p:extLst>
      <p:ext uri="{BB962C8B-B14F-4D97-AF65-F5344CB8AC3E}">
        <p14:creationId xmlns:p14="http://schemas.microsoft.com/office/powerpoint/2010/main" val="137424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96678-9DB0-FC41-8CE1-E87E153E9A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10979" y="1966392"/>
            <a:ext cx="3857878" cy="3857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5BFB6-59AE-D94B-8319-81870F3747FF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C5A7A2B-698E-5844-85AA-C27DDACA30E8}"/>
              </a:ext>
            </a:extLst>
          </p:cNvPr>
          <p:cNvSpPr txBox="1">
            <a:spLocks/>
          </p:cNvSpPr>
          <p:nvPr/>
        </p:nvSpPr>
        <p:spPr>
          <a:xfrm>
            <a:off x="625475" y="571500"/>
            <a:ext cx="8228763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 dirty="0">
                <a:latin typeface="FreightMicro Pro Book" panose="02000603020000020004" pitchFamily="2" charset="0"/>
              </a:rPr>
              <a:t>The Lennard Jones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AFC2A9-9C4C-0E42-9340-245197AB310E}"/>
                  </a:ext>
                </a:extLst>
              </p:cNvPr>
              <p:cNvSpPr/>
              <p:nvPr/>
            </p:nvSpPr>
            <p:spPr>
              <a:xfrm>
                <a:off x="9213280" y="2747591"/>
                <a:ext cx="28002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FreightMicro Pro Book" panose="02000603020000020004" pitchFamily="2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FreightMicro Pro Book" panose="02000603020000020004" pitchFamily="2" charset="0"/>
                  </a:rPr>
                  <a:t> – are parameters which are dependent on particle identity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AFC2A9-9C4C-0E42-9340-245197AB3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80" y="2747591"/>
                <a:ext cx="2800242" cy="923330"/>
              </a:xfrm>
              <a:prstGeom prst="rect">
                <a:avLst/>
              </a:prstGeom>
              <a:blipFill>
                <a:blip r:embed="rId3"/>
                <a:stretch>
                  <a:fillRect t="-2740" r="-1802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0CBB020-EF87-3645-8594-DA49640A70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78599" y="2066531"/>
            <a:ext cx="36576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86D3F6-A5AD-6049-A230-BBD02ECECF07}"/>
                  </a:ext>
                </a:extLst>
              </p:cNvPr>
              <p:cNvSpPr txBox="1"/>
              <p:nvPr/>
            </p:nvSpPr>
            <p:spPr>
              <a:xfrm>
                <a:off x="994212" y="1670075"/>
                <a:ext cx="7750394" cy="79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FreightMicro Pro Book" panose="02000603020000020004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86D3F6-A5AD-6049-A230-BBD02ECEC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12" y="1670075"/>
                <a:ext cx="7750394" cy="792909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55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9107" y="1133870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eightMicro Pro Book" panose="02000603020000020004" pitchFamily="2" charset="0"/>
              </a:rPr>
              <a:t>Reduced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8DA7D0-1C23-AA4B-8A1A-FC3F1C1D6417}"/>
                  </a:ext>
                </a:extLst>
              </p:cNvPr>
              <p:cNvSpPr txBox="1"/>
              <p:nvPr/>
            </p:nvSpPr>
            <p:spPr>
              <a:xfrm>
                <a:off x="1981172" y="1418053"/>
                <a:ext cx="8081186" cy="507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FreightSans Pro Book" panose="02000606030000020004" pitchFamily="2" charset="0"/>
                  </a:rPr>
                  <a:t>For Argon, </a:t>
                </a:r>
                <a:endParaRPr lang="en-US" i="1" dirty="0">
                  <a:latin typeface="FreightSans Pro Book" panose="02000606030000020004" pitchFamily="2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=1.68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latin typeface="FreightSans Pro Book" panose="02000606030000020004" pitchFamily="2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=3.4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𝑚𝑒𝑡𝑒𝑟𝑠</m:t>
                    </m:r>
                  </m:oMath>
                </a14:m>
                <a:endParaRPr lang="en-US" dirty="0">
                  <a:latin typeface="FreightSans Pro Book" panose="02000606030000020004" pitchFamily="2" charset="0"/>
                  <a:ea typeface="Cambria Math" panose="02040503050406030204" pitchFamily="18" charset="0"/>
                </a:endParaRPr>
              </a:p>
              <a:p>
                <a:pPr algn="ctr"/>
                <a:endParaRPr lang="en-US" dirty="0">
                  <a:latin typeface="FreightSans Pro Book" panose="02000606030000020004" pitchFamily="2" charset="0"/>
                </a:endParaRPr>
              </a:p>
              <a:p>
                <a:pPr algn="ctr"/>
                <a:r>
                  <a:rPr lang="en-US" dirty="0">
                    <a:latin typeface="FreightSans Pro Book" panose="02000606030000020004" pitchFamily="2" charset="0"/>
                  </a:rPr>
                  <a:t>These are really inconvenient numbers!</a:t>
                </a:r>
              </a:p>
              <a:p>
                <a:pPr algn="ctr"/>
                <a:endParaRPr lang="en-US" dirty="0">
                  <a:latin typeface="FreightSans Pro Book" panose="02000606030000020004" pitchFamily="2" charset="0"/>
                </a:endParaRPr>
              </a:p>
              <a:p>
                <a:pPr algn="ctr"/>
                <a:r>
                  <a:rPr lang="en-US" dirty="0">
                    <a:latin typeface="FreightSans Pro Book" panose="02000606030000020004" pitchFamily="2" charset="0"/>
                  </a:rPr>
                  <a:t>We will normalize our energy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FreightSans Pro Book" panose="02000606030000020004" pitchFamily="2" charset="0"/>
                  </a:rPr>
                  <a:t> and our distances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FreightSans Pro Book" panose="02000606030000020004" pitchFamily="2" charset="0"/>
                  </a:rPr>
                  <a:t>. 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=4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8DA7D0-1C23-AA4B-8A1A-FC3F1C1D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72" y="1418053"/>
                <a:ext cx="8081186" cy="5072542"/>
              </a:xfrm>
              <a:prstGeom prst="rect">
                <a:avLst/>
              </a:prstGeom>
              <a:blipFill>
                <a:blip r:embed="rId3"/>
                <a:stretch>
                  <a:fillRect l="-628" t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FABED-A4B6-4A46-9164-B1433813474E}"/>
                  </a:ext>
                </a:extLst>
              </p:cNvPr>
              <p:cNvSpPr txBox="1"/>
              <p:nvPr/>
            </p:nvSpPr>
            <p:spPr>
              <a:xfrm>
                <a:off x="9658760" y="4800800"/>
                <a:ext cx="16387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This will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be on the order of 1.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FABED-A4B6-4A46-9164-B14338134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760" y="4800800"/>
                <a:ext cx="1638794" cy="923330"/>
              </a:xfrm>
              <a:prstGeom prst="rect">
                <a:avLst/>
              </a:prstGeom>
              <a:blipFill>
                <a:blip r:embed="rId4"/>
                <a:stretch>
                  <a:fillRect t="-4110" r="-6923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3828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5370</TotalTime>
  <Words>423</Words>
  <Application>Microsoft Office PowerPoint</Application>
  <PresentationFormat>Widescreen</PresentationFormat>
  <Paragraphs>66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FreightMicro Pro Book</vt:lpstr>
      <vt:lpstr>FreightSans Pro Book</vt:lpstr>
      <vt:lpstr>Lucida Grande Regular</vt:lpstr>
      <vt:lpstr>Custom Design</vt:lpstr>
      <vt:lpstr>PowerPoint Presentation</vt:lpstr>
      <vt:lpstr>Statistical Mechanics</vt:lpstr>
      <vt:lpstr>Monte Carlo of Molecular Systems</vt:lpstr>
      <vt:lpstr>Monte Carlo of Molecular Systems</vt:lpstr>
      <vt:lpstr>PowerPoint Presentation</vt:lpstr>
      <vt:lpstr>PowerPoint Presentation</vt:lpstr>
      <vt:lpstr>Reduced Units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Le</dc:creator>
  <cp:lastModifiedBy>Nash, Jessica</cp:lastModifiedBy>
  <cp:revision>128</cp:revision>
  <dcterms:created xsi:type="dcterms:W3CDTF">2020-04-24T18:33:55Z</dcterms:created>
  <dcterms:modified xsi:type="dcterms:W3CDTF">2023-08-01T15:05:30Z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E3993A2F-7A32-4D5D-8109-C84502C343A8</vt:lpwstr>
  </property>
  <property fmtid="{D5CDD505-2E9C-101B-9397-08002B2CF9AE}" pid="3" name="ArticulatePath">
    <vt:lpwstr>powerpointDeck_template</vt:lpwstr>
  </property>
</Properties>
</file>