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65" r:id="rId2"/>
    <p:sldId id="266" r:id="rId3"/>
    <p:sldId id="268" r:id="rId4"/>
    <p:sldId id="267" r:id="rId5"/>
    <p:sldId id="269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 userDrawn="1">
          <p15:clr>
            <a:srgbClr val="A4A3A4"/>
          </p15:clr>
        </p15:guide>
        <p15:guide id="2" pos="4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7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Rocky Little" initials="RL" lastIdx="2" clrIdx="1">
    <p:extLst>
      <p:ext uri="{19B8F6BF-5375-455C-9EA6-DF929625EA0E}">
        <p15:presenceInfo xmlns:p15="http://schemas.microsoft.com/office/powerpoint/2012/main" userId="Rocky Litt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62"/>
    <a:srgbClr val="C28220"/>
    <a:srgbClr val="ED4E33"/>
    <a:srgbClr val="E09E19"/>
    <a:srgbClr val="2D637F"/>
    <a:srgbClr val="D5C711"/>
    <a:srgbClr val="EDDE1F"/>
    <a:srgbClr val="F7F09B"/>
    <a:srgbClr val="00B2A5"/>
    <a:srgbClr val="9DA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4" autoAdjust="0"/>
    <p:restoredTop sz="84724" autoAdjust="0"/>
  </p:normalViewPr>
  <p:slideViewPr>
    <p:cSldViewPr snapToGrid="0" snapToObjects="1">
      <p:cViewPr varScale="1">
        <p:scale>
          <a:sx n="79" d="100"/>
          <a:sy n="79" d="100"/>
        </p:scale>
        <p:origin x="384" y="21"/>
      </p:cViewPr>
      <p:guideLst>
        <p:guide orient="horz" pos="360"/>
        <p:guide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>
                <a:latin typeface="Lucida Grande Regular" panose="020B0600040502020204" pitchFamily="34" charset="0"/>
              </a:rPr>
              <a:t>8/1/2023</a:t>
            </a:fld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>
                <a:latin typeface="Lucida Grande Regular" panose="020B0600040502020204" pitchFamily="34" charset="0"/>
              </a:rPr>
              <a:t>‹#›</a:t>
            </a:fld>
            <a:endParaRPr lang="en-US" dirty="0">
              <a:latin typeface="Lucida Grande Regular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ucida Grande Regular" panose="020B06000405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ucida Grande Regular" panose="020B0600040502020204" pitchFamily="34" charset="0"/>
              </a:defRPr>
            </a:lvl1pPr>
          </a:lstStyle>
          <a:p>
            <a:fld id="{5F53F6BF-7462-9046-A2B6-90C29244BD2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ucida Grande Regular" panose="020B06000405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ucida Grande Regular" panose="020B0600040502020204" pitchFamily="34" charset="0"/>
              </a:defRPr>
            </a:lvl1pPr>
          </a:lstStyle>
          <a:p>
            <a:fld id="{84B7DBC5-2A13-CA47-B9EE-6017A92B6B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1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3" y="273425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3991" b="0" strike="noStrike" spc="-1" dirty="0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3" y="1604400"/>
            <a:ext cx="10971684" cy="397681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2903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387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8EF6-5214-494C-8F6C-C2E9956C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11525-DF00-C548-83D6-2090AB2B9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79257-AE09-E842-94B1-E9F0937C5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94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90DC-07D5-7B4A-8E39-3A070E72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E3AA8-30CE-D049-A6E8-DF0A04FB4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6578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2B10D-08B1-A44F-BE25-15D7B68C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67144-886F-104B-84EF-E61BE7C35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5229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824333"/>
            <a:ext cx="9085179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75258"/>
            <a:ext cx="85344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85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0033"/>
            <a:ext cx="10354733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9" y="2518952"/>
            <a:ext cx="10320867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701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7767" y="2017300"/>
            <a:ext cx="103632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767" y="1019346"/>
            <a:ext cx="103632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8182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972051"/>
            <a:ext cx="9952567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2097755"/>
            <a:ext cx="4957233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5566836" y="2097759"/>
            <a:ext cx="4995333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08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72978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000" y="358775"/>
            <a:ext cx="73152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4296527"/>
            <a:ext cx="73152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7554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041995"/>
            <a:ext cx="4011084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66737" y="1042000"/>
            <a:ext cx="6049433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3" y="1531656"/>
            <a:ext cx="4011084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70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3" y="273427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3991" b="0" strike="noStrike" spc="-1" dirty="0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3" y="1604400"/>
            <a:ext cx="10971684" cy="397681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2903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506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1D53-7149-2144-BE18-AE34017F8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6C87E-871B-884D-847C-CC047D078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96241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4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A677-5329-5548-BEAF-E48A509B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D0E61-08EC-794A-A6C9-B059B9C3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20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FE07-112A-CD4F-B282-E582EF5F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34039-4FCA-3A4A-9293-4B21C4BB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164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CAA6-E5FC-DF42-A15D-4B428F58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1141-1190-F74F-8724-897DA165C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3A6AC-AFE5-9540-9530-1B3C6B53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455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3913-0B7C-7E46-8E3C-D11861B3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A8767-E340-7942-8596-0753FC1D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04FEB-5C89-0545-A4F2-6CA5CDC45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5E179-2FCA-F54B-BCA4-1358C368F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F3B65-670F-1941-A003-29F7D36C2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039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D0CD-4B89-D144-AC3C-66FB66E3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90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6B48A8-C588-ED48-89AB-3952F9DCCB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98558"/>
            <a:ext cx="12227648" cy="13300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8A03FE-298B-1846-8110-F194AB9B56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9050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9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ED86-D8FA-4D46-AF83-96D0B121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2DDB-107C-6740-9479-040EFBC8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B7404-93E8-6441-9152-81238BBF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01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56493" y="5307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b="0" i="0" dirty="0">
              <a:latin typeface="Lucida Grande Regular" panose="020B0600040502020204" pitchFamily="34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5259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8079"/>
            <a:ext cx="109728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66012" y="3"/>
            <a:ext cx="3825989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0" y="5598556"/>
            <a:ext cx="12227648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492066" y="6019295"/>
            <a:ext cx="2327564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D55079-713E-BA43-8332-75C9C08F782F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0" y="5598558"/>
            <a:ext cx="12227648" cy="13300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89891B-4FDE-8445-BC74-2F0F269534A2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369050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C28220"/>
          </a:solidFill>
          <a:latin typeface="Lucida Grande Regular" panose="020B0600040502020204" pitchFamily="34" charset="0"/>
          <a:ea typeface="+mj-ea"/>
          <a:cs typeface="Lucida Grande Regular" panose="020B06000405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23CC81-07AB-984C-96B3-402B5E4E3209}"/>
              </a:ext>
            </a:extLst>
          </p:cNvPr>
          <p:cNvSpPr txBox="1"/>
          <p:nvPr/>
        </p:nvSpPr>
        <p:spPr>
          <a:xfrm>
            <a:off x="3775352" y="6010791"/>
            <a:ext cx="3001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ucida Grande Regular" panose="020B0600040502020204" pitchFamily="34" charset="0"/>
                <a:cs typeface="Lucida Grande Regular" panose="020B0600040502020204" pitchFamily="34" charset="0"/>
              </a:rPr>
              <a:t>College of Chemistry</a:t>
            </a:r>
          </a:p>
          <a:p>
            <a:r>
              <a:rPr lang="en-US" sz="2000" dirty="0">
                <a:solidFill>
                  <a:schemeClr val="bg1"/>
                </a:solidFill>
                <a:latin typeface="Lucida Grande Regular" panose="020B0600040502020204" pitchFamily="34" charset="0"/>
                <a:cs typeface="Lucida Grande Regular" panose="020B0600040502020204" pitchFamily="34" charset="0"/>
              </a:rPr>
              <a:t>College of Engineering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112B03-B9C9-0B43-83FB-30906454EB2A}"/>
              </a:ext>
            </a:extLst>
          </p:cNvPr>
          <p:cNvSpPr/>
          <p:nvPr/>
        </p:nvSpPr>
        <p:spPr>
          <a:xfrm>
            <a:off x="2915840" y="3013211"/>
            <a:ext cx="63603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3262"/>
                </a:solidFill>
                <a:latin typeface="FreightMicro Pro Book" panose="02000603020000020004" pitchFamily="2" charset="0"/>
                <a:cs typeface="Poppins" pitchFamily="2" charset="77"/>
              </a:rPr>
              <a:t>The Lennard Jones Equation</a:t>
            </a:r>
          </a:p>
          <a:p>
            <a:pPr algn="ctr"/>
            <a:r>
              <a:rPr lang="en-US" sz="3200" b="1" dirty="0">
                <a:solidFill>
                  <a:srgbClr val="E09E19"/>
                </a:solidFill>
                <a:latin typeface="FreightSans Pro Book" panose="02000606030000020004" pitchFamily="2" charset="0"/>
                <a:cs typeface="Poppins" pitchFamily="2" charset="77"/>
              </a:rPr>
              <a:t>Chem 280</a:t>
            </a:r>
            <a:endParaRPr lang="en-US" sz="2800" b="1" dirty="0">
              <a:latin typeface="FreightSans Pro Book" panose="02000606030000020004" pitchFamily="2" charset="0"/>
              <a:cs typeface="Poppins" pitchFamily="2" charset="77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F4AB37C-2C99-8D44-ABA7-BF5C2443B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228" y="1952340"/>
            <a:ext cx="813547" cy="8457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337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53EABD-E0EB-EA67-9620-08A381F4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FreightMicro Pro Book" panose="02000603020000020004"/>
              </a:rPr>
              <a:t>Imagine two interacting atoms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85B579-5FDA-7E21-C059-AE17C7EC500D}"/>
              </a:ext>
            </a:extLst>
          </p:cNvPr>
          <p:cNvSpPr/>
          <p:nvPr/>
        </p:nvSpPr>
        <p:spPr>
          <a:xfrm>
            <a:off x="328108" y="2727063"/>
            <a:ext cx="1177963" cy="11446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4F4FFE-E30B-22C4-A91D-19DBA9B79B97}"/>
              </a:ext>
            </a:extLst>
          </p:cNvPr>
          <p:cNvSpPr/>
          <p:nvPr/>
        </p:nvSpPr>
        <p:spPr>
          <a:xfrm>
            <a:off x="1393116" y="2727063"/>
            <a:ext cx="1177963" cy="11446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8E86A3-7989-FE29-B19D-AD40AC13F62D}"/>
              </a:ext>
            </a:extLst>
          </p:cNvPr>
          <p:cNvSpPr/>
          <p:nvPr/>
        </p:nvSpPr>
        <p:spPr>
          <a:xfrm>
            <a:off x="4240305" y="2637416"/>
            <a:ext cx="1177963" cy="11446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2197A7-0ECC-8A67-B64F-792F25CA0E9E}"/>
              </a:ext>
            </a:extLst>
          </p:cNvPr>
          <p:cNvSpPr/>
          <p:nvPr/>
        </p:nvSpPr>
        <p:spPr>
          <a:xfrm>
            <a:off x="5848574" y="2637416"/>
            <a:ext cx="1177963" cy="11446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CBD833-9D53-BA7C-A2DD-1B7C7546C228}"/>
              </a:ext>
            </a:extLst>
          </p:cNvPr>
          <p:cNvSpPr/>
          <p:nvPr/>
        </p:nvSpPr>
        <p:spPr>
          <a:xfrm>
            <a:off x="11366094" y="3209731"/>
            <a:ext cx="588981" cy="5723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61FACC-1C86-7508-080C-26499A5B73AF}"/>
              </a:ext>
            </a:extLst>
          </p:cNvPr>
          <p:cNvSpPr/>
          <p:nvPr/>
        </p:nvSpPr>
        <p:spPr>
          <a:xfrm>
            <a:off x="8549383" y="3209731"/>
            <a:ext cx="588981" cy="5723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4BCB3E-D207-C69D-4277-1818E68BF5B8}"/>
              </a:ext>
            </a:extLst>
          </p:cNvPr>
          <p:cNvCxnSpPr>
            <a:cxnSpLocks/>
          </p:cNvCxnSpPr>
          <p:nvPr/>
        </p:nvCxnSpPr>
        <p:spPr>
          <a:xfrm>
            <a:off x="3480099" y="1753496"/>
            <a:ext cx="0" cy="2753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900435-5B98-9D33-932C-76C02011537F}"/>
              </a:ext>
            </a:extLst>
          </p:cNvPr>
          <p:cNvCxnSpPr>
            <a:cxnSpLocks/>
          </p:cNvCxnSpPr>
          <p:nvPr/>
        </p:nvCxnSpPr>
        <p:spPr>
          <a:xfrm>
            <a:off x="7935557" y="1753496"/>
            <a:ext cx="0" cy="2818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025B6B-8954-2F15-6B3D-14EEFB1A71EB}"/>
              </a:ext>
            </a:extLst>
          </p:cNvPr>
          <p:cNvSpPr txBox="1"/>
          <p:nvPr/>
        </p:nvSpPr>
        <p:spPr>
          <a:xfrm>
            <a:off x="3105374" y="4742724"/>
            <a:ext cx="6228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eightMicro Pro Book" panose="02000603020000020004"/>
              </a:rPr>
              <a:t>Which one is the highest energy? Why?</a:t>
            </a:r>
          </a:p>
          <a:p>
            <a:r>
              <a:rPr lang="en-US" sz="2400" dirty="0">
                <a:latin typeface="FreightMicro Pro Book" panose="02000603020000020004"/>
              </a:rPr>
              <a:t>Which one is the lowest energy? Why?</a:t>
            </a:r>
          </a:p>
        </p:txBody>
      </p:sp>
    </p:spTree>
    <p:extLst>
      <p:ext uri="{BB962C8B-B14F-4D97-AF65-F5344CB8AC3E}">
        <p14:creationId xmlns:p14="http://schemas.microsoft.com/office/powerpoint/2010/main" val="25838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90801E-8ED5-B96C-0F9F-1D937351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FreightMicro Pro Book" panose="02000603020000020004"/>
              </a:rPr>
              <a:t>“Potential Energy Surface”</a:t>
            </a:r>
          </a:p>
        </p:txBody>
      </p:sp>
      <p:pic>
        <p:nvPicPr>
          <p:cNvPr id="1026" name="Picture 2" descr="Binding potential energy of the argon dimer as a function of Ar–Ar distance computed using the CCSD, CCSD(T), DC-06, DC-12, and LCCD methods with the aug-cc-pVTZ basis set.">
            <a:extLst>
              <a:ext uri="{FF2B5EF4-FFF2-40B4-BE49-F238E27FC236}">
                <a16:creationId xmlns:a16="http://schemas.microsoft.com/office/drawing/2014/main" id="{3E46069A-92AF-C770-1385-A06DD4FB0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790" y="1603938"/>
            <a:ext cx="5311363" cy="391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62A137-EBC8-D2D1-EB74-2C483EC1B4EB}"/>
              </a:ext>
            </a:extLst>
          </p:cNvPr>
          <p:cNvSpPr txBox="1"/>
          <p:nvPr/>
        </p:nvSpPr>
        <p:spPr>
          <a:xfrm>
            <a:off x="7265895" y="3004765"/>
            <a:ext cx="4582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 Regular" panose="020B0600040502020204"/>
              </a:rPr>
              <a:t>Binding potential energy of the argon dimer as a function of </a:t>
            </a:r>
            <a:r>
              <a:rPr lang="en-US" dirty="0" err="1">
                <a:latin typeface="Lucida Grande Regular" panose="020B0600040502020204"/>
              </a:rPr>
              <a:t>Ar</a:t>
            </a:r>
            <a:r>
              <a:rPr lang="en-US" dirty="0">
                <a:latin typeface="Lucida Grande Regular" panose="020B0600040502020204"/>
              </a:rPr>
              <a:t>–</a:t>
            </a:r>
            <a:r>
              <a:rPr lang="en-US" dirty="0" err="1">
                <a:latin typeface="Lucida Grande Regular" panose="020B0600040502020204"/>
              </a:rPr>
              <a:t>Ar</a:t>
            </a:r>
            <a:r>
              <a:rPr lang="en-US" dirty="0">
                <a:latin typeface="Lucida Grande Regular" panose="020B0600040502020204"/>
              </a:rPr>
              <a:t> distance computed using different quantum chemistry methods.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5D828-3655-B920-C726-7B67F7F7290A}"/>
              </a:ext>
            </a:extLst>
          </p:cNvPr>
          <p:cNvSpPr txBox="1"/>
          <p:nvPr/>
        </p:nvSpPr>
        <p:spPr>
          <a:xfrm>
            <a:off x="2401420" y="6119336"/>
            <a:ext cx="5311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Density cumulant functional theory: The DC-12 method, an improved description of the one-particle density matrix - Scientific Figure on ResearchGate. Available from: https://www.researchgate.net/figure/Binding-potential-energy-of-the-argon-dimer-as-a-function-of-Ar-Ar-distance-computed_fig3_234140936 [accessed 1 Aug, 2023]</a:t>
            </a:r>
          </a:p>
        </p:txBody>
      </p:sp>
    </p:spTree>
    <p:extLst>
      <p:ext uri="{BB962C8B-B14F-4D97-AF65-F5344CB8AC3E}">
        <p14:creationId xmlns:p14="http://schemas.microsoft.com/office/powerpoint/2010/main" val="266350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D5D3A5-03FD-4698-2879-3C788855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FreightMicro Pro Book" panose="02000603020000020004"/>
              </a:rPr>
              <a:t>The Lennard Jones Equation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9041EE-5DE4-5CFD-3496-0ED01989DC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53951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The Lennard Jones equation is an </a:t>
                </a:r>
                <a:r>
                  <a:rPr lang="en-US" b="1" dirty="0">
                    <a:solidFill>
                      <a:schemeClr val="tx1"/>
                    </a:solidFill>
                  </a:rPr>
                  <a:t>empirical equation </a:t>
                </a:r>
                <a:r>
                  <a:rPr lang="en-US" dirty="0">
                    <a:solidFill>
                      <a:schemeClr val="tx1"/>
                    </a:solidFill>
                  </a:rPr>
                  <a:t>that models the potential energy interaction of two nonbonded atoms.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Empirical equation means that it is based on experimental observations (so not on QM calculations, like the previous slide, though the graphs look similar)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First formulated in 1924 by John Lennard-Jones – most common functional form used for modeling nonbonded interactions.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FreightMicro Pro Book" panose="02000603020000020004" pitchFamily="2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9041EE-5DE4-5CFD-3496-0ED01989D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53951"/>
              </a:xfrm>
              <a:blipFill>
                <a:blip r:embed="rId2"/>
                <a:stretch>
                  <a:fillRect l="-696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59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1B3B50-BE05-D176-5B35-E2447A7F31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91276" y="1258646"/>
            <a:ext cx="5299442" cy="529944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D5D3A5-03FD-4698-2879-3C788855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FreightMicro Pro Book" panose="02000603020000020004"/>
              </a:rPr>
              <a:t>The Lennard Jones Equation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9041EE-5DE4-5CFD-3496-0ED01989DC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93141" y="4950721"/>
                <a:ext cx="5105400" cy="831514"/>
              </a:xfrm>
            </p:spPr>
            <p:txBody>
              <a:bodyPr/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FreightMicro Pro Book" panose="02000603020000020004" pitchFamily="2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9041EE-5DE4-5CFD-3496-0ED01989D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3141" y="4950721"/>
                <a:ext cx="5105400" cy="8315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1452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5387</TotalTime>
  <Words>207</Words>
  <Application>Microsoft Office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FreightMicro Pro Book</vt:lpstr>
      <vt:lpstr>FreightSans Pro Book</vt:lpstr>
      <vt:lpstr>Lucida Grande Regular</vt:lpstr>
      <vt:lpstr>Custom Design</vt:lpstr>
      <vt:lpstr>PowerPoint Presentation</vt:lpstr>
      <vt:lpstr>Imagine two interacting atoms</vt:lpstr>
      <vt:lpstr>“Potential Energy Surface”</vt:lpstr>
      <vt:lpstr>The Lennard Jones Equation </vt:lpstr>
      <vt:lpstr>The Lennard Jones Equation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Karina Le</dc:creator>
  <cp:lastModifiedBy>Nash, Jessica</cp:lastModifiedBy>
  <cp:revision>129</cp:revision>
  <dcterms:created xsi:type="dcterms:W3CDTF">2020-04-24T18:33:55Z</dcterms:created>
  <dcterms:modified xsi:type="dcterms:W3CDTF">2023-08-01T15:23:27Z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E3993A2F-7A32-4D5D-8109-C84502C343A8</vt:lpwstr>
  </property>
  <property fmtid="{D5CDD505-2E9C-101B-9397-08002B2CF9AE}" pid="3" name="ArticulatePath">
    <vt:lpwstr>powerpointDeck_template</vt:lpwstr>
  </property>
</Properties>
</file>