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5" r:id="rId2"/>
    <p:sldId id="335" r:id="rId3"/>
    <p:sldId id="320" r:id="rId4"/>
    <p:sldId id="326" r:id="rId5"/>
    <p:sldId id="332" r:id="rId6"/>
    <p:sldId id="336" r:id="rId7"/>
    <p:sldId id="340" r:id="rId8"/>
    <p:sldId id="337" r:id="rId9"/>
    <p:sldId id="341" r:id="rId10"/>
    <p:sldId id="342" r:id="rId11"/>
    <p:sldId id="338" r:id="rId12"/>
    <p:sldId id="33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84767" autoAdjust="0"/>
  </p:normalViewPr>
  <p:slideViewPr>
    <p:cSldViewPr snapToGrid="0" snapToObjects="1">
      <p:cViewPr varScale="1">
        <p:scale>
          <a:sx n="131" d="100"/>
          <a:sy n="131" d="100"/>
        </p:scale>
        <p:origin x="1248" y="96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8/5/2024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4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1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157095"/>
            <a:ext cx="254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2296321"/>
            <a:ext cx="63603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Sans Pro Book" panose="02000606030000020004" pitchFamily="2" charset="0"/>
                <a:cs typeface="Poppins" pitchFamily="2" charset="77"/>
              </a:rPr>
              <a:t>Foundations of Programming and Software Engineering for Molecular Science</a:t>
            </a:r>
            <a:endParaRPr lang="en-US" sz="3200" b="1" dirty="0">
              <a:solidFill>
                <a:srgbClr val="E09E19"/>
              </a:solidFill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213505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This class involves a team project. Please keep in mind that we want to work together and mentor one another. When you come to this class, please have a </a:t>
            </a:r>
            <a:r>
              <a:rPr lang="en-US" sz="3600" b="1" dirty="0">
                <a:solidFill>
                  <a:srgbClr val="C28220"/>
                </a:solidFill>
                <a:latin typeface="FreightSans Pro Book" panose="02000606030000020004" pitchFamily="2" charset="0"/>
              </a:rPr>
              <a:t>collaborative mindset </a:t>
            </a:r>
            <a:r>
              <a:rPr lang="en-US" sz="3600" dirty="0">
                <a:latin typeface="FreightSans Pro Book" panose="02000606030000020004" pitchFamily="2" charset="0"/>
              </a:rPr>
              <a:t>(unless it’s an individual assignment </a:t>
            </a:r>
            <a:r>
              <a:rPr lang="en-US" sz="3600" dirty="0">
                <a:latin typeface="FreightSans Pro Book" panose="02000606030000020004" pitchFamily="2" charset="0"/>
                <a:sym typeface="Wingdings" panose="05000000000000000000" pitchFamily="2" charset="2"/>
              </a:rPr>
              <a:t> )</a:t>
            </a:r>
            <a:r>
              <a:rPr lang="en-US" sz="3600" dirty="0">
                <a:latin typeface="FreightSans Pro Book" panose="020006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3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2259110" y="1954879"/>
            <a:ext cx="7582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Pledge </a:t>
            </a:r>
          </a:p>
          <a:p>
            <a:r>
              <a:rPr lang="en-US" sz="2400" dirty="0">
                <a:latin typeface="FreightSans Pro Book" panose="02000606030000020004" pitchFamily="2" charset="0"/>
              </a:rPr>
              <a:t>In the interest of fostering an open and welcoming environment, we as students and instructors pledge to making participation in this course and our community a harassment-free experience for everyone, regardless of age, body size, disability, ethnicity, gender identity and expression, level of experience, nationality, personal appearance, race, religion, or sexual identity and orientation.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A612-77AA-4845-BFBC-D71AF39558BB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563" y="1213989"/>
            <a:ext cx="92324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Standards</a:t>
            </a: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behavior that contributes to creating a positive environment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Using welcoming and inclusive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Being respectful of differing viewpoints and experiences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Gracefully accepting constructive criticism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Focusing on what is best for the community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Showing empathy towards other community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unacceptable behavior by participants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The use of sexualized language or imagery and unwelcome sexual attention or advances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Trolling, insulting/derogatory comments, and personal or political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Public or private harassment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Publishing others' private information, such as a physical or electronic address, without explicit permission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Other conduct which could reasonably be considered inappropriate in a professional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A27A-E613-CA42-9769-DDEDADD77256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1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9107" y="1133872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Daily Schedule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27BD6-4DDE-F141-B154-FE1543C28B20}"/>
              </a:ext>
            </a:extLst>
          </p:cNvPr>
          <p:cNvSpPr txBox="1"/>
          <p:nvPr/>
        </p:nvSpPr>
        <p:spPr>
          <a:xfrm>
            <a:off x="2259110" y="1418056"/>
            <a:ext cx="7582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09:00 AM - 10:30 AM PT </a:t>
            </a:r>
            <a:r>
              <a:rPr lang="en-US" dirty="0"/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10:30 AM	 - 10:40 AM PT</a:t>
            </a:r>
            <a:r>
              <a:rPr lang="en-US" dirty="0">
                <a:latin typeface="FreightMicro Pro Book" panose="02000603020000020004" pitchFamily="2" charset="0"/>
              </a:rPr>
              <a:t>	</a:t>
            </a:r>
            <a:r>
              <a:rPr lang="en-US" dirty="0"/>
              <a:t>		         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10:40 AM – 12:oo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12:00 PM – 01:00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1:00 PM – 03:00 PM PT </a:t>
            </a:r>
            <a:r>
              <a:rPr lang="en-US" dirty="0">
                <a:latin typeface="FreightSans Pro Book" panose="02000606030000020004" pitchFamily="2" charset="0"/>
              </a:rPr>
              <a:t>			Zoom Group Work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pPr algn="ctr"/>
            <a:r>
              <a:rPr lang="en-US" b="1" u="sng" dirty="0">
                <a:solidFill>
                  <a:srgbClr val="C28220"/>
                </a:solidFill>
                <a:latin typeface="FreightSans Pro Book" panose="02000606030000020004" pitchFamily="2" charset="0"/>
              </a:rPr>
              <a:t>-- Continue working on assignments if necessary –</a:t>
            </a:r>
          </a:p>
          <a:p>
            <a:pPr algn="ctr"/>
            <a:endParaRPr lang="en-US" b="1" u="sng" dirty="0">
              <a:solidFill>
                <a:srgbClr val="C28220"/>
              </a:solidFill>
              <a:latin typeface="FreightSans Pro Book" panose="020006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Dr. Pritchard and Dr. Nash are available for office hours from 3:00 PM to 5:00 PM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Incorporate daily group pull requests by next class session (we’ll explain what this means!)</a:t>
            </a:r>
          </a:p>
          <a:p>
            <a:endParaRPr lang="en-US" dirty="0"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Your Instructors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A356E0B-C864-0A43-9DC5-52F39AA0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9" y="1418056"/>
            <a:ext cx="2892391" cy="2847478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668EC03-0FD6-E14E-957C-586AAC6C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40" y="1408912"/>
            <a:ext cx="3283498" cy="284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9386C-FC2B-7649-8848-FE9474564390}"/>
              </a:ext>
            </a:extLst>
          </p:cNvPr>
          <p:cNvSpPr txBox="1"/>
          <p:nvPr/>
        </p:nvSpPr>
        <p:spPr>
          <a:xfrm>
            <a:off x="691563" y="4428125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Jessica Nash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1F05-F814-F546-A61D-10D1730665FA}"/>
              </a:ext>
            </a:extLst>
          </p:cNvPr>
          <p:cNvSpPr txBox="1"/>
          <p:nvPr/>
        </p:nvSpPr>
        <p:spPr>
          <a:xfrm>
            <a:off x="4678390" y="4428782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Ben Pritchard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2651C-CCCE-9D5E-6561-F1FBF137E9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4" t="16640" r="5499" b="18080"/>
          <a:stretch/>
        </p:blipFill>
        <p:spPr>
          <a:xfrm>
            <a:off x="8415961" y="1462493"/>
            <a:ext cx="2731560" cy="2758604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E3E2C-9444-7602-41EB-4849F062BCB4}"/>
              </a:ext>
            </a:extLst>
          </p:cNvPr>
          <p:cNvSpPr txBox="1"/>
          <p:nvPr/>
        </p:nvSpPr>
        <p:spPr>
          <a:xfrm>
            <a:off x="8415961" y="4493686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Sam Ellis</a:t>
            </a:r>
          </a:p>
        </p:txBody>
      </p:sp>
    </p:spTree>
    <p:extLst>
      <p:ext uri="{BB962C8B-B14F-4D97-AF65-F5344CB8AC3E}">
        <p14:creationId xmlns:p14="http://schemas.microsoft.com/office/powerpoint/2010/main" val="36193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will you learn?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03A2A-C047-4D41-8057-AD180B6ADA65}"/>
              </a:ext>
            </a:extLst>
          </p:cNvPr>
          <p:cNvSpPr txBox="1"/>
          <p:nvPr/>
        </p:nvSpPr>
        <p:spPr>
          <a:xfrm>
            <a:off x="609600" y="1418056"/>
            <a:ext cx="9232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Expectations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At the start of the course, we expect that you understand Python syntax.</a:t>
            </a: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By the end of this course, you will be able to answer these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Broadly, what is Monte Carlo simulation?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Monte Carlo simulation to predict the properties of a chemical system?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Python Standard Library?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 to keep a record of my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GitHub to share code and collaborate on projects?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one of defining features of the array in the library NumPy?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make visualizations in python?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difference between an interpreted and a compiled programming language?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syntax of the C++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19368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is our goal?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8D10-2540-0549-83A1-EB60FE653A1A}"/>
              </a:ext>
            </a:extLst>
          </p:cNvPr>
          <p:cNvSpPr txBox="1"/>
          <p:nvPr/>
        </p:nvSpPr>
        <p:spPr>
          <a:xfrm>
            <a:off x="609564" y="1151456"/>
            <a:ext cx="92324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First and foremost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our goal is to learn and work together!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  <a:sym typeface="Wingdings" pitchFamily="2" charset="2"/>
              </a:rPr>
              <a:t></a:t>
            </a:r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In this course, we will be implementing a Monte Carlo simulation of a Lennard Jones fluid. </a:t>
            </a:r>
          </a:p>
          <a:p>
            <a:pPr algn="ctr"/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the Python Standard 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NumPy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in C++</a:t>
            </a:r>
          </a:p>
          <a:p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our simulation to benchmarks computed by the National Institutes of Standards and Technology (NIST).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also compare simulation results to experimental data reported by NIST – how accurate are our simulations? 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performance of different implementations of our code. Which is fastest? Python, NumPy, or C++ implementation? </a:t>
            </a:r>
          </a:p>
        </p:txBody>
      </p:sp>
    </p:spTree>
    <p:extLst>
      <p:ext uri="{BB962C8B-B14F-4D97-AF65-F5344CB8AC3E}">
        <p14:creationId xmlns:p14="http://schemas.microsoft.com/office/powerpoint/2010/main" val="7657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Individual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Individual programming challenges. To be completed on your own (4 total). Quizzes</a:t>
            </a:r>
            <a:r>
              <a:rPr lang="en-US">
                <a:latin typeface="FreightSans Pro Book" panose="02000606030000020004" pitchFamily="2" charset="0"/>
              </a:rPr>
              <a:t>, attendance.</a:t>
            </a:r>
            <a:endParaRPr lang="en-US" dirty="0">
              <a:latin typeface="FreightSans Pro Book" panose="02000606030000020004" pitchFamily="2" charset="0"/>
            </a:endParaRPr>
          </a:p>
          <a:p>
            <a:pPr algn="ctr"/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Group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Daily group programming challenges. You should complete one task and review the work of one of your groupmates each day. Submission and review will be on central team repository.</a:t>
            </a:r>
          </a:p>
          <a:p>
            <a:endParaRPr lang="en-US" dirty="0">
              <a:latin typeface="FreightMicro Pro Book" panose="0200060302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Presentation</a:t>
            </a:r>
            <a:r>
              <a:rPr lang="en-US" dirty="0">
                <a:latin typeface="FreightMicro Pro Book" panose="02000603020000020004" pitchFamily="2" charset="0"/>
              </a:rPr>
              <a:t> – </a:t>
            </a:r>
            <a:r>
              <a:rPr lang="en-US" dirty="0">
                <a:latin typeface="FreightSans Pro Book" panose="02000606030000020004" pitchFamily="2" charset="0"/>
              </a:rPr>
              <a:t>On the last day of the course, each group should wrap up their project and present to the class (15 minutes per group).</a:t>
            </a:r>
          </a:p>
        </p:txBody>
      </p:sp>
    </p:spTree>
    <p:extLst>
      <p:ext uri="{BB962C8B-B14F-4D97-AF65-F5344CB8AC3E}">
        <p14:creationId xmlns:p14="http://schemas.microsoft.com/office/powerpoint/2010/main" val="41590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Grade Breakdown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Micro Pro Book" panose="02000603020000020004" pitchFamily="50" charset="0"/>
              </a:rPr>
              <a:t>Individual Homework: 40%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4 individual coding 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FreightSans Pro Book" panose="02000606030000020004" pitchFamily="50" charset="0"/>
              </a:rPr>
              <a:t>Quizzes, assignments, attendance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Group Assignments: 35%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6 group coding assignments 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Participation and Code Review: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Review group pull requests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Final project &amp; presentation: 15%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FreightSans Pro Book" panose="02000606030000020004" pitchFamily="50" charset="0"/>
              </a:rPr>
              <a:t>You should record the final project presentation and turn it in on </a:t>
            </a:r>
            <a:r>
              <a:rPr lang="en-US" sz="2000" dirty="0" err="1">
                <a:latin typeface="FreightSans Pro Book" panose="02000606030000020004" pitchFamily="50" charset="0"/>
              </a:rPr>
              <a:t>bCourses</a:t>
            </a:r>
            <a:r>
              <a:rPr lang="en-US" sz="2000" dirty="0">
                <a:latin typeface="FreightSans Pro Book" panose="02000606030000020004" pitchFamily="50" charset="0"/>
              </a:rPr>
              <a:t>. Due at the end of day on the last day of class (we will not meet on Friday, August 11)</a:t>
            </a:r>
            <a:endParaRPr lang="en-US" sz="2000" i="0" dirty="0">
              <a:effectLst/>
              <a:latin typeface="FreightSans Pro Book" panose="02000606030000020004" pitchFamily="50" charset="0"/>
            </a:endParaRP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Course Website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Has text lessons and assignments.</a:t>
            </a:r>
          </a:p>
          <a:p>
            <a:endParaRPr lang="en-US" sz="2400" dirty="0">
              <a:latin typeface="FreightSans Pro Book" panose="02000606030000020004" pitchFamily="2" charset="0"/>
            </a:endParaRPr>
          </a:p>
          <a:p>
            <a:r>
              <a:rPr lang="en-US" sz="2400" b="1" dirty="0" err="1">
                <a:solidFill>
                  <a:srgbClr val="003262"/>
                </a:solidFill>
                <a:latin typeface="FreightMicro Pro Book" panose="02000603020000020004" pitchFamily="2" charset="0"/>
              </a:rPr>
              <a:t>bCourses</a:t>
            </a:r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 </a:t>
            </a:r>
            <a:r>
              <a:rPr lang="en-US" sz="2400" dirty="0">
                <a:latin typeface="FreightSans Pro Book" panose="02000606030000020004" pitchFamily="2" charset="0"/>
              </a:rPr>
              <a:t>– Your homepage for the course. Turn in assignments on </a:t>
            </a:r>
            <a:r>
              <a:rPr lang="en-US" sz="2400" dirty="0" err="1">
                <a:latin typeface="FreightSans Pro Book" panose="02000606030000020004" pitchFamily="2" charset="0"/>
              </a:rPr>
              <a:t>bCourses</a:t>
            </a:r>
            <a:r>
              <a:rPr lang="en-US" sz="2400" dirty="0">
                <a:latin typeface="FreightSans Pro Book" panose="02000606030000020004" pitchFamily="2" charset="0"/>
              </a:rPr>
              <a:t> for grading.</a:t>
            </a:r>
          </a:p>
          <a:p>
            <a:endParaRPr lang="en-US" sz="2400" b="1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GitHub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Will be used for peer code review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34090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1171513" y="3227966"/>
            <a:ext cx="923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https://msse-chem-280-2024.github.io/</a:t>
            </a:r>
          </a:p>
        </p:txBody>
      </p:sp>
    </p:spTree>
    <p:extLst>
      <p:ext uri="{BB962C8B-B14F-4D97-AF65-F5344CB8AC3E}">
        <p14:creationId xmlns:p14="http://schemas.microsoft.com/office/powerpoint/2010/main" val="3208875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895</Words>
  <Application>Microsoft Office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FreightMicro Pro Book</vt:lpstr>
      <vt:lpstr>FreightSans Pro Book</vt:lpstr>
      <vt:lpstr>Lucida Grande Regular</vt:lpstr>
      <vt:lpstr>Custom Design</vt:lpstr>
      <vt:lpstr>PowerPoint Presentation</vt:lpstr>
      <vt:lpstr>Daily Schedule</vt:lpstr>
      <vt:lpstr>Your Instructors</vt:lpstr>
      <vt:lpstr>What will you learn?</vt:lpstr>
      <vt:lpstr>What is our goal?</vt:lpstr>
      <vt:lpstr>Assignments</vt:lpstr>
      <vt:lpstr>Grade Breakdown</vt:lpstr>
      <vt:lpstr>Course Communication</vt:lpstr>
      <vt:lpstr>Course Website</vt:lpstr>
      <vt:lpstr>Course Communication</vt:lpstr>
      <vt:lpstr>Class Code of Conduct</vt:lpstr>
      <vt:lpstr>Class Code of Conduct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132</cp:revision>
  <dcterms:created xsi:type="dcterms:W3CDTF">2020-04-24T18:33:55Z</dcterms:created>
  <dcterms:modified xsi:type="dcterms:W3CDTF">2024-08-05T15:47:05Z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