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433308260461411E-2"/>
          <c:y val="6.6535760622712312E-2"/>
          <c:w val="0.8950246916449357"/>
          <c:h val="0.8534280515120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Acoustic (kernel +MPI part only)</c:v>
                </c:pt>
                <c:pt idx="1">
                  <c:v>Elastic (kernel + MPI part only)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0-482B-AFD7-D096700337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V100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Acoustic (kernel +MPI part only)</c:v>
                </c:pt>
                <c:pt idx="1">
                  <c:v>Elastic (kernel + MPI part only)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2.13</c:v>
                </c:pt>
                <c:pt idx="1">
                  <c:v>2.65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0-482B-AFD7-D096700337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SX-Aurora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Acoustic (kernel +MPI part only)</c:v>
                </c:pt>
                <c:pt idx="1">
                  <c:v>Elastic (kernel + MPI part only)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2.65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70-482B-AFD7-D09670033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30"/>
        <c:axId val="685032688"/>
        <c:axId val="685033344"/>
      </c:barChart>
      <c:catAx>
        <c:axId val="685032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5033344"/>
        <c:crosses val="autoZero"/>
        <c:auto val="0"/>
        <c:lblAlgn val="ctr"/>
        <c:lblOffset val="100"/>
        <c:noMultiLvlLbl val="0"/>
      </c:catAx>
      <c:valAx>
        <c:axId val="68503334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5032688"/>
        <c:crosses val="autoZero"/>
        <c:crossBetween val="between"/>
        <c:majorUnit val="1"/>
      </c:valAx>
      <c:spPr>
        <a:noFill/>
        <a:ln w="19050"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433308260461411E-2"/>
          <c:y val="6.6535760622712312E-2"/>
          <c:w val="0.8950246916449357"/>
          <c:h val="0.8534280515120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Acoustic (kernel +MPI part only)</c:v>
                </c:pt>
                <c:pt idx="1">
                  <c:v>Elastic (kernel + MPI part only)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7-4390-82FE-3A0EB3B5B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V100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Acoustic (kernel +MPI part only)</c:v>
                </c:pt>
                <c:pt idx="1">
                  <c:v>Elastic (kernel + MPI part only)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1.69</c:v>
                </c:pt>
                <c:pt idx="1">
                  <c:v>2.04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7-4390-82FE-3A0EB3B5B5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SX-Aurora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Acoustic (kernel +MPI part only)</c:v>
                </c:pt>
                <c:pt idx="1">
                  <c:v>Elastic (kernel + MPI part only)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2.09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E7-4390-82FE-3A0EB3B5B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30"/>
        <c:axId val="685032688"/>
        <c:axId val="685033344"/>
      </c:barChart>
      <c:catAx>
        <c:axId val="685032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5033344"/>
        <c:crosses val="autoZero"/>
        <c:auto val="0"/>
        <c:lblAlgn val="ctr"/>
        <c:lblOffset val="100"/>
        <c:noMultiLvlLbl val="0"/>
      </c:catAx>
      <c:valAx>
        <c:axId val="68503334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5032688"/>
        <c:crosses val="autoZero"/>
        <c:crossBetween val="between"/>
        <c:majorUnit val="1"/>
      </c:valAx>
      <c:spPr>
        <a:noFill/>
        <a:ln w="19050"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C938-C8F7-4B15-AFA2-DE5CCE29C78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1BB9-C31E-4D5C-BA81-2B93CB48043D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4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431800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84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" y="368300"/>
            <a:ext cx="662305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61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8400"/>
            <a:ext cx="11712000" cy="624000"/>
          </a:xfrm>
        </p:spPr>
        <p:txBody>
          <a:bodyPr tIns="4572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5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49" y="38400"/>
            <a:ext cx="11712000" cy="624000"/>
          </a:xfrm>
        </p:spPr>
        <p:txBody>
          <a:bodyPr tIns="45720" bIns="4572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349" y="816000"/>
            <a:ext cx="11712000" cy="1008000"/>
          </a:xfrm>
          <a:prstGeom prst="roundRect">
            <a:avLst>
              <a:gd name="adj" fmla="val 9538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 anchorCtr="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95998" indent="0">
              <a:buNone/>
              <a:defRPr/>
            </a:lvl2pPr>
            <a:lvl3pPr marL="297275" indent="0">
              <a:buNone/>
              <a:defRPr/>
            </a:lvl3pPr>
            <a:lvl4pPr marL="437038" indent="0">
              <a:buNone/>
              <a:defRPr/>
            </a:lvl4pPr>
            <a:lvl5pPr marL="41519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49" y="1968000"/>
            <a:ext cx="11712000" cy="4485717"/>
          </a:xfrm>
        </p:spPr>
        <p:txBody>
          <a:bodyPr vert="horz" lIns="90000" tIns="45720" rIns="90000" bIns="45720" rtlCol="0">
            <a:noAutofit/>
          </a:bodyPr>
          <a:lstStyle>
            <a:lvl1pPr marL="239994" marR="0" indent="-239994" defTabSz="1219170" eaLnBrk="0" latinLnBrk="0">
              <a:lnSpc>
                <a:spcPct val="100000"/>
              </a:lnSpc>
              <a:spcBef>
                <a:spcPts val="667"/>
              </a:spcBef>
              <a:buClr>
                <a:srgbClr val="002B62"/>
              </a:buClr>
              <a:buSzTx/>
              <a:tabLst/>
              <a:defRPr lang="ja-JP" altLang="en-US" sz="2667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 marL="479988" marR="0" indent="-239994" defTabSz="1219170" eaLnBrk="0" latinLnBrk="0">
              <a:lnSpc>
                <a:spcPct val="100000"/>
              </a:lnSpc>
              <a:spcBef>
                <a:spcPts val="667"/>
              </a:spcBef>
              <a:buClr>
                <a:srgbClr val="002B62"/>
              </a:buClr>
              <a:buSzTx/>
              <a:tabLst/>
              <a:defRPr lang="ja-JP" altLang="en-US" sz="2133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 marL="623984" marR="0" indent="-143996" defTabSz="1219170" eaLnBrk="0" latinLnBrk="0">
              <a:lnSpc>
                <a:spcPct val="100000"/>
              </a:lnSpc>
              <a:spcBef>
                <a:spcPts val="667"/>
              </a:spcBef>
              <a:buClr>
                <a:srgbClr val="002B62"/>
              </a:buClr>
              <a:buSzTx/>
              <a:tabLst/>
              <a:defRPr lang="ja-JP" altLang="en-US" sz="1867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 marL="767981" marR="0" indent="-143996" defTabSz="1219170" eaLnBrk="0" latinLnBrk="0">
              <a:lnSpc>
                <a:spcPct val="100000"/>
              </a:lnSpc>
              <a:spcBef>
                <a:spcPts val="667"/>
              </a:spcBef>
              <a:buClr>
                <a:srgbClr val="002B62"/>
              </a:buClr>
              <a:buSzTx/>
              <a:tabLst/>
              <a:defRPr lang="ja-JP" altLang="en-US" sz="16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121917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121917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121917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121917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23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351" y="38400"/>
            <a:ext cx="11711349" cy="6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350" y="836712"/>
            <a:ext cx="11711351" cy="561700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239350" y="6559965"/>
            <a:ext cx="1081617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ja-JP" sz="1067" b="0" baseline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1296000" y="6569905"/>
            <a:ext cx="2878667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1067" b="0" baseline="0" dirty="0" smtClean="0">
                <a:solidFill>
                  <a:schemeClr val="bg1"/>
                </a:solidFill>
                <a:latin typeface="+mn-lt"/>
                <a:ea typeface="+mn-ea"/>
              </a:rPr>
              <a:t>© NEC </a:t>
            </a:r>
            <a:r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t>Corporation 2020</a:t>
            </a:r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00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609585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1219170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828754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2438339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239994" indent="-239994" algn="l" rtl="0" eaLnBrk="0" fontAlgn="base" hangingPunct="0">
        <a:spcBef>
          <a:spcPts val="667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2667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479988" indent="-239994" algn="l" rtl="0" eaLnBrk="0" fontAlgn="base" hangingPunct="0">
        <a:spcBef>
          <a:spcPts val="667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2133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623984" indent="-143996" algn="l" rtl="0" eaLnBrk="0" fontAlgn="base" hangingPunct="0">
        <a:spcBef>
          <a:spcPts val="667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867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767981" indent="-143996" algn="l" rtl="0" eaLnBrk="0" fontAlgn="base" hangingPunct="0">
        <a:spcBef>
          <a:spcPts val="667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16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984226" indent="70694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600" b="0">
          <a:solidFill>
            <a:schemeClr val="tx1"/>
          </a:solidFill>
          <a:latin typeface="+mj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B15EA85-76D2-4E02-AA82-DB574F775F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B15EA85-76D2-4E02-AA82-DB574F775F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269B699-D2AC-4F41-BD7E-63F302192F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" y="1"/>
            <a:ext cx="158751" cy="15875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67" dirty="0"/>
              <a:t>[Ref] SX-Aurora performance for seismic imaging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3176" y="794409"/>
            <a:ext cx="12188824" cy="792000"/>
          </a:xfrm>
          <a:prstGeom prst="roundRect">
            <a:avLst>
              <a:gd name="adj" fmla="val 0"/>
            </a:avLst>
          </a:prstGeom>
          <a:solidFill>
            <a:srgbClr val="F2F4F7"/>
          </a:solidFill>
          <a:effectLst/>
        </p:spPr>
        <p:txBody>
          <a:bodyPr/>
          <a:lstStyle/>
          <a:p>
            <a:pPr algn="ctr">
              <a:lnSpc>
                <a:spcPct val="110000"/>
              </a:lnSpc>
              <a:buClr>
                <a:schemeClr val="bg1"/>
              </a:buClr>
            </a:pPr>
            <a:r>
              <a:rPr lang="en-US" altLang="ja-JP" sz="1800" dirty="0">
                <a:solidFill>
                  <a:schemeClr val="tx1"/>
                </a:solidFill>
              </a:rPr>
              <a:t>SX-Aurora shows good performance and performance/Watt vs other platforms in trials using proprietary seismic application of an industry-leading oil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85803" y="5704435"/>
            <a:ext cx="10526333" cy="792000"/>
          </a:xfrm>
        </p:spPr>
        <p:txBody>
          <a:bodyPr>
            <a:noAutofit/>
          </a:bodyPr>
          <a:lstStyle/>
          <a:p>
            <a:pPr marL="179996" lvl="1" indent="0">
              <a:lnSpc>
                <a:spcPct val="85000"/>
              </a:lnSpc>
              <a:buNone/>
            </a:pPr>
            <a:r>
              <a:rPr lang="en-US" sz="1400" dirty="0">
                <a:latin typeface="+mj-lt"/>
                <a:cs typeface="Arial" panose="020B0604020202020204" pitchFamily="34" charset="0"/>
              </a:rPr>
              <a:t>X86:  dual socket Skylake 6148 (2x 20 cores @ 2.4GHz), Power measurement using IPMI information</a:t>
            </a:r>
          </a:p>
          <a:p>
            <a:pPr marL="179996" lvl="1" indent="0">
              <a:lnSpc>
                <a:spcPct val="85000"/>
              </a:lnSpc>
              <a:buNone/>
            </a:pPr>
            <a:r>
              <a:rPr lang="en-US" altLang="ja-JP" sz="1400" dirty="0">
                <a:latin typeface="+mj-lt"/>
                <a:cs typeface="Arial" panose="020B0604020202020204" pitchFamily="34" charset="0"/>
              </a:rPr>
              <a:t>NVIDIA V100 PCIe 32GB – </a:t>
            </a:r>
            <a:r>
              <a:rPr lang="en-US" altLang="ja-JP" sz="1400" dirty="0" err="1">
                <a:latin typeface="+mj-lt"/>
                <a:cs typeface="Arial" panose="020B0604020202020204" pitchFamily="34" charset="0"/>
              </a:rPr>
              <a:t>OpenACC</a:t>
            </a:r>
            <a:r>
              <a:rPr lang="en-US" altLang="ja-JP" sz="1400" dirty="0">
                <a:latin typeface="+mj-lt"/>
                <a:cs typeface="Arial" panose="020B0604020202020204" pitchFamily="34" charset="0"/>
              </a:rPr>
              <a:t>, power measurement using </a:t>
            </a:r>
            <a:r>
              <a:rPr lang="en-US" altLang="ja-JP" sz="1400" dirty="0" err="1">
                <a:latin typeface="+mj-lt"/>
                <a:cs typeface="Arial" panose="020B0604020202020204" pitchFamily="34" charset="0"/>
              </a:rPr>
              <a:t>nvidia-smi</a:t>
            </a:r>
            <a:endParaRPr lang="en-US" sz="1400" dirty="0">
              <a:latin typeface="+mj-lt"/>
              <a:cs typeface="Arial" panose="020B0604020202020204" pitchFamily="34" charset="0"/>
            </a:endParaRPr>
          </a:p>
          <a:p>
            <a:pPr marL="179996" lvl="1" indent="0">
              <a:lnSpc>
                <a:spcPct val="85000"/>
              </a:lnSpc>
              <a:buNone/>
            </a:pPr>
            <a:r>
              <a:rPr lang="en-US" sz="1400" dirty="0">
                <a:latin typeface="+mj-lt"/>
                <a:cs typeface="Arial" panose="020B0604020202020204" pitchFamily="34" charset="0"/>
              </a:rPr>
              <a:t>SX-Aurora TSUBASA Vector Engine (8 cores @ 1.4GHz), power measurement using </a:t>
            </a:r>
            <a:r>
              <a:rPr lang="en-US" sz="1400" dirty="0" err="1">
                <a:latin typeface="+mj-lt"/>
                <a:cs typeface="Arial" panose="020B0604020202020204" pitchFamily="34" charset="0"/>
              </a:rPr>
              <a:t>vecmd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(VE card command)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085807" y="5738653"/>
            <a:ext cx="194400" cy="193097"/>
          </a:xfrm>
          <a:prstGeom prst="rect">
            <a:avLst/>
          </a:prstGeom>
          <a:solidFill>
            <a:srgbClr val="4F81BD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ja-JP" altLang="en-US" dirty="0" err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85807" y="6277397"/>
            <a:ext cx="194400" cy="193097"/>
          </a:xfrm>
          <a:prstGeom prst="rect">
            <a:avLst/>
          </a:prstGeom>
          <a:solidFill>
            <a:srgbClr val="C0504D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ja-JP" altLang="en-US" sz="2000" dirty="0" err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085805" y="6012514"/>
            <a:ext cx="194400" cy="193097"/>
          </a:xfrm>
          <a:prstGeom prst="rect">
            <a:avLst/>
          </a:prstGeom>
          <a:solidFill>
            <a:srgbClr val="9BBB59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ja-JP" altLang="en-US" dirty="0" err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5" name="グラフ 14"/>
          <p:cNvGraphicFramePr/>
          <p:nvPr>
            <p:extLst/>
          </p:nvPr>
        </p:nvGraphicFramePr>
        <p:xfrm>
          <a:off x="239348" y="1904978"/>
          <a:ext cx="5760000" cy="325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37310" y="4892566"/>
            <a:ext cx="2635401" cy="52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85000"/>
              </a:lnSpc>
            </a:pPr>
            <a:r>
              <a:rPr lang="en-US" altLang="ja-JP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Acoustic</a:t>
            </a:r>
          </a:p>
          <a:p>
            <a:pPr algn="ctr" defTabSz="1219170">
              <a:lnSpc>
                <a:spcPct val="85000"/>
              </a:lnSpc>
            </a:pPr>
            <a:r>
              <a:rPr lang="en-US" altLang="ja-JP" sz="14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(kernel + MPI part only)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99316" y="4892566"/>
            <a:ext cx="2635401" cy="52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85000"/>
              </a:lnSpc>
            </a:pPr>
            <a:r>
              <a:rPr lang="en-US" altLang="ja-JP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Elastic</a:t>
            </a:r>
          </a:p>
          <a:p>
            <a:pPr algn="ctr" defTabSz="1219170">
              <a:lnSpc>
                <a:spcPct val="85000"/>
              </a:lnSpc>
            </a:pPr>
            <a:r>
              <a:rPr lang="en-US" altLang="ja-JP" sz="14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(kernel + MPI part only)</a:t>
            </a:r>
          </a:p>
        </p:txBody>
      </p:sp>
      <p:graphicFrame>
        <p:nvGraphicFramePr>
          <p:cNvPr id="19" name="グラフ 18"/>
          <p:cNvGraphicFramePr/>
          <p:nvPr>
            <p:extLst/>
          </p:nvPr>
        </p:nvGraphicFramePr>
        <p:xfrm>
          <a:off x="6238191" y="1904977"/>
          <a:ext cx="5760000" cy="325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466996" y="4892566"/>
            <a:ext cx="2635401" cy="52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85000"/>
              </a:lnSpc>
            </a:pPr>
            <a:r>
              <a:rPr lang="en-US" altLang="ja-JP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Acoustic</a:t>
            </a:r>
          </a:p>
          <a:p>
            <a:pPr algn="ctr" defTabSz="1219170">
              <a:lnSpc>
                <a:spcPct val="85000"/>
              </a:lnSpc>
            </a:pPr>
            <a:r>
              <a:rPr lang="en-US" altLang="ja-JP" sz="14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(kernel + MPI part only)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229003" y="4892566"/>
            <a:ext cx="2635401" cy="52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85000"/>
              </a:lnSpc>
            </a:pPr>
            <a:r>
              <a:rPr lang="en-US" altLang="ja-JP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Elastic</a:t>
            </a:r>
          </a:p>
          <a:p>
            <a:pPr algn="ctr" defTabSz="1219170">
              <a:lnSpc>
                <a:spcPct val="85000"/>
              </a:lnSpc>
            </a:pPr>
            <a:r>
              <a:rPr lang="en-US" altLang="ja-JP" sz="14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(kernel + MPI part only)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03875" y="1766505"/>
            <a:ext cx="3934475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85000"/>
              </a:lnSpc>
            </a:pPr>
            <a:r>
              <a:rPr lang="en-US" altLang="ja-JP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Performance</a:t>
            </a:r>
            <a:r>
              <a:rPr lang="en-US" altLang="ja-JP" sz="14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(normalized against x86)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5505" y="1766505"/>
            <a:ext cx="5128455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85000"/>
              </a:lnSpc>
            </a:pPr>
            <a:r>
              <a:rPr lang="en-US" altLang="ja-JP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Performance per Watt </a:t>
            </a:r>
            <a:r>
              <a:rPr lang="en-US" altLang="ja-JP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(normalized against x86)</a:t>
            </a:r>
          </a:p>
        </p:txBody>
      </p:sp>
    </p:spTree>
    <p:extLst>
      <p:ext uri="{BB962C8B-B14F-4D97-AF65-F5344CB8AC3E}">
        <p14:creationId xmlns:p14="http://schemas.microsoft.com/office/powerpoint/2010/main" val="10491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667" dirty="0"/>
              <a:t>[Ref] configuration </a:t>
            </a:r>
            <a:endParaRPr lang="ja-JP" altLang="en-US" sz="2667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93" y="1904959"/>
            <a:ext cx="2372284" cy="15815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3689" y="1923847"/>
            <a:ext cx="2010343" cy="150162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15" y="2163072"/>
            <a:ext cx="1097013" cy="102317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428" y="2172520"/>
            <a:ext cx="1097013" cy="102317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8020" y="3431378"/>
            <a:ext cx="3529203" cy="1973841"/>
          </a:xfrm>
          <a:prstGeom prst="rect">
            <a:avLst/>
          </a:prstGeom>
        </p:spPr>
        <p:txBody>
          <a:bodyPr lIns="48000">
            <a:noAutofit/>
          </a:bodyPr>
          <a:lstStyle>
            <a:lvl1pPr marL="180000" indent="-180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60000" indent="-180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68000" indent="-108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576000" indent="-108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738188" indent="530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X86:  dual socket </a:t>
            </a:r>
            <a:r>
              <a:rPr lang="en-US" altLang="en-US" dirty="0" err="1">
                <a:latin typeface="Verdana"/>
                <a:ea typeface="メイリオ"/>
                <a:cs typeface="Arial" panose="020B0604020202020204" pitchFamily="34" charset="0"/>
              </a:rPr>
              <a:t>Skylake</a:t>
            </a: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 6148 (2x 20 cores @ 2.4GHz)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Executed binary optimized by customer(oil &amp; gas company)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Compiled with Intel compiler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Using IPMI information for power consumption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40192" y="3431378"/>
            <a:ext cx="3630265" cy="1973841"/>
          </a:xfrm>
          <a:prstGeom prst="rect">
            <a:avLst/>
          </a:prstGeom>
        </p:spPr>
        <p:txBody>
          <a:bodyPr lIns="48000">
            <a:noAutofit/>
          </a:bodyPr>
          <a:lstStyle>
            <a:lvl1pPr marL="180000" indent="-180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60000" indent="-180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68000" indent="-108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576000" indent="-108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738188" indent="530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NVIDIA V100 </a:t>
            </a:r>
            <a:r>
              <a:rPr lang="en-US" altLang="en-US" dirty="0" err="1">
                <a:latin typeface="Verdana"/>
                <a:ea typeface="メイリオ"/>
                <a:cs typeface="Arial" panose="020B0604020202020204" pitchFamily="34" charset="0"/>
              </a:rPr>
              <a:t>PCIe</a:t>
            </a: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 32GB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Open ACC code provided by customer (Oil &amp; Gas company)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No CUDA coding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Compiled with PGI compiler 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Using </a:t>
            </a:r>
            <a:r>
              <a:rPr lang="en-US" altLang="en-US" dirty="0" err="1">
                <a:latin typeface="Verdana"/>
                <a:ea typeface="メイリオ"/>
                <a:cs typeface="Arial" panose="020B0604020202020204" pitchFamily="34" charset="0"/>
              </a:rPr>
              <a:t>nvidia-smi</a:t>
            </a: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 to measure power consumption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17791" y="3431378"/>
            <a:ext cx="3892925" cy="1973841"/>
          </a:xfrm>
          <a:prstGeom prst="rect">
            <a:avLst/>
          </a:prstGeom>
        </p:spPr>
        <p:txBody>
          <a:bodyPr lIns="48000">
            <a:noAutofit/>
          </a:bodyPr>
          <a:lstStyle>
            <a:lvl1pPr marL="180000" indent="-180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60000" indent="-180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68000" indent="-108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576000" indent="-1080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738188" indent="530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SX-Aurora TSUBASA </a:t>
            </a:r>
            <a:b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</a:b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Vector Engine (8 cores@1.4GHz)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Source code tuned by NEC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Compiled with NEC compiler</a:t>
            </a:r>
          </a:p>
          <a:p>
            <a:pPr marL="243411" lvl="1" indent="-243411" defTabSz="1219170">
              <a:lnSpc>
                <a:spcPct val="85000"/>
              </a:lnSpc>
              <a:spcBef>
                <a:spcPts val="667"/>
              </a:spcBef>
              <a:buClr>
                <a:srgbClr val="002B62"/>
              </a:buClr>
            </a:pP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Using </a:t>
            </a:r>
            <a:r>
              <a:rPr lang="en-US" altLang="en-US" dirty="0" err="1">
                <a:latin typeface="Verdana"/>
                <a:ea typeface="メイリオ"/>
                <a:cs typeface="Arial" panose="020B0604020202020204" pitchFamily="34" charset="0"/>
              </a:rPr>
              <a:t>vecmd</a:t>
            </a: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latin typeface="Verdana"/>
                <a:ea typeface="メイリオ"/>
                <a:cs typeface="Arial" panose="020B0604020202020204" pitchFamily="34" charset="0"/>
              </a:rPr>
              <a:t>ve</a:t>
            </a:r>
            <a:r>
              <a:rPr lang="en-US" altLang="en-US" dirty="0">
                <a:latin typeface="Verdana"/>
                <a:ea typeface="メイリオ"/>
                <a:cs typeface="Arial" panose="020B0604020202020204" pitchFamily="34" charset="0"/>
              </a:rPr>
              <a:t> card command) to measure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487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5pEtm3.pBWiJ9lAQOoQg"/>
</p:tagLst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216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3" baseType="lpstr">
      <vt:lpstr>ＭＳ Ｐゴシック</vt:lpstr>
      <vt:lpstr>游ゴシック</vt:lpstr>
      <vt:lpstr>Arial</vt:lpstr>
      <vt:lpstr>HGP創英角ｺﾞｼｯｸUB</vt:lpstr>
      <vt:lpstr>メイリオ</vt:lpstr>
      <vt:lpstr>Meiryo UI</vt:lpstr>
      <vt:lpstr>Tahoma</vt:lpstr>
      <vt:lpstr>Verdana</vt:lpstr>
      <vt:lpstr>Wingdings</vt:lpstr>
      <vt:lpstr>NEC_standard_16_9_2015</vt:lpstr>
      <vt:lpstr>think-cell Slide</vt:lpstr>
      <vt:lpstr>[Ref] SX-Aurora performance for seismic imaging</vt:lpstr>
      <vt:lpstr>[Ref] configuration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[Ref] SX-Aurora performance for seismic imaging</dc:title>
  <dc:creator>Ryu Watanuki (NEC - BR/Sao Paulo)</dc:creator>
  <cp:lastModifiedBy>Fernanda de Silos Mendes (NEC - BR/Sao Paulo)</cp:lastModifiedBy>
  <cp:revision>2</cp:revision>
  <dcterms:created xsi:type="dcterms:W3CDTF">2020-03-19T11:25:12Z</dcterms:created>
  <dcterms:modified xsi:type="dcterms:W3CDTF">2020-03-19T16:38:16Z</dcterms:modified>
</cp:coreProperties>
</file>