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262" r:id="rId2"/>
    <p:sldId id="301" r:id="rId3"/>
    <p:sldId id="302" r:id="rId4"/>
    <p:sldId id="308" r:id="rId5"/>
    <p:sldId id="303" r:id="rId6"/>
    <p:sldId id="304" r:id="rId7"/>
    <p:sldId id="305" r:id="rId8"/>
    <p:sldId id="307" r:id="rId9"/>
    <p:sldId id="280" r:id="rId10"/>
    <p:sldId id="257" r:id="rId1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  <p14:sldId id="301"/>
            <p14:sldId id="302"/>
            <p14:sldId id="308"/>
            <p14:sldId id="303"/>
            <p14:sldId id="304"/>
            <p14:sldId id="305"/>
            <p14:sldId id="307"/>
            <p14:sldId id="280"/>
            <p14:sldId id="257"/>
          </p14:sldIdLst>
        </p14:section>
        <p14:section name="Brand Statement" id="{E9B22BFF-877C-4AA1-9323-19B679BF99B1}">
          <p14:sldIdLst/>
        </p14:section>
        <p14:section name="Table of Contents" id="{0B1E2898-31BC-42F3-A5A5-141726087CC7}">
          <p14:sldIdLst/>
        </p14:section>
        <p14:section name="Corporate Mark" id="{043BD1DC-881F-4DDA-BE71-3D4C881D9A5E}">
          <p14:sldIdLst/>
        </p14:section>
        <p14:section name="Body" id="{82251452-2E30-4D6A-A7B7-0EF06FF900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3300"/>
    <a:srgbClr val="00FFCC"/>
    <a:srgbClr val="9999FF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7696" autoAdjust="0"/>
  </p:normalViewPr>
  <p:slideViewPr>
    <p:cSldViewPr snapToGrid="0" snapToObjects="1">
      <p:cViewPr varScale="1">
        <p:scale>
          <a:sx n="69" d="100"/>
          <a:sy n="69" d="100"/>
        </p:scale>
        <p:origin x="147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946"/>
    </p:cViewPr>
  </p:sorterViewPr>
  <p:notesViewPr>
    <p:cSldViewPr snapToGrid="0" snapToObjects="1">
      <p:cViewPr varScale="1">
        <p:scale>
          <a:sx n="88" d="100"/>
          <a:sy n="88" d="100"/>
        </p:scale>
        <p:origin x="-3744" y="-108"/>
      </p:cViewPr>
      <p:guideLst>
        <p:guide orient="horz" pos="3130"/>
        <p:guide pos="2144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EB47C-A28B-4BF8-96B3-F103B031B837}" type="doc">
      <dgm:prSet loTypeId="urn:microsoft.com/office/officeart/2005/8/layout/hProcess9" loCatId="process" qsTypeId="urn:microsoft.com/office/officeart/2005/8/quickstyle/3d4" qsCatId="3D" csTypeId="urn:microsoft.com/office/officeart/2005/8/colors/accent6_4" csCatId="accent6" phldr="1"/>
      <dgm:spPr/>
    </dgm:pt>
    <dgm:pt modelId="{9D6DD4AD-E0F2-4DC5-B844-60FF2BD5DBF3}">
      <dgm:prSet phldrT="[Texto]" custT="1"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pt-BR" sz="1100" dirty="0">
              <a:latin typeface="Arial" panose="020B0604020202020204" pitchFamily="34" charset="0"/>
              <a:cs typeface="Arial" panose="020B0604020202020204" pitchFamily="34" charset="0"/>
            </a:rPr>
            <a:t>SDM</a:t>
          </a:r>
        </a:p>
        <a:p>
          <a:r>
            <a:rPr lang="pt-BR" sz="1100" i="1" dirty="0">
              <a:latin typeface="Arial" panose="020B0604020202020204" pitchFamily="34" charset="0"/>
              <a:cs typeface="Arial" panose="020B0604020202020204" pitchFamily="34" charset="0"/>
            </a:rPr>
            <a:t>(Services Delivery Manager)</a:t>
          </a:r>
        </a:p>
        <a:p>
          <a:r>
            <a:rPr lang="pt-BR" sz="1100" dirty="0">
              <a:latin typeface="Arial" panose="020B0604020202020204" pitchFamily="34" charset="0"/>
              <a:cs typeface="Arial" panose="020B0604020202020204" pitchFamily="34" charset="0"/>
            </a:rPr>
            <a:t>Vanessa Estevam Duarte</a:t>
          </a:r>
        </a:p>
        <a:p>
          <a:r>
            <a:rPr lang="pt-BR" sz="1100" dirty="0">
              <a:latin typeface="Arial" panose="020B0604020202020204" pitchFamily="34" charset="0"/>
              <a:cs typeface="Arial" panose="020B0604020202020204" pitchFamily="34" charset="0"/>
            </a:rPr>
            <a:t>(11) 96497-0063</a:t>
          </a:r>
        </a:p>
        <a:p>
          <a:r>
            <a:rPr lang="pt-BR" sz="1100" dirty="0">
              <a:latin typeface="Arial" panose="020B0604020202020204" pitchFamily="34" charset="0"/>
              <a:cs typeface="Arial" panose="020B0604020202020204" pitchFamily="34" charset="0"/>
            </a:rPr>
            <a:t>(11) 2166-2763</a:t>
          </a:r>
        </a:p>
        <a:p>
          <a:r>
            <a:rPr lang="pt-BR" sz="1100" dirty="0">
              <a:latin typeface="Arial" panose="020B0604020202020204" pitchFamily="34" charset="0"/>
              <a:cs typeface="Arial" panose="020B0604020202020204" pitchFamily="34" charset="0"/>
            </a:rPr>
            <a:t>Vanessa.sousa@nec.com.br</a:t>
          </a:r>
        </a:p>
      </dgm:t>
    </dgm:pt>
    <dgm:pt modelId="{B5F233B7-7A24-477E-BF8C-C71F00A2823D}" type="parTrans" cxnId="{DC27BAD1-588F-4A7A-91E9-BFE3EAA38527}">
      <dgm:prSet/>
      <dgm:spPr/>
      <dgm:t>
        <a:bodyPr/>
        <a:lstStyle/>
        <a:p>
          <a:endParaRPr lang="pt-BR"/>
        </a:p>
      </dgm:t>
    </dgm:pt>
    <dgm:pt modelId="{A6F7BB0B-7D67-4779-9F8A-7F0C94892772}" type="sibTrans" cxnId="{DC27BAD1-588F-4A7A-91E9-BFE3EAA38527}">
      <dgm:prSet/>
      <dgm:spPr/>
      <dgm:t>
        <a:bodyPr/>
        <a:lstStyle/>
        <a:p>
          <a:endParaRPr lang="pt-BR"/>
        </a:p>
      </dgm:t>
    </dgm:pt>
    <dgm:pt modelId="{E05B2215-6EFB-4141-AE66-ED6E911CD275}">
      <dgm:prSet phldrT="[Texto]"/>
      <dgm:spPr>
        <a:solidFill>
          <a:srgbClr val="002060"/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COM</a:t>
          </a:r>
        </a:p>
        <a:p>
          <a:r>
            <a:rPr lang="pt-BR" i="1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pt-BR" i="1" dirty="0" err="1"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r>
            <a:rPr lang="pt-BR" i="1" dirty="0">
              <a:latin typeface="Arial" panose="020B0604020202020204" pitchFamily="34" charset="0"/>
              <a:cs typeface="Arial" panose="020B0604020202020204" pitchFamily="34" charset="0"/>
            </a:rPr>
            <a:t> Operation Manager)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André Ricardo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(11) 2166-2770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(11) 97377-5199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Andre.souza@nec.com.br</a:t>
          </a:r>
        </a:p>
      </dgm:t>
    </dgm:pt>
    <dgm:pt modelId="{8A152088-BADA-4AB4-9E07-B559732E6F5E}" type="parTrans" cxnId="{406750B9-A5B5-4278-9F90-31EB81EB76CC}">
      <dgm:prSet/>
      <dgm:spPr/>
      <dgm:t>
        <a:bodyPr/>
        <a:lstStyle/>
        <a:p>
          <a:endParaRPr lang="pt-BR"/>
        </a:p>
      </dgm:t>
    </dgm:pt>
    <dgm:pt modelId="{B3CA28F9-373B-48EB-B5D7-95FA831CF46E}" type="sibTrans" cxnId="{406750B9-A5B5-4278-9F90-31EB81EB76CC}">
      <dgm:prSet/>
      <dgm:spPr/>
      <dgm:t>
        <a:bodyPr/>
        <a:lstStyle/>
        <a:p>
          <a:endParaRPr lang="pt-BR"/>
        </a:p>
      </dgm:t>
    </dgm:pt>
    <dgm:pt modelId="{96458B8E-F88C-4818-8F78-33A0420FC863}" type="pres">
      <dgm:prSet presAssocID="{D8BEB47C-A28B-4BF8-96B3-F103B031B837}" presName="CompostProcess" presStyleCnt="0">
        <dgm:presLayoutVars>
          <dgm:dir/>
          <dgm:resizeHandles val="exact"/>
        </dgm:presLayoutVars>
      </dgm:prSet>
      <dgm:spPr/>
    </dgm:pt>
    <dgm:pt modelId="{755D0AAE-5FEC-41E4-A45D-181A6DE5F489}" type="pres">
      <dgm:prSet presAssocID="{D8BEB47C-A28B-4BF8-96B3-F103B031B837}" presName="arrow" presStyleLbl="bgShp" presStyleIdx="0" presStyleCnt="1" custScaleX="117647" custLinFactNeighborX="-7901"/>
      <dgm:spPr/>
    </dgm:pt>
    <dgm:pt modelId="{00C70185-3B62-437F-91B2-50A2FF5A7268}" type="pres">
      <dgm:prSet presAssocID="{D8BEB47C-A28B-4BF8-96B3-F103B031B837}" presName="linearProcess" presStyleCnt="0"/>
      <dgm:spPr/>
    </dgm:pt>
    <dgm:pt modelId="{2E11FA9B-464C-4EE1-97A6-14C05D2508F9}" type="pres">
      <dgm:prSet presAssocID="{9D6DD4AD-E0F2-4DC5-B844-60FF2BD5DBF3}" presName="textNode" presStyleLbl="node1" presStyleIdx="0" presStyleCnt="2" custScaleX="56167" custLinFactNeighborX="-11857" custLinFactNeighborY="55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A4A-69B1-445E-9DB8-99F282336C9F}" type="pres">
      <dgm:prSet presAssocID="{A6F7BB0B-7D67-4779-9F8A-7F0C94892772}" presName="sibTrans" presStyleCnt="0"/>
      <dgm:spPr/>
    </dgm:pt>
    <dgm:pt modelId="{D79E07FB-3C2E-44E1-9465-15337E6912F4}" type="pres">
      <dgm:prSet presAssocID="{E05B2215-6EFB-4141-AE66-ED6E911CD275}" presName="textNode" presStyleLbl="node1" presStyleIdx="1" presStyleCnt="2" custScaleX="52707" custLinFactNeighborX="50646" custLinFactNeighborY="455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ECE12D2-010F-46DF-8783-BD0DADFAFB0D}" type="presOf" srcId="{D8BEB47C-A28B-4BF8-96B3-F103B031B837}" destId="{96458B8E-F88C-4818-8F78-33A0420FC863}" srcOrd="0" destOrd="0" presId="urn:microsoft.com/office/officeart/2005/8/layout/hProcess9"/>
    <dgm:cxn modelId="{2D7BC70E-5807-4DC5-87A3-DBCA8B6FB7A1}" type="presOf" srcId="{E05B2215-6EFB-4141-AE66-ED6E911CD275}" destId="{D79E07FB-3C2E-44E1-9465-15337E6912F4}" srcOrd="0" destOrd="0" presId="urn:microsoft.com/office/officeart/2005/8/layout/hProcess9"/>
    <dgm:cxn modelId="{406750B9-A5B5-4278-9F90-31EB81EB76CC}" srcId="{D8BEB47C-A28B-4BF8-96B3-F103B031B837}" destId="{E05B2215-6EFB-4141-AE66-ED6E911CD275}" srcOrd="1" destOrd="0" parTransId="{8A152088-BADA-4AB4-9E07-B559732E6F5E}" sibTransId="{B3CA28F9-373B-48EB-B5D7-95FA831CF46E}"/>
    <dgm:cxn modelId="{DC27BAD1-588F-4A7A-91E9-BFE3EAA38527}" srcId="{D8BEB47C-A28B-4BF8-96B3-F103B031B837}" destId="{9D6DD4AD-E0F2-4DC5-B844-60FF2BD5DBF3}" srcOrd="0" destOrd="0" parTransId="{B5F233B7-7A24-477E-BF8C-C71F00A2823D}" sibTransId="{A6F7BB0B-7D67-4779-9F8A-7F0C94892772}"/>
    <dgm:cxn modelId="{B81F2C20-128B-40F9-889B-7C9CFFA23D59}" type="presOf" srcId="{9D6DD4AD-E0F2-4DC5-B844-60FF2BD5DBF3}" destId="{2E11FA9B-464C-4EE1-97A6-14C05D2508F9}" srcOrd="0" destOrd="0" presId="urn:microsoft.com/office/officeart/2005/8/layout/hProcess9"/>
    <dgm:cxn modelId="{8B5ED4EC-8D20-4722-811C-6336DF14574A}" type="presParOf" srcId="{96458B8E-F88C-4818-8F78-33A0420FC863}" destId="{755D0AAE-5FEC-41E4-A45D-181A6DE5F489}" srcOrd="0" destOrd="0" presId="urn:microsoft.com/office/officeart/2005/8/layout/hProcess9"/>
    <dgm:cxn modelId="{AF58B00A-7153-42E2-9FDD-94DB27E87977}" type="presParOf" srcId="{96458B8E-F88C-4818-8F78-33A0420FC863}" destId="{00C70185-3B62-437F-91B2-50A2FF5A7268}" srcOrd="1" destOrd="0" presId="urn:microsoft.com/office/officeart/2005/8/layout/hProcess9"/>
    <dgm:cxn modelId="{CC751B08-6333-420B-B996-6FBE0AE3B61C}" type="presParOf" srcId="{00C70185-3B62-437F-91B2-50A2FF5A7268}" destId="{2E11FA9B-464C-4EE1-97A6-14C05D2508F9}" srcOrd="0" destOrd="0" presId="urn:microsoft.com/office/officeart/2005/8/layout/hProcess9"/>
    <dgm:cxn modelId="{DEE6CA21-E00A-4C27-986A-CC04C42152CE}" type="presParOf" srcId="{00C70185-3B62-437F-91B2-50A2FF5A7268}" destId="{C6974A4A-69B1-445E-9DB8-99F282336C9F}" srcOrd="1" destOrd="0" presId="urn:microsoft.com/office/officeart/2005/8/layout/hProcess9"/>
    <dgm:cxn modelId="{FCD70441-9C42-4C0D-A496-BB68BC1217E7}" type="presParOf" srcId="{00C70185-3B62-437F-91B2-50A2FF5A7268}" destId="{D79E07FB-3C2E-44E1-9465-15337E6912F4}" srcOrd="2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D0AAE-5FEC-41E4-A45D-181A6DE5F489}">
      <dsp:nvSpPr>
        <dsp:cNvPr id="0" name=""/>
        <dsp:cNvSpPr/>
      </dsp:nvSpPr>
      <dsp:spPr>
        <a:xfrm>
          <a:off x="0" y="0"/>
          <a:ext cx="8839195" cy="3578792"/>
        </a:xfrm>
        <a:prstGeom prst="rightArrow">
          <a:avLst/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1FA9B-464C-4EE1-97A6-14C05D2508F9}">
      <dsp:nvSpPr>
        <dsp:cNvPr id="0" name=""/>
        <dsp:cNvSpPr/>
      </dsp:nvSpPr>
      <dsp:spPr>
        <a:xfrm>
          <a:off x="2151833" y="1153759"/>
          <a:ext cx="2092197" cy="1431516"/>
        </a:xfrm>
        <a:prstGeom prst="roundRect">
          <a:avLst/>
        </a:prstGeom>
        <a:solidFill>
          <a:schemeClr val="accent6">
            <a:lumMod val="90000"/>
            <a:lumOff val="1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Arial" panose="020B0604020202020204" pitchFamily="34" charset="0"/>
              <a:cs typeface="Arial" panose="020B0604020202020204" pitchFamily="34" charset="0"/>
            </a:rPr>
            <a:t>SDM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i="1" kern="1200" dirty="0">
              <a:latin typeface="Arial" panose="020B0604020202020204" pitchFamily="34" charset="0"/>
              <a:cs typeface="Arial" panose="020B0604020202020204" pitchFamily="34" charset="0"/>
            </a:rPr>
            <a:t>(Services Delivery Manager)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Arial" panose="020B0604020202020204" pitchFamily="34" charset="0"/>
              <a:cs typeface="Arial" panose="020B0604020202020204" pitchFamily="34" charset="0"/>
            </a:rPr>
            <a:t>Vanessa Estevam Duarte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Arial" panose="020B0604020202020204" pitchFamily="34" charset="0"/>
              <a:cs typeface="Arial" panose="020B0604020202020204" pitchFamily="34" charset="0"/>
            </a:rPr>
            <a:t>(11) 96497-0063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Arial" panose="020B0604020202020204" pitchFamily="34" charset="0"/>
              <a:cs typeface="Arial" panose="020B0604020202020204" pitchFamily="34" charset="0"/>
            </a:rPr>
            <a:t>(11) 2166-2763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>
              <a:latin typeface="Arial" panose="020B0604020202020204" pitchFamily="34" charset="0"/>
              <a:cs typeface="Arial" panose="020B0604020202020204" pitchFamily="34" charset="0"/>
            </a:rPr>
            <a:t>Vanessa.sousa@nec.com.br</a:t>
          </a:r>
        </a:p>
      </dsp:txBody>
      <dsp:txXfrm>
        <a:off x="2221714" y="1223640"/>
        <a:ext cx="1952435" cy="1291754"/>
      </dsp:txXfrm>
    </dsp:sp>
    <dsp:sp modelId="{D79E07FB-3C2E-44E1-9465-15337E6912F4}">
      <dsp:nvSpPr>
        <dsp:cNvPr id="0" name=""/>
        <dsp:cNvSpPr/>
      </dsp:nvSpPr>
      <dsp:spPr>
        <a:xfrm>
          <a:off x="4874558" y="1138771"/>
          <a:ext cx="1963313" cy="1431516"/>
        </a:xfrm>
        <a:prstGeom prst="round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latin typeface="Arial" panose="020B0604020202020204" pitchFamily="34" charset="0"/>
              <a:cs typeface="Arial" panose="020B0604020202020204" pitchFamily="34" charset="0"/>
            </a:rPr>
            <a:t>COM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i="1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pt-BR" sz="1000" i="1" kern="1200" dirty="0" err="1">
              <a:latin typeface="Arial" panose="020B0604020202020204" pitchFamily="34" charset="0"/>
              <a:cs typeface="Arial" panose="020B0604020202020204" pitchFamily="34" charset="0"/>
            </a:rPr>
            <a:t>Customer</a:t>
          </a:r>
          <a:r>
            <a:rPr lang="pt-BR" sz="1000" i="1" kern="1200" dirty="0">
              <a:latin typeface="Arial" panose="020B0604020202020204" pitchFamily="34" charset="0"/>
              <a:cs typeface="Arial" panose="020B0604020202020204" pitchFamily="34" charset="0"/>
            </a:rPr>
            <a:t> Operation Manager)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latin typeface="Arial" panose="020B0604020202020204" pitchFamily="34" charset="0"/>
              <a:cs typeface="Arial" panose="020B0604020202020204" pitchFamily="34" charset="0"/>
            </a:rPr>
            <a:t>André Ricardo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latin typeface="Arial" panose="020B0604020202020204" pitchFamily="34" charset="0"/>
              <a:cs typeface="Arial" panose="020B0604020202020204" pitchFamily="34" charset="0"/>
            </a:rPr>
            <a:t>(11) 2166-2770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latin typeface="Arial" panose="020B0604020202020204" pitchFamily="34" charset="0"/>
              <a:cs typeface="Arial" panose="020B0604020202020204" pitchFamily="34" charset="0"/>
            </a:rPr>
            <a:t>(11) 97377-5199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>
              <a:latin typeface="Arial" panose="020B0604020202020204" pitchFamily="34" charset="0"/>
              <a:cs typeface="Arial" panose="020B0604020202020204" pitchFamily="34" charset="0"/>
            </a:rPr>
            <a:t>Andre.souza@nec.com.br</a:t>
          </a:r>
        </a:p>
      </dsp:txBody>
      <dsp:txXfrm>
        <a:off x="4944439" y="1208652"/>
        <a:ext cx="1823551" cy="129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2020/3/19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‹nº›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2020/3/19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55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18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＃</a:t>
            </a:r>
            <a:r>
              <a:rPr kumimoji="1" lang="en-US" altLang="ja-JP" dirty="0"/>
              <a:t>About use of this slide</a:t>
            </a:r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en-US" altLang="ja-JP" dirty="0"/>
              <a:t>NEC</a:t>
            </a:r>
            <a:r>
              <a:rPr kumimoji="1" lang="ja-JP" altLang="en-US" dirty="0"/>
              <a:t>グループのブランドステートメント「</a:t>
            </a:r>
            <a:r>
              <a:rPr kumimoji="1" lang="en-US" altLang="ja-JP" dirty="0"/>
              <a:t>Orchestrating a brighter world</a:t>
            </a:r>
            <a:r>
              <a:rPr kumimoji="1" lang="ja-JP" altLang="en-US" dirty="0"/>
              <a:t>」は、ステークホルダーへの約束として、</a:t>
            </a:r>
            <a:r>
              <a:rPr kumimoji="1" lang="en-US" altLang="ja-JP" dirty="0"/>
              <a:t>NEC</a:t>
            </a:r>
            <a:r>
              <a:rPr kumimoji="1" lang="ja-JP" altLang="en-US" dirty="0"/>
              <a:t>グループの企業姿勢、実現したい世界観と、それに対する自らの「行動・能力」を表現したものです。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社外向け発信活動においては、必ず表紙の次ページに本スライドを挿入し、ブランドステートメントとともにどんなストーリーを展開するかを説明するように心掛けてください。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＜セリフ例＞</a:t>
            </a:r>
            <a:r>
              <a:rPr kumimoji="1" lang="en-US" altLang="ja-JP" dirty="0"/>
              <a:t>-----</a:t>
            </a:r>
          </a:p>
          <a:p>
            <a:r>
              <a:rPr kumimoji="1" lang="ja-JP" altLang="en-US" dirty="0"/>
              <a:t>私たち</a:t>
            </a:r>
            <a:r>
              <a:rPr kumimoji="1" lang="en-US" altLang="ja-JP" dirty="0"/>
              <a:t>NEC</a:t>
            </a:r>
            <a:r>
              <a:rPr kumimoji="1" lang="ja-JP" altLang="en-US" dirty="0"/>
              <a:t>グループは、お客さまや社会と共創して、社会価値を創造していきます。</a:t>
            </a:r>
          </a:p>
          <a:p>
            <a:r>
              <a:rPr kumimoji="1" lang="ja-JP" altLang="en-US" dirty="0"/>
              <a:t>人が生きる、豊かに生きる、そして明るい未来につなげていくために。</a:t>
            </a:r>
          </a:p>
          <a:p>
            <a:r>
              <a:rPr kumimoji="1" lang="ja-JP" altLang="en-US" dirty="0"/>
              <a:t>これをブランドステートメント「</a:t>
            </a:r>
            <a:r>
              <a:rPr kumimoji="1" lang="en-US" altLang="ja-JP" dirty="0"/>
              <a:t>Orchestrating a brighter world</a:t>
            </a:r>
            <a:r>
              <a:rPr kumimoji="1" lang="ja-JP" altLang="en-US" dirty="0"/>
              <a:t>」としました。</a:t>
            </a:r>
          </a:p>
          <a:p>
            <a:r>
              <a:rPr kumimoji="1" lang="en-US" altLang="ja-JP" dirty="0"/>
              <a:t>NEC</a:t>
            </a:r>
            <a:r>
              <a:rPr kumimoji="1" lang="ja-JP" altLang="en-US" dirty="0"/>
              <a:t>グループが目指しているこの方向性の中で、本日は、○○○を実現する具体的な取り組み（ソリューション、サービス、技術）についてご説明します。</a:t>
            </a:r>
          </a:p>
          <a:p>
            <a:r>
              <a:rPr kumimoji="1" lang="en-US" altLang="ja-JP" dirty="0"/>
              <a:t>-----------------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そのほか、言葉に込めた意味、マークデザインに込めた意味については、「</a:t>
            </a:r>
            <a:r>
              <a:rPr kumimoji="1" lang="en-US" altLang="ja-JP" dirty="0"/>
              <a:t>NEC Brand Principles</a:t>
            </a:r>
            <a:r>
              <a:rPr kumimoji="1" lang="ja-JP" altLang="en-US" dirty="0"/>
              <a:t>」で確認してください。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40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ja-JP" dirty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75063" y="64277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FFE56-863D-4567-88D8-210BDD92F4D5}" type="slidenum">
              <a:rPr lang="en-US" altLang="ja-JP"/>
              <a:pPr>
                <a:defRPr/>
              </a:pPr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1125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Date, name and affiliation of author, etc.</a:t>
            </a:r>
          </a:p>
          <a:p>
            <a:pPr lvl="0"/>
            <a:r>
              <a:rPr kumimoji="1" lang="en-US" altLang="ja-JP" dirty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75063" y="64277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4818E-25EF-4306-9F73-6B5F87E5EECD}" type="slidenum">
              <a:rPr lang="en-US" altLang="ja-JP"/>
              <a:pPr>
                <a:defRPr/>
              </a:pPr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37617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/>
              <a:t>Enter the subtitle.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Enter the text.</a:t>
            </a:r>
            <a:endParaRPr kumimoji="1" lang="ja-JP" altLang="en-US" dirty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Formatting for the 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5" r:id="rId3"/>
    <p:sldLayoutId id="2147483682" r:id="rId4"/>
    <p:sldLayoutId id="2147483681" r:id="rId5"/>
    <p:sldLayoutId id="2147483699" r:id="rId6"/>
    <p:sldLayoutId id="2147483670" r:id="rId7"/>
    <p:sldLayoutId id="2147483672" r:id="rId8"/>
    <p:sldLayoutId id="2147483695" r:id="rId9"/>
    <p:sldLayoutId id="2147483673" r:id="rId10"/>
    <p:sldLayoutId id="2147483674" r:id="rId11"/>
    <p:sldLayoutId id="2147483701" r:id="rId12"/>
    <p:sldLayoutId id="2147483671" r:id="rId13"/>
    <p:sldLayoutId id="2147483703" r:id="rId14"/>
    <p:sldLayoutId id="2147483694" r:id="rId15"/>
    <p:sldLayoutId id="2147483702" r:id="rId16"/>
    <p:sldLayoutId id="2147483698" r:id="rId17"/>
    <p:sldLayoutId id="2147483693" r:id="rId18"/>
    <p:sldLayoutId id="2147483704" r:id="rId19"/>
    <p:sldLayoutId id="2147483705" r:id="rId2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Verdana" panose="020B0604030504040204" pitchFamily="34" charset="0"/>
          <a:ea typeface="+mj-ea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Verdana" panose="020B0604030504040204" pitchFamily="34" charset="0"/>
          <a:ea typeface="+mn-ea"/>
          <a:cs typeface="Verdana" panose="020B0604030504040204" pitchFamily="34" charset="0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uporte@nec.com.b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suporte@nec.com.br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033137-9F87-41F5-AB65-B515C1E7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88" y="1223999"/>
            <a:ext cx="1924050" cy="12858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2556945"/>
            <a:ext cx="8784000" cy="1077218"/>
          </a:xfrm>
        </p:spPr>
        <p:txBody>
          <a:bodyPr/>
          <a:lstStyle/>
          <a:p>
            <a:pPr algn="ctr"/>
            <a:r>
              <a:rPr kumimoji="1" lang="pt-BR" altLang="ja-JP" b="1" dirty="0"/>
              <a:t>Universidade Federal do Rio Grande do Sul</a:t>
            </a:r>
            <a:endParaRPr kumimoji="1" lang="ja-JP" altLang="en-US" b="1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Group Internal Use Only]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7129" y="3935002"/>
            <a:ext cx="2000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Vanessa Duarte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19/03/2020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1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lang="pt-BR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1" lang="ja-JP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pt-BR" altLang="ja-JP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Dados de Garantia</a:t>
            </a:r>
          </a:p>
          <a:p>
            <a:pPr marL="457200" indent="-457200">
              <a:buAutoNum type="arabicPeriod"/>
            </a:pPr>
            <a:r>
              <a:rPr lang="pt-BR" altLang="ja-JP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Escopo dos Serviços</a:t>
            </a:r>
            <a:endParaRPr kumimoji="1" lang="pt-BR" altLang="ja-JP" dirty="0">
              <a:solidFill>
                <a:schemeClr val="accent6"/>
              </a:solidFill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altLang="ja-JP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Fluxo de Atendimento</a:t>
            </a:r>
          </a:p>
          <a:p>
            <a:pPr marL="457200" indent="-457200">
              <a:buAutoNum type="arabicPeriod"/>
            </a:pPr>
            <a:r>
              <a:rPr lang="pt-BR" altLang="ja-JP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Estrutura</a:t>
            </a:r>
          </a:p>
          <a:p>
            <a:pPr marL="457200" indent="-457200">
              <a:buAutoNum type="arabicPeriod"/>
            </a:pPr>
            <a:r>
              <a:rPr lang="pt-BR" altLang="ja-JP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Atribuições</a:t>
            </a:r>
          </a:p>
          <a:p>
            <a:pPr marL="457200" indent="-457200">
              <a:buAutoNum type="arabicPeriod"/>
            </a:pPr>
            <a:r>
              <a:rPr lang="pt-BR" altLang="pt-BR" dirty="0" err="1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Escalation</a:t>
            </a:r>
            <a:r>
              <a:rPr lang="pt-BR" altLang="pt-BR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altLang="pt-BR" dirty="0" err="1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List</a:t>
            </a:r>
            <a:endParaRPr lang="pt-BR" altLang="pt-BR" dirty="0">
              <a:solidFill>
                <a:schemeClr val="accent6"/>
              </a:solidFill>
              <a:latin typeface="+mj-lt"/>
              <a:cs typeface="Arial" panose="020B0604020202020204" pitchFamily="34" charset="0"/>
            </a:endParaRPr>
          </a:p>
          <a:p>
            <a:endParaRPr lang="pt-BR" altLang="pt-BR" dirty="0">
              <a:solidFill>
                <a:schemeClr val="accent6"/>
              </a:solidFill>
              <a:latin typeface="+mj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altLang="pt-BR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altLang="pt-BR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ja-JP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dirty="0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9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pt-BR" altLang="ja-JP" dirty="0">
                <a:latin typeface="Arial" panose="020B0604020202020204" pitchFamily="34" charset="0"/>
                <a:cs typeface="Arial" panose="020B0604020202020204" pitchFamily="34" charset="0"/>
              </a:rPr>
              <a:t>. Dados do contrato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9388" y="2624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6909" y="1058204"/>
            <a:ext cx="862920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500" b="1" dirty="0">
                <a:cs typeface="Arial" pitchFamily="34" charset="0"/>
              </a:rPr>
              <a:t>Nome do Projeto: </a:t>
            </a:r>
            <a:r>
              <a:rPr lang="pt-BR" sz="1500" dirty="0"/>
              <a:t>UFRGS – SX Aurora TSUBASA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5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500" b="1" dirty="0"/>
              <a:t>Garantia HW</a:t>
            </a:r>
            <a:r>
              <a:rPr lang="pt-BR" sz="1500" dirty="0"/>
              <a:t>: 2 anos a partir da data de entrega, EXW. De 30/01/2020 a 30/01/2022.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5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500" b="1" dirty="0"/>
              <a:t>Suporte do SW</a:t>
            </a:r>
            <a:r>
              <a:rPr lang="pt-BR" sz="1500" dirty="0"/>
              <a:t>: 3 anos. De 01/02/2020 a 31/01/2023.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500" b="1" dirty="0"/>
              <a:t>Regime de atendimento: </a:t>
            </a:r>
            <a:r>
              <a:rPr lang="pt-BR" sz="1500" dirty="0"/>
              <a:t>8x5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5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500" b="1" dirty="0"/>
              <a:t>Equipamento:  </a:t>
            </a:r>
            <a:r>
              <a:rPr lang="pt-BR" sz="1500" dirty="0"/>
              <a:t>NEC SX-Aurora TSUBASA A311-4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val="143238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E7F1E-FD1E-4FA4-822B-60F2CCD4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 Escopo dos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B8D52-A0F3-446A-947D-8D05345BD4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512" y="738238"/>
            <a:ext cx="8784976" cy="5616476"/>
          </a:xfrm>
        </p:spPr>
        <p:txBody>
          <a:bodyPr>
            <a:noAutofit/>
          </a:bodyPr>
          <a:lstStyle/>
          <a:p>
            <a:pPr lvl="0" algn="just" fontAlgn="auto">
              <a:buFont typeface="Wingdings" panose="05000000000000000000" pitchFamily="2" charset="2"/>
              <a:buChar char="§"/>
            </a:pPr>
            <a:r>
              <a:rPr lang="pt-BR" altLang="en-US" sz="1500" b="1" u="sng" dirty="0"/>
              <a:t>Central de Atendimento:</a:t>
            </a:r>
            <a:r>
              <a:rPr lang="pt-BR" altLang="en-US" sz="1500" b="1" dirty="0"/>
              <a:t>  </a:t>
            </a:r>
            <a:r>
              <a:rPr lang="pt-BR" altLang="en-US" sz="1500" dirty="0"/>
              <a:t>É o canal através do qual os Clientes podem entrar em contato com a NEC para realizar o registro de ocorrências e obter informações sobre o andamento das mesmas. A disponibilidade da Central de Atendimento é 24x7 (vinte e quatro horas por dia, sete dias por semana). </a:t>
            </a:r>
          </a:p>
          <a:p>
            <a:pPr marL="0" lvl="0" indent="0" algn="ctr" fontAlgn="auto">
              <a:buNone/>
            </a:pPr>
            <a:r>
              <a:rPr lang="pt-BR" altLang="en-US" sz="1500" dirty="0"/>
              <a:t>Formas de atendimento: Telefone: (11) 3003-2010 (São Paulo)/                                                        0800 726 00 90 (fora de São Paulo) Ligação Gratuita. </a:t>
            </a:r>
          </a:p>
          <a:p>
            <a:pPr marL="0" lvl="0" indent="0" algn="ctr" fontAlgn="auto">
              <a:buNone/>
            </a:pPr>
            <a:r>
              <a:rPr lang="pt-BR" altLang="en-US" sz="1500" dirty="0"/>
              <a:t>E-mail: </a:t>
            </a:r>
            <a:r>
              <a:rPr lang="pt-BR" altLang="en-US" sz="1500" u="sng" dirty="0">
                <a:hlinkClick r:id="rId2"/>
              </a:rPr>
              <a:t>suporte@nec.com.br</a:t>
            </a:r>
            <a:endParaRPr lang="pt-BR" altLang="en-US" sz="1500" u="sng" dirty="0"/>
          </a:p>
          <a:p>
            <a:pPr marL="0" indent="0">
              <a:buNone/>
            </a:pPr>
            <a:endParaRPr lang="pt-BR" altLang="en-US" sz="1500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pt-BR" altLang="en-US" sz="1500" b="1" u="sng" dirty="0"/>
              <a:t>Registro de ocorrência: </a:t>
            </a:r>
            <a:r>
              <a:rPr lang="pt-BR" altLang="en-US" sz="1500" u="sng" dirty="0"/>
              <a:t> </a:t>
            </a:r>
            <a:r>
              <a:rPr lang="pt-BR" altLang="en-US" sz="1500" dirty="0"/>
              <a:t>É o processo pelo qual o Cliente com contrato de prestação de serviços ativo com a NEC, registra eventuais problemas ocorridos em equipamentos/ soluções fornecidas ou faz solicitações a respeito dos serviços inclusos em seu contrato/garantia. </a:t>
            </a:r>
          </a:p>
          <a:p>
            <a:pPr marL="0" indent="0" algn="just">
              <a:buNone/>
            </a:pPr>
            <a:r>
              <a:rPr lang="pt-BR" altLang="en-US" sz="1500" dirty="0"/>
              <a:t>	As ocorrências serão classificadas de acordo com a Severidade: “Urgente”, “Alta”, “Média” ou “Baixa” de acordo com a triagem realizada pela Central de Atendimento NEC no momento do registro. A classificação das Severidades é descrita na seção “Níveis de Serviço”. </a:t>
            </a:r>
          </a:p>
          <a:p>
            <a:pPr marL="0" indent="0" algn="just">
              <a:buNone/>
            </a:pPr>
            <a:r>
              <a:rPr lang="pt-BR" altLang="en-US" sz="1500" dirty="0"/>
              <a:t>	Para cada ocorrência registrada, será fornecido um ticket de identificação único, usado em todo ciclo de gerenciamento do incidente desde o registro até o fechamento, oferecendo um ponto único de contato para todos os incidentes de acordo com os itens cobertos em contrato.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5114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>
                <a:latin typeface="Arial" panose="020B0604020202020204" pitchFamily="34" charset="0"/>
                <a:cs typeface="Arial" panose="020B0604020202020204" pitchFamily="34" charset="0"/>
              </a:rPr>
              <a:t>3. Fluxo de Atendimento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5" r="27492"/>
          <a:stretch/>
        </p:blipFill>
        <p:spPr>
          <a:xfrm>
            <a:off x="558579" y="1399368"/>
            <a:ext cx="523803" cy="612839"/>
          </a:xfrm>
          <a:prstGeom prst="rect">
            <a:avLst/>
          </a:prstGeom>
        </p:spPr>
      </p:pic>
      <p:sp>
        <p:nvSpPr>
          <p:cNvPr id="63" name="CaixaDeTexto 9"/>
          <p:cNvSpPr txBox="1">
            <a:spLocks noChangeArrowheads="1"/>
          </p:cNvSpPr>
          <p:nvPr/>
        </p:nvSpPr>
        <p:spPr bwMode="auto">
          <a:xfrm>
            <a:off x="420688" y="1163638"/>
            <a:ext cx="10207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 dirty="0">
                <a:solidFill>
                  <a:schemeClr val="tx1"/>
                </a:solidFill>
                <a:latin typeface="Arial Black" pitchFamily="34" charset="0"/>
              </a:rPr>
              <a:t>Cliente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1677988" y="2030413"/>
            <a:ext cx="876300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N1</a:t>
            </a:r>
            <a:endParaRPr lang="en-US" sz="1000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5" name="Imagem 6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40" y="3764281"/>
            <a:ext cx="482362" cy="545781"/>
          </a:xfrm>
          <a:prstGeom prst="rect">
            <a:avLst/>
          </a:prstGeom>
        </p:spPr>
      </p:pic>
      <p:sp>
        <p:nvSpPr>
          <p:cNvPr id="66" name="Retângulo 65"/>
          <p:cNvSpPr/>
          <p:nvPr/>
        </p:nvSpPr>
        <p:spPr>
          <a:xfrm>
            <a:off x="3136838" y="4372917"/>
            <a:ext cx="62706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2</a:t>
            </a:r>
            <a:endParaRPr lang="en-US" sz="1000" dirty="0" err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5" y="1543328"/>
            <a:ext cx="482362" cy="545781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96" y="4882225"/>
            <a:ext cx="482362" cy="545781"/>
          </a:xfrm>
          <a:prstGeom prst="rect">
            <a:avLst/>
          </a:prstGeom>
        </p:spPr>
      </p:pic>
      <p:pic>
        <p:nvPicPr>
          <p:cNvPr id="75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189038"/>
            <a:ext cx="7381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Conector reto 75"/>
          <p:cNvCxnSpPr/>
          <p:nvPr/>
        </p:nvCxnSpPr>
        <p:spPr bwMode="auto">
          <a:xfrm>
            <a:off x="2789238" y="1203325"/>
            <a:ext cx="0" cy="5248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 bwMode="auto">
          <a:xfrm>
            <a:off x="4157663" y="1184275"/>
            <a:ext cx="0" cy="5267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1203325"/>
            <a:ext cx="7381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Conector de seta reta 84"/>
          <p:cNvCxnSpPr/>
          <p:nvPr/>
        </p:nvCxnSpPr>
        <p:spPr>
          <a:xfrm>
            <a:off x="1150938" y="1876425"/>
            <a:ext cx="66675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nto dobrado 85"/>
          <p:cNvSpPr/>
          <p:nvPr/>
        </p:nvSpPr>
        <p:spPr>
          <a:xfrm>
            <a:off x="1698625" y="2362200"/>
            <a:ext cx="490538" cy="561975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/>
          </a:p>
        </p:txBody>
      </p:sp>
      <p:sp>
        <p:nvSpPr>
          <p:cNvPr id="87" name="Canto dobrado 86"/>
          <p:cNvSpPr/>
          <p:nvPr/>
        </p:nvSpPr>
        <p:spPr>
          <a:xfrm>
            <a:off x="1790625" y="2409060"/>
            <a:ext cx="492125" cy="561975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/>
          </a:p>
        </p:txBody>
      </p:sp>
      <p:sp>
        <p:nvSpPr>
          <p:cNvPr id="88" name="Canto dobrado 87"/>
          <p:cNvSpPr/>
          <p:nvPr/>
        </p:nvSpPr>
        <p:spPr>
          <a:xfrm>
            <a:off x="1885167" y="2520769"/>
            <a:ext cx="670708" cy="638015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sp>
        <p:nvSpPr>
          <p:cNvPr id="89" name="Fluxograma: Decisão 88"/>
          <p:cNvSpPr/>
          <p:nvPr/>
        </p:nvSpPr>
        <p:spPr>
          <a:xfrm>
            <a:off x="1730301" y="3469956"/>
            <a:ext cx="612775" cy="430213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/>
          </a:p>
        </p:txBody>
      </p:sp>
      <p:cxnSp>
        <p:nvCxnSpPr>
          <p:cNvPr id="92" name="Conector angulado 91"/>
          <p:cNvCxnSpPr>
            <a:stCxn id="89" idx="3"/>
          </p:cNvCxnSpPr>
          <p:nvPr/>
        </p:nvCxnSpPr>
        <p:spPr>
          <a:xfrm flipV="1">
            <a:off x="2343076" y="2152399"/>
            <a:ext cx="2297742" cy="153266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3687162" y="4390696"/>
            <a:ext cx="19439" cy="464062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9" idx="1"/>
            <a:endCxn id="62" idx="2"/>
          </p:cNvCxnSpPr>
          <p:nvPr/>
        </p:nvCxnSpPr>
        <p:spPr>
          <a:xfrm rot="10800000">
            <a:off x="820481" y="2012207"/>
            <a:ext cx="909820" cy="1672856"/>
          </a:xfrm>
          <a:prstGeom prst="bentConnector2">
            <a:avLst/>
          </a:prstGeom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endCxn id="89" idx="0"/>
          </p:cNvCxnSpPr>
          <p:nvPr/>
        </p:nvCxnSpPr>
        <p:spPr>
          <a:xfrm>
            <a:off x="2036688" y="3197065"/>
            <a:ext cx="1" cy="27289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48"/>
          <p:cNvSpPr txBox="1">
            <a:spLocks noChangeArrowheads="1"/>
          </p:cNvSpPr>
          <p:nvPr/>
        </p:nvSpPr>
        <p:spPr bwMode="auto">
          <a:xfrm>
            <a:off x="1233488" y="1643063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>
                <a:solidFill>
                  <a:schemeClr val="tx1"/>
                </a:solidFill>
                <a:latin typeface="Stencil" pitchFamily="82" charset="0"/>
              </a:rPr>
              <a:t>1</a:t>
            </a:r>
          </a:p>
        </p:txBody>
      </p:sp>
      <p:sp>
        <p:nvSpPr>
          <p:cNvPr id="100" name="CaixaDeTexto 49"/>
          <p:cNvSpPr txBox="1">
            <a:spLocks noChangeArrowheads="1"/>
          </p:cNvSpPr>
          <p:nvPr/>
        </p:nvSpPr>
        <p:spPr bwMode="auto">
          <a:xfrm>
            <a:off x="1508125" y="3422650"/>
            <a:ext cx="2762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>
                <a:solidFill>
                  <a:schemeClr val="tx1"/>
                </a:solidFill>
                <a:latin typeface="Stencil" pitchFamily="82" charset="0"/>
              </a:rPr>
              <a:t>2</a:t>
            </a:r>
          </a:p>
        </p:txBody>
      </p:sp>
      <p:sp>
        <p:nvSpPr>
          <p:cNvPr id="102" name="CaixaDeTexto 51"/>
          <p:cNvSpPr txBox="1">
            <a:spLocks noChangeArrowheads="1"/>
          </p:cNvSpPr>
          <p:nvPr/>
        </p:nvSpPr>
        <p:spPr bwMode="auto">
          <a:xfrm>
            <a:off x="2993209" y="3903202"/>
            <a:ext cx="287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 dirty="0">
                <a:solidFill>
                  <a:schemeClr val="tx1"/>
                </a:solidFill>
                <a:latin typeface="Stencil" pitchFamily="82" charset="0"/>
              </a:rPr>
              <a:t>4</a:t>
            </a:r>
          </a:p>
        </p:txBody>
      </p:sp>
      <p:sp>
        <p:nvSpPr>
          <p:cNvPr id="104" name="CaixaDeTexto 53"/>
          <p:cNvSpPr txBox="1">
            <a:spLocks noChangeArrowheads="1"/>
          </p:cNvSpPr>
          <p:nvPr/>
        </p:nvSpPr>
        <p:spPr bwMode="auto">
          <a:xfrm>
            <a:off x="2343076" y="3359150"/>
            <a:ext cx="2746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 dirty="0">
                <a:solidFill>
                  <a:schemeClr val="tx1"/>
                </a:solidFill>
                <a:latin typeface="Stencil" pitchFamily="82" charset="0"/>
              </a:rPr>
              <a:t>3</a:t>
            </a:r>
          </a:p>
        </p:txBody>
      </p:sp>
      <p:sp>
        <p:nvSpPr>
          <p:cNvPr id="105" name="CaixaDeTexto 54"/>
          <p:cNvSpPr txBox="1">
            <a:spLocks noChangeArrowheads="1"/>
          </p:cNvSpPr>
          <p:nvPr/>
        </p:nvSpPr>
        <p:spPr bwMode="auto">
          <a:xfrm>
            <a:off x="1838436" y="3894836"/>
            <a:ext cx="465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 dirty="0">
                <a:solidFill>
                  <a:schemeClr val="tx1"/>
                </a:solidFill>
                <a:latin typeface="Stencil" pitchFamily="82" charset="0"/>
              </a:rPr>
              <a:t> 4</a:t>
            </a:r>
          </a:p>
        </p:txBody>
      </p:sp>
      <p:sp>
        <p:nvSpPr>
          <p:cNvPr id="114" name="CaixaDeTexto 64"/>
          <p:cNvSpPr txBox="1">
            <a:spLocks noChangeArrowheads="1"/>
          </p:cNvSpPr>
          <p:nvPr/>
        </p:nvSpPr>
        <p:spPr bwMode="auto">
          <a:xfrm>
            <a:off x="4173538" y="1522413"/>
            <a:ext cx="2746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200">
                <a:solidFill>
                  <a:srgbClr val="000000"/>
                </a:solidFill>
                <a:latin typeface="Arial" charset="0"/>
                <a:ea typeface="HGP創英角ｺﾞｼｯｸUB" pitchFamily="50" charset="-128"/>
              </a:defRPr>
            </a:lvl1pPr>
            <a:lvl2pPr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pt-BR" altLang="pt-BR" sz="1400">
                <a:solidFill>
                  <a:schemeClr val="tx1"/>
                </a:solidFill>
                <a:latin typeface="Stencil" pitchFamily="82" charset="0"/>
              </a:rPr>
              <a:t>3</a:t>
            </a:r>
          </a:p>
        </p:txBody>
      </p:sp>
      <p:cxnSp>
        <p:nvCxnSpPr>
          <p:cNvPr id="121" name="Conector reto 120"/>
          <p:cNvCxnSpPr/>
          <p:nvPr/>
        </p:nvCxnSpPr>
        <p:spPr bwMode="auto">
          <a:xfrm>
            <a:off x="5453063" y="1193799"/>
            <a:ext cx="0" cy="5267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907833" y="1505882"/>
            <a:ext cx="1265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       Suporte  </a:t>
            </a:r>
          </a:p>
        </p:txBody>
      </p:sp>
      <p:pic>
        <p:nvPicPr>
          <p:cNvPr id="122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98" y="1217774"/>
            <a:ext cx="7381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CaixaDeTexto 122"/>
          <p:cNvSpPr txBox="1"/>
          <p:nvPr/>
        </p:nvSpPr>
        <p:spPr>
          <a:xfrm>
            <a:off x="4548307" y="1512258"/>
            <a:ext cx="73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RMA</a:t>
            </a:r>
          </a:p>
        </p:txBody>
      </p:sp>
      <p:cxnSp>
        <p:nvCxnSpPr>
          <p:cNvPr id="5" name="Conector angulado 4"/>
          <p:cNvCxnSpPr>
            <a:stCxn id="89" idx="2"/>
          </p:cNvCxnSpPr>
          <p:nvPr/>
        </p:nvCxnSpPr>
        <p:spPr bwMode="auto">
          <a:xfrm rot="16200000" flipH="1">
            <a:off x="2025064" y="3911793"/>
            <a:ext cx="1173162" cy="1149913"/>
          </a:xfrm>
          <a:prstGeom prst="bentConnector3">
            <a:avLst/>
          </a:prstGeom>
          <a:solidFill>
            <a:schemeClr val="bg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Conector angulado 6"/>
          <p:cNvCxnSpPr>
            <a:stCxn id="89" idx="2"/>
          </p:cNvCxnSpPr>
          <p:nvPr/>
        </p:nvCxnSpPr>
        <p:spPr bwMode="auto">
          <a:xfrm rot="16200000" flipH="1">
            <a:off x="1892865" y="4043992"/>
            <a:ext cx="790885" cy="503237"/>
          </a:xfrm>
          <a:prstGeom prst="bentConnector3">
            <a:avLst/>
          </a:prstGeom>
          <a:solidFill>
            <a:schemeClr val="bg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ector angulado 8"/>
          <p:cNvCxnSpPr>
            <a:stCxn id="89" idx="2"/>
          </p:cNvCxnSpPr>
          <p:nvPr/>
        </p:nvCxnSpPr>
        <p:spPr bwMode="auto">
          <a:xfrm rot="16200000" flipH="1">
            <a:off x="1742293" y="4194565"/>
            <a:ext cx="895349" cy="306556"/>
          </a:xfrm>
          <a:prstGeom prst="bentConnector3">
            <a:avLst/>
          </a:prstGeom>
          <a:solidFill>
            <a:schemeClr val="bg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angulado 11"/>
          <p:cNvCxnSpPr>
            <a:stCxn id="89" idx="2"/>
          </p:cNvCxnSpPr>
          <p:nvPr/>
        </p:nvCxnSpPr>
        <p:spPr bwMode="auto">
          <a:xfrm rot="16200000" flipH="1">
            <a:off x="1947158" y="3989700"/>
            <a:ext cx="1173162" cy="994100"/>
          </a:xfrm>
          <a:prstGeom prst="bentConnector3">
            <a:avLst/>
          </a:prstGeom>
          <a:solidFill>
            <a:schemeClr val="bg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Retângulo 123"/>
          <p:cNvSpPr/>
          <p:nvPr/>
        </p:nvSpPr>
        <p:spPr>
          <a:xfrm>
            <a:off x="3136838" y="5433207"/>
            <a:ext cx="62706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3</a:t>
            </a:r>
            <a:endParaRPr lang="en-US" sz="1000" dirty="0" err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Imagem 12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32" y="1863279"/>
            <a:ext cx="482362" cy="545781"/>
          </a:xfrm>
          <a:prstGeom prst="rect">
            <a:avLst/>
          </a:prstGeom>
        </p:spPr>
      </p:pic>
      <p:cxnSp>
        <p:nvCxnSpPr>
          <p:cNvPr id="17" name="Conector angulado 16"/>
          <p:cNvCxnSpPr/>
          <p:nvPr/>
        </p:nvCxnSpPr>
        <p:spPr bwMode="auto">
          <a:xfrm>
            <a:off x="2043440" y="3885645"/>
            <a:ext cx="1178102" cy="41837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95000"/>
                <a:satMod val="105000"/>
                <a:alpha val="3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 bwMode="auto">
          <a:xfrm>
            <a:off x="2046288" y="3980947"/>
            <a:ext cx="1090550" cy="443332"/>
          </a:xfrm>
          <a:prstGeom prst="bentConnector3">
            <a:avLst>
              <a:gd name="adj1" fmla="val 42754"/>
            </a:avLst>
          </a:prstGeom>
          <a:solidFill>
            <a:schemeClr val="bg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6146800" y="2920408"/>
            <a:ext cx="2730500" cy="11079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7"/>
              </a:buBlip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00CC"/>
              </a:buClr>
              <a:buChar char="–"/>
              <a:defRPr kumimoji="1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00CC"/>
              </a:buClr>
              <a:buChar char="•"/>
              <a:defRPr kumimoji="1"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kumimoji="1"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kumimoji="1"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kumimoji="1"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kumimoji="1"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200" b="0" dirty="0">
                <a:latin typeface="Tahoma" pitchFamily="34" charset="0"/>
                <a:ea typeface="ＭＳ Ｐゴシック" pitchFamily="34" charset="-128"/>
              </a:rPr>
              <a:t>UFRGS&gt; </a:t>
            </a:r>
            <a:r>
              <a:rPr lang="pt-BR" altLang="pt-BR" sz="1200" b="0" i="1" dirty="0" err="1">
                <a:latin typeface="Tahoma" pitchFamily="34" charset="0"/>
                <a:ea typeface="ＭＳ Ｐゴシック" pitchFamily="34" charset="-128"/>
              </a:rPr>
              <a:t>Contact</a:t>
            </a:r>
            <a:r>
              <a:rPr lang="pt-BR" altLang="pt-BR" sz="1200" b="0" i="1" dirty="0">
                <a:latin typeface="Tahoma" pitchFamily="34" charset="0"/>
                <a:ea typeface="ＭＳ Ｐゴシック" pitchFamily="34" charset="-128"/>
              </a:rPr>
              <a:t> Center </a:t>
            </a:r>
            <a:r>
              <a:rPr lang="pt-BR" altLang="pt-BR" sz="1200" b="0" dirty="0">
                <a:latin typeface="Tahoma" pitchFamily="34" charset="0"/>
                <a:ea typeface="ＭＳ Ｐゴシック" pitchFamily="34" charset="-128"/>
              </a:rPr>
              <a:t>NEC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1200" b="0" dirty="0">
                <a:latin typeface="Tahoma" pitchFamily="34" charset="0"/>
                <a:ea typeface="ＭＳ Ｐゴシック" pitchFamily="34" charset="-128"/>
              </a:rPr>
              <a:t>- Disponibilizar relação de funcionários com autorização para abertura de chamados de SUPORTE TÉCNICO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-1" y="5466715"/>
            <a:ext cx="290783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endParaRPr lang="pt-BR" sz="1200" dirty="0">
              <a:latin typeface="Tahoma" pitchFamily="34" charset="0"/>
              <a:ea typeface="Arial Unicode MS" pitchFamily="34" charset="-128"/>
            </a:endParaRPr>
          </a:p>
          <a:p>
            <a:pPr algn="ctr"/>
            <a:r>
              <a:rPr lang="pt-BR" sz="1100" dirty="0">
                <a:latin typeface="+mj-lt"/>
              </a:rPr>
              <a:t>(</a:t>
            </a:r>
            <a:r>
              <a:rPr lang="pt-BR" sz="1100" dirty="0">
                <a:latin typeface="+mj-lt"/>
                <a:ea typeface="Tahoma" pitchFamily="34" charset="0"/>
                <a:cs typeface="Tahoma" pitchFamily="34" charset="0"/>
              </a:rPr>
              <a:t>11) 3003 – 2010     </a:t>
            </a:r>
          </a:p>
          <a:p>
            <a:pPr algn="ctr"/>
            <a:r>
              <a:rPr lang="pt-BR" sz="1100" dirty="0">
                <a:latin typeface="+mj-lt"/>
                <a:ea typeface="Tahoma" pitchFamily="34" charset="0"/>
                <a:cs typeface="Tahoma" pitchFamily="34" charset="0"/>
              </a:rPr>
              <a:t>0800 726 00 90 </a:t>
            </a:r>
          </a:p>
          <a:p>
            <a:pPr algn="ctr">
              <a:defRPr/>
            </a:pPr>
            <a:r>
              <a:rPr lang="pt-BR" sz="1100" dirty="0">
                <a:latin typeface="+mj-lt"/>
                <a:ea typeface="Tahoma" pitchFamily="34" charset="0"/>
                <a:cs typeface="Tahoma" pitchFamily="34" charset="0"/>
                <a:hlinkClick r:id="rId8"/>
              </a:rPr>
              <a:t>suporte@nec.com.br</a:t>
            </a:r>
            <a:endParaRPr lang="pt-BR" sz="11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pt-BR" sz="1100" dirty="0">
              <a:latin typeface="+mj-lt"/>
            </a:endParaRPr>
          </a:p>
          <a:p>
            <a:pPr algn="ctr">
              <a:defRPr/>
            </a:pPr>
            <a:endParaRPr lang="pt-BR" sz="11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pt-BR" altLang="ja-JP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Tahoma" pitchFamily="34" charset="0"/>
                <a:cs typeface="Tahoma" pitchFamily="34" charset="0"/>
              </a:rPr>
              <a:t> </a:t>
            </a:r>
            <a:endParaRPr lang="pt-BR" sz="11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8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>
                <a:latin typeface="Arial" panose="020B0604020202020204" pitchFamily="34" charset="0"/>
                <a:cs typeface="Arial" panose="020B0604020202020204" pitchFamily="34" charset="0"/>
              </a:rPr>
              <a:t>4. Estrutura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294519" y="855393"/>
            <a:ext cx="6343410" cy="997111"/>
            <a:chOff x="2976" y="3073"/>
            <a:chExt cx="6090046" cy="1704769"/>
          </a:xfrm>
          <a:solidFill>
            <a:srgbClr val="0033CC"/>
          </a:solidFill>
        </p:grpSpPr>
        <p:sp>
          <p:nvSpPr>
            <p:cNvPr id="5" name="Retângulo de cantos arredondados 4"/>
            <p:cNvSpPr/>
            <p:nvPr/>
          </p:nvSpPr>
          <p:spPr>
            <a:xfrm>
              <a:off x="2976" y="3073"/>
              <a:ext cx="6090046" cy="17047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ângulo 5"/>
            <p:cNvSpPr/>
            <p:nvPr/>
          </p:nvSpPr>
          <p:spPr>
            <a:xfrm>
              <a:off x="52907" y="53004"/>
              <a:ext cx="5990184" cy="160490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UFRGS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268941" y="1908150"/>
            <a:ext cx="6343410" cy="1116000"/>
            <a:chOff x="2976" y="1816856"/>
            <a:chExt cx="6090046" cy="1704769"/>
          </a:xfrm>
          <a:solidFill>
            <a:srgbClr val="0033CC"/>
          </a:solidFill>
        </p:grpSpPr>
        <p:sp>
          <p:nvSpPr>
            <p:cNvPr id="8" name="Retângulo de cantos arredondados 7"/>
            <p:cNvSpPr/>
            <p:nvPr/>
          </p:nvSpPr>
          <p:spPr>
            <a:xfrm>
              <a:off x="2976" y="1816856"/>
              <a:ext cx="6090046" cy="17047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9" name="Retângulo 8"/>
            <p:cNvSpPr/>
            <p:nvPr/>
          </p:nvSpPr>
          <p:spPr>
            <a:xfrm>
              <a:off x="52907" y="1866787"/>
              <a:ext cx="5990184" cy="1582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</a:t>
              </a:r>
            </a:p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pt-BR" b="1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r>
                <a:rPr lang="pt-BR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b="1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r>
                <a:rPr lang="pt-BR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Manager)</a:t>
              </a:r>
            </a:p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André Ricardo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268929" y="3118256"/>
            <a:ext cx="6343410" cy="1270864"/>
            <a:chOff x="2976" y="3630639"/>
            <a:chExt cx="6090046" cy="1704769"/>
          </a:xfrm>
          <a:solidFill>
            <a:srgbClr val="0033CC"/>
          </a:solidFill>
        </p:grpSpPr>
        <p:sp>
          <p:nvSpPr>
            <p:cNvPr id="14" name="Retângulo de cantos arredondados 13"/>
            <p:cNvSpPr/>
            <p:nvPr/>
          </p:nvSpPr>
          <p:spPr>
            <a:xfrm>
              <a:off x="2976" y="3630639"/>
              <a:ext cx="6090046" cy="17047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15" name="Retângulo 14"/>
            <p:cNvSpPr/>
            <p:nvPr/>
          </p:nvSpPr>
          <p:spPr>
            <a:xfrm>
              <a:off x="52907" y="3680570"/>
              <a:ext cx="5990184" cy="16049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SDM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Service Delivery Manager </a:t>
              </a:r>
              <a:r>
                <a:rPr lang="pt-BR" sz="1800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Vanessa Duarte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294519" y="4536390"/>
            <a:ext cx="3119696" cy="1692000"/>
            <a:chOff x="2976" y="3630639"/>
            <a:chExt cx="6090046" cy="1704769"/>
          </a:xfrm>
          <a:solidFill>
            <a:srgbClr val="0033CC"/>
          </a:solidFill>
        </p:grpSpPr>
        <p:sp>
          <p:nvSpPr>
            <p:cNvPr id="17" name="Retângulo de cantos arredondados 16"/>
            <p:cNvSpPr/>
            <p:nvPr/>
          </p:nvSpPr>
          <p:spPr>
            <a:xfrm>
              <a:off x="2976" y="3630639"/>
              <a:ext cx="6090046" cy="17047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52907" y="3680570"/>
              <a:ext cx="5990184" cy="16049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Care</a:t>
              </a:r>
              <a:r>
                <a:rPr lang="pt-BR" sz="1800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516729" y="4536390"/>
            <a:ext cx="3121200" cy="1692000"/>
            <a:chOff x="2976" y="3630639"/>
            <a:chExt cx="6090046" cy="1704769"/>
          </a:xfrm>
          <a:solidFill>
            <a:srgbClr val="0033CC"/>
          </a:solidFill>
        </p:grpSpPr>
        <p:sp>
          <p:nvSpPr>
            <p:cNvPr id="20" name="Retângulo de cantos arredondados 19"/>
            <p:cNvSpPr/>
            <p:nvPr/>
          </p:nvSpPr>
          <p:spPr>
            <a:xfrm>
              <a:off x="2976" y="3630639"/>
              <a:ext cx="6090046" cy="170476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1" name="Retângulo 20"/>
            <p:cNvSpPr/>
            <p:nvPr/>
          </p:nvSpPr>
          <p:spPr>
            <a:xfrm>
              <a:off x="52907" y="3680570"/>
              <a:ext cx="5990184" cy="16049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800" b="1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Hardware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b="1" i="1" dirty="0"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  <a:endParaRPr lang="pt-BR" sz="1800" b="1" i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ja-JP" dirty="0">
                <a:latin typeface="Arial" panose="020B0604020202020204" pitchFamily="34" charset="0"/>
                <a:cs typeface="Arial" panose="020B0604020202020204" pitchFamily="34" charset="0"/>
              </a:rPr>
              <a:t>5. Atribuições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" y="981075"/>
            <a:ext cx="8839200" cy="52562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▐"/>
              <a:defRPr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COM  (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Manager)</a:t>
            </a:r>
          </a:p>
          <a:p>
            <a:pPr lvl="1" algn="just">
              <a:defRPr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COM tem responsabilidade fim a fim nas entregas para 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UFRGS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atuando conjuntamente com o SPM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Responde para o cliente UFRGS nas questões operacionais diretamente ao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 NEC.</a:t>
            </a:r>
          </a:p>
          <a:p>
            <a:pPr marL="363537" lvl="1" indent="0">
              <a:buFont typeface="Wingdings" pitchFamily="2" charset="2"/>
              <a:buNone/>
              <a:defRPr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▐"/>
              <a:defRPr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SDM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Service Delivery Manager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>
              <a:defRPr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SPM é o responsável direto por todas os assuntos referentes a atividades de pós-venda para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cliente UFRGS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sejam referentes a contratos de suporte, operação ou garantia.</a:t>
            </a:r>
          </a:p>
          <a:p>
            <a:pPr lvl="1" algn="just">
              <a:defRPr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Responsável por manter os times de suporte, operação e serviços profissionais.</a:t>
            </a:r>
          </a:p>
          <a:p>
            <a:pPr marL="180000" lvl="1" indent="0">
              <a:buNone/>
              <a:defRPr/>
            </a:pPr>
            <a:endParaRPr lang="pt-BR" sz="1600" dirty="0"/>
          </a:p>
          <a:p>
            <a:pPr marL="363537" lvl="1" indent="0">
              <a:buFont typeface="Wingdings" pitchFamily="2" charset="2"/>
              <a:buNone/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6533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Escalation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692698" y="2611764"/>
            <a:ext cx="8538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v"/>
              <a:defRPr/>
            </a:pP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endParaRPr lang="pt-BR" sz="1400" dirty="0"/>
          </a:p>
        </p:txBody>
      </p:sp>
      <p:sp>
        <p:nvSpPr>
          <p:cNvPr id="394" name="Retângulo 393"/>
          <p:cNvSpPr/>
          <p:nvPr/>
        </p:nvSpPr>
        <p:spPr bwMode="auto">
          <a:xfrm>
            <a:off x="7098606" y="4892924"/>
            <a:ext cx="776287" cy="309563"/>
          </a:xfrm>
          <a:prstGeom prst="rect">
            <a:avLst/>
          </a:prstGeom>
          <a:noFill/>
          <a:ln>
            <a:noFill/>
          </a:ln>
          <a:effectLst/>
        </p:spPr>
        <p:txBody>
          <a:bodyPr lIns="20320" tIns="5080" rIns="20320" bIns="5080" spcCol="1270" anchor="ctr"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defTabSz="355600" fontAlgn="auto">
              <a:lnSpc>
                <a:spcPct val="90000"/>
              </a:lnSpc>
              <a:spcAft>
                <a:spcPct val="35000"/>
              </a:spcAft>
              <a:defRPr/>
            </a:pPr>
            <a:endParaRPr kumimoji="0" lang="pt-BR" sz="800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</a:endParaRPr>
          </a:p>
        </p:txBody>
      </p:sp>
      <p:graphicFrame>
        <p:nvGraphicFramePr>
          <p:cNvPr id="63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58431"/>
              </p:ext>
            </p:extLst>
          </p:nvPr>
        </p:nvGraphicFramePr>
        <p:xfrm>
          <a:off x="124313" y="1984857"/>
          <a:ext cx="8839200" cy="357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662E0B6F-2E2A-403F-A252-602AEA39E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3" y="3165762"/>
            <a:ext cx="1924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55346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1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931</Words>
  <Application>Microsoft Office PowerPoint</Application>
  <PresentationFormat>Apresentação na tela (4:3)</PresentationFormat>
  <Paragraphs>108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Arial Black</vt:lpstr>
      <vt:lpstr>Arial Unicode MS</vt:lpstr>
      <vt:lpstr>Calibri</vt:lpstr>
      <vt:lpstr>HGP創英角ｺﾞｼｯｸUB</vt:lpstr>
      <vt:lpstr>メイリオ</vt:lpstr>
      <vt:lpstr>Stencil</vt:lpstr>
      <vt:lpstr>Tahoma</vt:lpstr>
      <vt:lpstr>Verdana</vt:lpstr>
      <vt:lpstr>Wingdings</vt:lpstr>
      <vt:lpstr>NEC_standard4_3</vt:lpstr>
      <vt:lpstr>Universidade Federal do Rio Grande do Sul</vt:lpstr>
      <vt:lpstr>Agenda</vt:lpstr>
      <vt:lpstr>1. Dados do contrato</vt:lpstr>
      <vt:lpstr>2. Escopo dos Serviços</vt:lpstr>
      <vt:lpstr>3. Fluxo de Atendimento</vt:lpstr>
      <vt:lpstr>4. Estrutura</vt:lpstr>
      <vt:lpstr>5. Atribuições</vt:lpstr>
      <vt:lpstr>6. Escalation List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2020-03-19T18:07:34Z</dcterms:modified>
</cp:coreProperties>
</file>