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3" userDrawn="1">
          <p15:clr>
            <a:srgbClr val="A4A3A4"/>
          </p15:clr>
        </p15:guide>
        <p15:guide id="3" pos="211" userDrawn="1">
          <p15:clr>
            <a:srgbClr val="A4A3A4"/>
          </p15:clr>
        </p15:guide>
        <p15:guide id="4" pos="279" userDrawn="1">
          <p15:clr>
            <a:srgbClr val="A4A3A4"/>
          </p15:clr>
        </p15:guide>
        <p15:guide id="5" pos="347" userDrawn="1">
          <p15:clr>
            <a:srgbClr val="A4A3A4"/>
          </p15:clr>
        </p15:guide>
        <p15:guide id="6" pos="415" userDrawn="1">
          <p15:clr>
            <a:srgbClr val="A4A3A4"/>
          </p15:clr>
        </p15:guide>
        <p15:guide id="7" pos="483" userDrawn="1">
          <p15:clr>
            <a:srgbClr val="A4A3A4"/>
          </p15:clr>
        </p15:guide>
        <p15:guide id="8" pos="551" userDrawn="1">
          <p15:clr>
            <a:srgbClr val="A4A3A4"/>
          </p15:clr>
        </p15:guide>
        <p15:guide id="9" pos="619" userDrawn="1">
          <p15:clr>
            <a:srgbClr val="A4A3A4"/>
          </p15:clr>
        </p15:guide>
        <p15:guide id="10"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33A"/>
    <a:srgbClr val="64DFDF"/>
    <a:srgbClr val="5390D9"/>
    <a:srgbClr val="7400B8"/>
    <a:srgbClr val="5E60CE"/>
    <a:srgbClr val="48BEE2"/>
    <a:srgbClr val="48BFE3"/>
    <a:srgbClr val="3FA8C7"/>
    <a:srgbClr val="6930C2"/>
    <a:srgbClr val="BF06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16E86-84D4-4706-B515-5F3E942F732C}" v="84" dt="2021-05-17T19:25:09.914"/>
    <p1510:client id="{4F82E884-55DF-4AF1-8843-6537866A39B7}" v="483" dt="2021-05-18T05:07:24.641"/>
    <p1510:client id="{888D2DF4-5820-44DD-85C1-A9CBD9F8F3A2}" v="90" dt="2021-05-17T19:39:24.981"/>
    <p1510:client id="{E3F66C23-4FD6-412C-B933-88FE797035EB}" v="2" dt="2021-05-17T21:04:16.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249" autoAdjust="0"/>
  </p:normalViewPr>
  <p:slideViewPr>
    <p:cSldViewPr snapToGrid="0">
      <p:cViewPr>
        <p:scale>
          <a:sx n="75" d="100"/>
          <a:sy n="75" d="100"/>
        </p:scale>
        <p:origin x="54" y="150"/>
      </p:cViewPr>
      <p:guideLst>
        <p:guide pos="143"/>
        <p:guide pos="211"/>
        <p:guide pos="279"/>
        <p:guide pos="347"/>
        <p:guide pos="415"/>
        <p:guide pos="483"/>
        <p:guide pos="551"/>
        <p:guide pos="61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C121E-A5B7-4E32-A7D7-601833E336CC}" type="datetimeFigureOut">
              <a:rPr lang="bg-BG" smtClean="0"/>
              <a:t>27.6.2021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1754A-A711-4417-A9DA-B2D5E969709A}" type="slidenum">
              <a:rPr lang="bg-BG" smtClean="0"/>
              <a:t>‹#›</a:t>
            </a:fld>
            <a:endParaRPr lang="bg-BG"/>
          </a:p>
        </p:txBody>
      </p:sp>
    </p:spTree>
    <p:extLst>
      <p:ext uri="{BB962C8B-B14F-4D97-AF65-F5344CB8AC3E}">
        <p14:creationId xmlns:p14="http://schemas.microsoft.com/office/powerpoint/2010/main" val="187567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octorswithoutborders.org/what-we-do/medical-issues/covid-1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doctorswithoutborders.org/what-we-do/news-stories/story/responding-coronavirus-pandemic-european-nursing-home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octorswithoutborders.org/what-we-do/countries/malawi"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doctorswithoutborders.org/what-we-do/countries/mozambique" TargetMode="External"/><Relationship Id="rId4" Type="http://schemas.openxmlformats.org/officeDocument/2006/relationships/hyperlink" Target="https://www.doctorswithoutborders.org/what-we-do/countries/zimbabw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1</a:t>
            </a:fld>
            <a:endParaRPr lang="bg-BG"/>
          </a:p>
        </p:txBody>
      </p:sp>
    </p:spTree>
    <p:extLst>
      <p:ext uri="{BB962C8B-B14F-4D97-AF65-F5344CB8AC3E}">
        <p14:creationId xmlns:p14="http://schemas.microsoft.com/office/powerpoint/2010/main" val="82587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22222"/>
                </a:solidFill>
                <a:effectLst/>
                <a:latin typeface="PT Sans"/>
              </a:rPr>
              <a:t>Medecins</a:t>
            </a:r>
            <a:r>
              <a:rPr lang="en-US" b="0" i="0" dirty="0">
                <a:solidFill>
                  <a:srgbClr val="222222"/>
                </a:solidFill>
                <a:effectLst/>
                <a:latin typeface="PT Sans"/>
              </a:rPr>
              <a:t> Sans </a:t>
            </a:r>
            <a:r>
              <a:rPr lang="en-US" b="0" i="0" dirty="0" err="1">
                <a:solidFill>
                  <a:srgbClr val="222222"/>
                </a:solidFill>
                <a:effectLst/>
                <a:latin typeface="PT Sans"/>
              </a:rPr>
              <a:t>Frontieres</a:t>
            </a:r>
            <a:r>
              <a:rPr lang="en-US" b="0" i="0" dirty="0">
                <a:solidFill>
                  <a:srgbClr val="222222"/>
                </a:solidFill>
                <a:effectLst/>
                <a:latin typeface="PT Sans"/>
              </a:rPr>
              <a:t>/Doctors Without Borders (MSF) is one of the world's leading independent </a:t>
            </a:r>
            <a:r>
              <a:rPr lang="en-US" b="0" i="0" dirty="0" err="1">
                <a:solidFill>
                  <a:srgbClr val="222222"/>
                </a:solidFill>
                <a:effectLst/>
                <a:latin typeface="PT Sans"/>
              </a:rPr>
              <a:t>organisations</a:t>
            </a:r>
            <a:r>
              <a:rPr lang="en-US" b="0" i="0" dirty="0">
                <a:solidFill>
                  <a:srgbClr val="222222"/>
                </a:solidFill>
                <a:effectLst/>
                <a:latin typeface="PT Sans"/>
              </a:rPr>
              <a:t> for medical humanitarian aid, giving quality medical care to people caught in crisis regardless of race, religion, or political affiliation. Every day, more than 30,000 MSF field staff across 74 countries provide assistance to people whose survival is threatened by violence, neglect, or catastrophe, primarily due to armed conflict, epidemics, malnutrition, exclusion from healthcare or natural disasters.</a:t>
            </a:r>
            <a:endParaRPr lang="en-US" dirty="0"/>
          </a:p>
          <a:p>
            <a:r>
              <a:rPr lang="bg-BG" dirty="0"/>
              <a:t>(</a:t>
            </a:r>
            <a:r>
              <a:rPr lang="ru-RU" dirty="0"/>
              <a:t>Medecins Sans Frontieres / Doctors Without Borders (MSF) е една от водещите независими световни организации за медицинска хуманитарна помощ, предоставяща качествена медицинска помощ на хора, попаднали в криза, независимо от раса, религия или политическа принадлежност. Всеки ден повече от 30 000 служители на MSF в 74 държави оказват помощ на хора, чието оцеляване е застрашено от насилие, пренебрегване или катастрофа, главно поради въоръжени конфликти, епидемии, недохранване, изключване от здравеопазването или природни бедствия.</a:t>
            </a:r>
            <a:r>
              <a:rPr lang="bg-BG" dirty="0"/>
              <a:t>)</a:t>
            </a:r>
          </a:p>
        </p:txBody>
      </p:sp>
      <p:sp>
        <p:nvSpPr>
          <p:cNvPr id="4" name="Slide Number Placeholder 3"/>
          <p:cNvSpPr>
            <a:spLocks noGrp="1"/>
          </p:cNvSpPr>
          <p:nvPr>
            <p:ph type="sldNum" sz="quarter" idx="5"/>
          </p:nvPr>
        </p:nvSpPr>
        <p:spPr/>
        <p:txBody>
          <a:bodyPr/>
          <a:lstStyle/>
          <a:p>
            <a:fld id="{8A71754A-A711-4417-A9DA-B2D5E969709A}" type="slidenum">
              <a:rPr lang="bg-BG" smtClean="0"/>
              <a:t>2</a:t>
            </a:fld>
            <a:endParaRPr lang="bg-BG"/>
          </a:p>
        </p:txBody>
      </p:sp>
    </p:spTree>
    <p:extLst>
      <p:ext uri="{BB962C8B-B14F-4D97-AF65-F5344CB8AC3E}">
        <p14:creationId xmlns:p14="http://schemas.microsoft.com/office/powerpoint/2010/main" val="347644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empos headline light"/>
              </a:rPr>
              <a:t>In more than 70 countries, Médecins Sans </a:t>
            </a:r>
            <a:r>
              <a:rPr lang="en-US" b="0" i="0" dirty="0" err="1">
                <a:solidFill>
                  <a:srgbClr val="000000"/>
                </a:solidFill>
                <a:effectLst/>
                <a:latin typeface="tiempos headline light"/>
              </a:rPr>
              <a:t>Frontières</a:t>
            </a:r>
            <a:r>
              <a:rPr lang="en-US" b="0" i="0" dirty="0">
                <a:solidFill>
                  <a:srgbClr val="000000"/>
                </a:solidFill>
                <a:effectLst/>
                <a:latin typeface="tiempos headline light"/>
              </a:rPr>
              <a:t> provides medical humanitarian assistance to save lives and </a:t>
            </a:r>
            <a:r>
              <a:rPr lang="en-US" dirty="0">
                <a:solidFill>
                  <a:srgbClr val="000000"/>
                </a:solidFill>
                <a:latin typeface="tiempos headline light"/>
              </a:rPr>
              <a:t>help </a:t>
            </a:r>
            <a:r>
              <a:rPr lang="en-US" b="0" i="0" dirty="0">
                <a:solidFill>
                  <a:srgbClr val="000000"/>
                </a:solidFill>
                <a:effectLst/>
                <a:latin typeface="tiempos headline light"/>
              </a:rPr>
              <a:t>people in crisis situations.</a:t>
            </a:r>
            <a:endParaRPr lang="bg-BG" b="0" i="0" dirty="0">
              <a:solidFill>
                <a:srgbClr val="000000"/>
              </a:solidFill>
              <a:effectLst/>
              <a:latin typeface="tiempos headline light"/>
            </a:endParaRPr>
          </a:p>
          <a:p>
            <a:r>
              <a:rPr lang="bg-BG" b="0" i="0" dirty="0">
                <a:solidFill>
                  <a:srgbClr val="000000"/>
                </a:solidFill>
                <a:effectLst/>
                <a:latin typeface="tiempos headline light"/>
              </a:rPr>
              <a:t>(</a:t>
            </a:r>
            <a:r>
              <a:rPr lang="ru-RU" b="0" i="0" dirty="0">
                <a:solidFill>
                  <a:srgbClr val="000000"/>
                </a:solidFill>
                <a:effectLst/>
                <a:latin typeface="tiempos headline light"/>
              </a:rPr>
              <a:t>В повече от 70 държави Médecins Sans Frontières предоставя медицинска хуманитарна помощ за спасяване на човешки животи и помощ на хора в кризисни ситуации.</a:t>
            </a:r>
            <a:r>
              <a:rPr lang="bg-BG" b="0" i="0" dirty="0">
                <a:solidFill>
                  <a:srgbClr val="000000"/>
                </a:solidFill>
                <a:effectLst/>
                <a:latin typeface="tiempos headline light"/>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4</a:t>
            </a:fld>
            <a:endParaRPr lang="bg-BG"/>
          </a:p>
        </p:txBody>
      </p:sp>
    </p:spTree>
    <p:extLst>
      <p:ext uri="{BB962C8B-B14F-4D97-AF65-F5344CB8AC3E}">
        <p14:creationId xmlns:p14="http://schemas.microsoft.com/office/powerpoint/2010/main" val="121446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a:rPr>
              <a:t>One year into the pandemic, Doctors Without Borders/Médecins Sans </a:t>
            </a:r>
            <a:r>
              <a:rPr lang="en-US" b="0" i="0" dirty="0" err="1">
                <a:solidFill>
                  <a:srgbClr val="000000"/>
                </a:solidFill>
                <a:effectLst/>
                <a:latin typeface="PT Sans"/>
              </a:rPr>
              <a:t>Frontières</a:t>
            </a:r>
            <a:r>
              <a:rPr lang="en-US" b="0" i="0" dirty="0">
                <a:solidFill>
                  <a:srgbClr val="000000"/>
                </a:solidFill>
                <a:effectLst/>
                <a:latin typeface="PT Sans"/>
              </a:rPr>
              <a:t> (MSF) teams are still racing to respond to </a:t>
            </a:r>
            <a:r>
              <a:rPr lang="en-US" b="0" i="0" u="none" strike="noStrike" dirty="0">
                <a:solidFill>
                  <a:srgbClr val="EE0000"/>
                </a:solidFill>
                <a:effectLst/>
                <a:latin typeface="PT Sans"/>
                <a:hlinkClick r:id="rId3" tooltip="COVID-19"/>
              </a:rPr>
              <a:t>COVID-19</a:t>
            </a:r>
            <a:r>
              <a:rPr lang="en-US" b="0" i="0" dirty="0">
                <a:solidFill>
                  <a:srgbClr val="000000"/>
                </a:solidFill>
                <a:effectLst/>
                <a:latin typeface="PT Sans"/>
              </a:rPr>
              <a:t>—and to the severe disruptions to other essential health services. This is an unprecedented global emergency. MSF teams responded and adapted to the spread of the novel coronavirus in</a:t>
            </a:r>
            <a:r>
              <a:rPr lang="en-US" dirty="0">
                <a:solidFill>
                  <a:srgbClr val="000000"/>
                </a:solidFill>
                <a:latin typeface="PT Sans"/>
              </a:rPr>
              <a:t> </a:t>
            </a:r>
            <a:r>
              <a:rPr lang="en-US" b="0" i="0" dirty="0">
                <a:solidFill>
                  <a:srgbClr val="000000"/>
                </a:solidFill>
                <a:effectLst/>
                <a:latin typeface="PT Sans"/>
              </a:rPr>
              <a:t>more than 70 countries where </a:t>
            </a:r>
            <a:r>
              <a:rPr lang="en-US" dirty="0">
                <a:solidFill>
                  <a:srgbClr val="000000"/>
                </a:solidFill>
                <a:latin typeface="PT Sans"/>
              </a:rPr>
              <a:t>they </a:t>
            </a:r>
            <a:r>
              <a:rPr lang="en-US" b="0" i="0" dirty="0">
                <a:solidFill>
                  <a:srgbClr val="000000"/>
                </a:solidFill>
                <a:effectLst/>
                <a:latin typeface="PT Sans"/>
              </a:rPr>
              <a:t>have existing medical projects. </a:t>
            </a:r>
            <a:r>
              <a:rPr lang="en-US" dirty="0">
                <a:solidFill>
                  <a:srgbClr val="000000"/>
                </a:solidFill>
                <a:latin typeface="PT Sans"/>
              </a:rPr>
              <a:t>They </a:t>
            </a:r>
            <a:r>
              <a:rPr lang="en-US" b="0" i="0" dirty="0">
                <a:solidFill>
                  <a:srgbClr val="000000"/>
                </a:solidFill>
                <a:effectLst/>
                <a:latin typeface="PT Sans"/>
              </a:rPr>
              <a:t>launched emergency responses in many others—including temporary operations in </a:t>
            </a:r>
            <a:r>
              <a:rPr lang="en-US" b="0" i="0" u="none" strike="noStrike" dirty="0">
                <a:solidFill>
                  <a:srgbClr val="EE0000"/>
                </a:solidFill>
                <a:effectLst/>
                <a:latin typeface="PT Sans"/>
                <a:hlinkClick r:id="rId4" tooltip="Responding to the coronavirus pandemic in European nursing homes"/>
              </a:rPr>
              <a:t>Europe</a:t>
            </a:r>
            <a:r>
              <a:rPr lang="en-US" b="0" i="0" dirty="0">
                <a:solidFill>
                  <a:srgbClr val="000000"/>
                </a:solidFill>
                <a:effectLst/>
                <a:latin typeface="PT Sans"/>
              </a:rPr>
              <a:t> and the </a:t>
            </a:r>
            <a:r>
              <a:rPr lang="en-US" b="0" i="0" u="none" strike="noStrike" dirty="0">
                <a:solidFill>
                  <a:srgbClr val="EE0000"/>
                </a:solidFill>
                <a:effectLst/>
                <a:latin typeface="PT Sans"/>
              </a:rPr>
              <a:t>US</a:t>
            </a:r>
            <a:r>
              <a:rPr lang="en-US" b="0" i="0" dirty="0">
                <a:solidFill>
                  <a:srgbClr val="000000"/>
                </a:solidFill>
                <a:effectLst/>
                <a:latin typeface="PT Sans"/>
              </a:rPr>
              <a:t>. During the period from June through August 2020, MSF provided technical, training, or material support to more than 600 health facilities.</a:t>
            </a:r>
            <a:endParaRPr lang="bg-BG" b="0" i="0" dirty="0">
              <a:solidFill>
                <a:srgbClr val="000000"/>
              </a:solidFill>
              <a:effectLst/>
              <a:latin typeface="PT Sans"/>
            </a:endParaRPr>
          </a:p>
          <a:p>
            <a:r>
              <a:rPr lang="bg-BG" b="0" i="0" dirty="0">
                <a:solidFill>
                  <a:srgbClr val="000000"/>
                </a:solidFill>
                <a:effectLst/>
                <a:latin typeface="PT Sans"/>
              </a:rPr>
              <a:t>(</a:t>
            </a:r>
            <a:r>
              <a:rPr lang="ru-RU" b="0" i="0" dirty="0">
                <a:solidFill>
                  <a:srgbClr val="000000"/>
                </a:solidFill>
                <a:effectLst/>
                <a:latin typeface="PT Sans"/>
              </a:rPr>
              <a:t>Една година след пандемията екипите на Лекари без граници / Лекари без граници (MSF) все още се надпреварват да отговорят на COVID-19 и на сериозните смущения в други основни здравни услуги. Това е безпрецедентна глобална извънредна ситуация. Екипите на MSF реагираха и се адаптираха към разпространението на новия коронавирус в повече от 70 страни, където имат съществуващи медицински проекти. Те започнаха реагиране при извънредни ситуации в много други - включително временни операции в Европа и САЩ. През периода от юни до август 2020 г. MSF предостави техническа, обучителна или материална подкрепа на над 600 здравни заведения.</a:t>
            </a:r>
            <a:r>
              <a:rPr lang="bg-BG" b="0" i="0" dirty="0">
                <a:solidFill>
                  <a:srgbClr val="000000"/>
                </a:solidFill>
                <a:effectLst/>
                <a:latin typeface="PT Sans"/>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5</a:t>
            </a:fld>
            <a:endParaRPr lang="bg-BG"/>
          </a:p>
        </p:txBody>
      </p:sp>
    </p:spTree>
    <p:extLst>
      <p:ext uri="{BB962C8B-B14F-4D97-AF65-F5344CB8AC3E}">
        <p14:creationId xmlns:p14="http://schemas.microsoft.com/office/powerpoint/2010/main" val="303992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a:rPr>
              <a:t>On the night of March 14(2019), Cyclone </a:t>
            </a:r>
            <a:r>
              <a:rPr lang="en-US" b="0" i="0" dirty="0" err="1">
                <a:solidFill>
                  <a:srgbClr val="000000"/>
                </a:solidFill>
                <a:effectLst/>
                <a:latin typeface="PT Sans"/>
              </a:rPr>
              <a:t>Idai</a:t>
            </a:r>
            <a:r>
              <a:rPr lang="en-US" b="0" i="0" dirty="0">
                <a:solidFill>
                  <a:srgbClr val="000000"/>
                </a:solidFill>
                <a:effectLst/>
                <a:latin typeface="PT Sans"/>
              </a:rPr>
              <a:t> struck the coast of Southeast Africa, causing catastrophic flooding and leaving hundreds of thousands cut off from health care and other essential services. Across </a:t>
            </a:r>
            <a:r>
              <a:rPr lang="en-US" b="0" i="0" u="none" strike="noStrike" dirty="0">
                <a:solidFill>
                  <a:srgbClr val="EE0000"/>
                </a:solidFill>
                <a:effectLst/>
                <a:latin typeface="PT Sans"/>
                <a:hlinkClick r:id="rId3"/>
              </a:rPr>
              <a:t>Malawi</a:t>
            </a:r>
            <a:r>
              <a:rPr lang="en-US" b="0" i="0" dirty="0">
                <a:solidFill>
                  <a:srgbClr val="000000"/>
                </a:solidFill>
                <a:effectLst/>
                <a:latin typeface="PT Sans"/>
              </a:rPr>
              <a:t>, </a:t>
            </a:r>
            <a:r>
              <a:rPr lang="en-US" b="0" i="0" u="none" strike="noStrike" dirty="0">
                <a:solidFill>
                  <a:srgbClr val="EE0000"/>
                </a:solidFill>
                <a:effectLst/>
                <a:latin typeface="PT Sans"/>
                <a:hlinkClick r:id="rId4"/>
              </a:rPr>
              <a:t>Zimbabwe</a:t>
            </a:r>
            <a:r>
              <a:rPr lang="en-US" b="0" i="0" dirty="0">
                <a:solidFill>
                  <a:srgbClr val="000000"/>
                </a:solidFill>
                <a:effectLst/>
                <a:latin typeface="PT Sans"/>
              </a:rPr>
              <a:t>, and </a:t>
            </a:r>
            <a:r>
              <a:rPr lang="en-US" b="0" i="0" u="none" strike="noStrike" dirty="0">
                <a:solidFill>
                  <a:srgbClr val="EE0000"/>
                </a:solidFill>
                <a:effectLst/>
                <a:latin typeface="PT Sans"/>
                <a:hlinkClick r:id="rId5"/>
              </a:rPr>
              <a:t>Mozambique</a:t>
            </a:r>
            <a:r>
              <a:rPr lang="en-US" b="0" i="0" dirty="0">
                <a:solidFill>
                  <a:srgbClr val="000000"/>
                </a:solidFill>
                <a:effectLst/>
                <a:latin typeface="PT Sans"/>
              </a:rPr>
              <a:t>, rivers broke their banks, homes collapsed, and high winds and waters resulted in the deaths of hundreds of people and the displacement of thousands more. </a:t>
            </a:r>
            <a:br>
              <a:rPr lang="bg-BG" dirty="0"/>
            </a:br>
            <a:r>
              <a:rPr lang="en-US" b="0" i="0" dirty="0">
                <a:solidFill>
                  <a:srgbClr val="000000"/>
                </a:solidFill>
                <a:effectLst/>
                <a:latin typeface="PT Sans"/>
              </a:rPr>
              <a:t>The storm affected as many as 1.7 million people in Mozambique—where the storm hit hardest—920,000 in Malawi, and 15,000 in Zimbabwe, according to figures from the World Food Program. Wind and flooding rendered roads and bridges impassible, knocked out power to vast swathes of all three countries, and destroyed or disabled crucial health and sanitation infrastructure.</a:t>
            </a:r>
            <a:endParaRPr lang="bg-BG" b="0" i="0" dirty="0">
              <a:solidFill>
                <a:srgbClr val="000000"/>
              </a:solidFill>
              <a:effectLst/>
              <a:latin typeface="PT Sans"/>
            </a:endParaRPr>
          </a:p>
          <a:p>
            <a:r>
              <a:rPr lang="bg-BG" b="0" i="0" dirty="0">
                <a:solidFill>
                  <a:srgbClr val="000000"/>
                </a:solidFill>
                <a:effectLst/>
                <a:latin typeface="PT Sans"/>
              </a:rPr>
              <a:t>(</a:t>
            </a:r>
            <a:r>
              <a:rPr lang="ru-RU" b="0" i="0" dirty="0">
                <a:solidFill>
                  <a:srgbClr val="000000"/>
                </a:solidFill>
                <a:effectLst/>
                <a:latin typeface="PT Sans"/>
              </a:rPr>
              <a:t>През нощта на 14 март (2019 г.) циклонът Idai удари крайбрежието на Югоизточна Африка, причинявайки катастрофално наводнение и оставяйки стотици хиляди откъснати от здравеопазването и други основни услуги. В Малави, Зимбабве и Мозамбик реките пробиха бреговете си, домовете се срутиха, а силните ветрове и води доведоха до смъртта на стотици хора и разселването на хиляди други. Бурята засегна около 1,7 милиона души в Мозамбик - където бурята удари най-силно - 920 000 в Малави и 15 000 в Зимбабве, според данни на Световната програма за храните. Вятърът и наводненията направиха пътищата и мостовете непроходими, извадиха мощността на огромни части от трите страни и унищожиха или деактивираха жизненоважна здравна и санитарна инфраструктура.</a:t>
            </a:r>
            <a:r>
              <a:rPr lang="bg-BG" b="0" i="0" dirty="0">
                <a:solidFill>
                  <a:srgbClr val="000000"/>
                </a:solidFill>
                <a:effectLst/>
                <a:latin typeface="PT Sans"/>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6</a:t>
            </a:fld>
            <a:endParaRPr lang="bg-BG"/>
          </a:p>
        </p:txBody>
      </p:sp>
    </p:spTree>
    <p:extLst>
      <p:ext uri="{BB962C8B-B14F-4D97-AF65-F5344CB8AC3E}">
        <p14:creationId xmlns:p14="http://schemas.microsoft.com/office/powerpoint/2010/main" val="299057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empos headline light"/>
              </a:rPr>
              <a:t>Each year, thousands of international staff of all nationalities carry out field assignments working with over 51,000 staff hired locally to give lifesaving medical assistance to people who would otherwise be denied access to healthcare, clean water and shelter. Whether you work in medical, finance, logistics, IT, administration, human resources, communications or another area, you’ll be part of the social mission. MSF promotes a working environment free of harassment and abuse. Our leadership has unequivocally committed to fight abuse and to reinforce mechanisms and procedures to prevent and address it.</a:t>
            </a:r>
            <a:endParaRPr lang="bg-BG" b="0" i="0" dirty="0">
              <a:solidFill>
                <a:srgbClr val="000000"/>
              </a:solidFill>
              <a:effectLst/>
              <a:latin typeface="tiempos headline light"/>
            </a:endParaRPr>
          </a:p>
          <a:p>
            <a:r>
              <a:rPr lang="bg-BG" b="0" i="0" dirty="0">
                <a:solidFill>
                  <a:srgbClr val="000000"/>
                </a:solidFill>
                <a:effectLst/>
                <a:latin typeface="tiempos headline light"/>
              </a:rPr>
              <a:t>(</a:t>
            </a:r>
            <a:r>
              <a:rPr lang="ru-RU" b="0" i="0" dirty="0">
                <a:solidFill>
                  <a:srgbClr val="000000"/>
                </a:solidFill>
                <a:effectLst/>
                <a:latin typeface="tiempos headline light"/>
              </a:rPr>
              <a:t>Всяка година хиляди международни служители от всички националности изпълняват полеви задачи, като работят с над 51 000 служители, наети на местно ниво, за да предоставят животоспасяваща медицинска помощ на хора, на които иначе ще бъде отказан достъп до здравеопазване, чиста вода и подслон. Независимо дали работите в областта на медицината, финансите, логистиката, информационните технологии, администрацията, човешките ресурси, комуникациите или друга област, вие ще бъдете част от социалната мисия. MSF насърчава работна среда без тормоз и злоупотреба. Нашето ръководство недвусмислено се е ангажирало да се бори със злоупотребите и да засили механизмите и процедурите за предотвратяване и справяне с тях.</a:t>
            </a:r>
            <a:r>
              <a:rPr lang="bg-BG" b="0" i="0" dirty="0">
                <a:solidFill>
                  <a:srgbClr val="000000"/>
                </a:solidFill>
                <a:effectLst/>
                <a:latin typeface="tiempos headline light"/>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7</a:t>
            </a:fld>
            <a:endParaRPr lang="bg-BG"/>
          </a:p>
        </p:txBody>
      </p:sp>
    </p:spTree>
    <p:extLst>
      <p:ext uri="{BB962C8B-B14F-4D97-AF65-F5344CB8AC3E}">
        <p14:creationId xmlns:p14="http://schemas.microsoft.com/office/powerpoint/2010/main" val="55691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D284-9735-4D5D-B282-47BB1EA75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3E17AE63-AC87-4F1C-91B3-0CC376D1F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80B5544E-C232-49A7-A9F8-A203F91259BB}"/>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A6DE348A-E51C-445E-AB7E-4E4543B6FA2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771C1AD-9698-44AE-A957-7A73DDE29C02}"/>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114304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1517-672D-4E27-90C3-B418DBD5CC99}"/>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B27B7F02-C83E-48B6-B4DE-1E02801800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A1C6CF7-8FB1-43B1-9FDF-B007E4226866}"/>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64437F4E-CE95-4A0C-B0D1-24F5A86D0F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B95EA9B-A715-4A66-AEF9-8D49D33CEF41}"/>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214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62255-3C51-48B2-B21C-C4142CC6E3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CC8074F-1F80-4E99-B4E7-52527A3ED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390CF0B-0C94-4A2A-BC20-EB92ADB73D0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380D6F1A-0860-4960-83A1-6A178CF0293B}"/>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6C59662-5B7C-42F3-A82D-0C71C2BD3BB2}"/>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419309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E1A9-18A5-4FB7-B770-DDFEE7436B55}"/>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F9F2F663-B1A7-4CC1-8471-BDD539BCE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2BC028C-700A-49E9-BE06-86CCB576EEC5}"/>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5B0B33D8-AEDB-42C3-8436-B17F7BAF1F4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70DA1A82-183E-4D62-B9BF-E8CC09FA16E6}"/>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85781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64E7-6F5B-46EA-9DFA-BB87414C6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025B40FE-69C6-421F-B2DA-2A96B3B93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11A3B-ACC2-4E12-913A-3683523626C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F864F2AA-9B73-4958-A64D-8BBDD3F3D9D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F07B3D2-440F-41CB-BBBB-10ED724D57A7}"/>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55617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1568-5E4C-47E5-859D-5718CA3691DC}"/>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9157BE95-8A85-4F71-A616-DEA10E200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B02B4379-F984-4B6A-9942-BE8D7DD8A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74922B4B-956F-4451-94A9-504036C2C7A6}"/>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DBF55B6C-02C1-453E-99C9-D957A5DFC8F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6E9A1B9-5B53-4EA1-A260-55C6E3806444}"/>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33322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1D0A-582F-4CEB-B419-EB6DC6A0552B}"/>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27F23CE3-279E-4B6D-9CD2-1500F9D2B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DA21C-88BA-48E3-9874-BB4EE0346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1586585A-BB3D-44AF-881C-F31F5615C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A719B-DAF7-4BFA-A397-E1C0CD063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6CBB0E92-B458-461B-BF81-2B0365EDB6B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8" name="Footer Placeholder 7">
            <a:extLst>
              <a:ext uri="{FF2B5EF4-FFF2-40B4-BE49-F238E27FC236}">
                <a16:creationId xmlns:a16="http://schemas.microsoft.com/office/drawing/2014/main" id="{DE6CE687-5B6B-44DB-95D4-C8E19CF7F2F9}"/>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5F791774-5B10-497D-BE4C-535CACA500F3}"/>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44315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2380-3C2B-4575-858E-D2564B75D869}"/>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77EAE7F-06AE-41B8-977A-427E9885DA6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4" name="Footer Placeholder 3">
            <a:extLst>
              <a:ext uri="{FF2B5EF4-FFF2-40B4-BE49-F238E27FC236}">
                <a16:creationId xmlns:a16="http://schemas.microsoft.com/office/drawing/2014/main" id="{BEE686E2-3217-488B-95EF-E8B3C3EAAFCF}"/>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12AFAC0C-F9C4-4E31-B6C1-D168829A9A17}"/>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419030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FA2E0-BF34-4DA1-9B93-7A813D0C289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3" name="Footer Placeholder 2">
            <a:extLst>
              <a:ext uri="{FF2B5EF4-FFF2-40B4-BE49-F238E27FC236}">
                <a16:creationId xmlns:a16="http://schemas.microsoft.com/office/drawing/2014/main" id="{F1B28C25-DF01-4927-80DF-CA7FBAD84CB6}"/>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906A6689-C727-4E18-BE39-CDF6BF19AEED}"/>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75791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BECB-D6CF-40CC-A088-F903F1400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5F284C3B-C2ED-4904-8778-CBA2D570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42269521-C5D4-46EE-9700-ABEDE495B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6F4C3-8A27-4AAD-9531-BC872303980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EF6EEC34-7450-449E-A617-F81A898FEBA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868AD1D-A99D-4039-A54B-5133FF31587D}"/>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78900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DA70-2D06-47F4-BC51-05399FF14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5523E6E4-E97E-4C2F-957F-176D2F0D8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4C685C5-A918-4AD5-9E7B-312C046C2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48967-94CB-437C-9B05-CE5A959D0460}"/>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209F49A6-FCE9-403E-BC11-9A5630A4EA96}"/>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7210B012-2E79-47BB-ABBD-E52978FB9ADE}"/>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12524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33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FC135-5A5B-4DB5-9037-F07AC1F23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DC3A8BA4-E2AA-4C58-83F5-4CA91F38F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300D5E1-65B1-4992-9385-C3FC77175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B75711BC-1AA6-49BD-9D8C-22585B05A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4A55154E-12F7-4882-94BB-7CC8D5023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5306C-E097-463D-9722-6F2AECC0B423}" type="slidenum">
              <a:rPr lang="bg-BG" smtClean="0"/>
              <a:t>‹#›</a:t>
            </a:fld>
            <a:endParaRPr lang="bg-BG"/>
          </a:p>
        </p:txBody>
      </p:sp>
    </p:spTree>
    <p:extLst>
      <p:ext uri="{BB962C8B-B14F-4D97-AF65-F5344CB8AC3E}">
        <p14:creationId xmlns:p14="http://schemas.microsoft.com/office/powerpoint/2010/main" val="414172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107299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108378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pic>
        <p:nvPicPr>
          <p:cNvPr id="6" name="Graphic 5">
            <a:extLst>
              <a:ext uri="{FF2B5EF4-FFF2-40B4-BE49-F238E27FC236}">
                <a16:creationId xmlns:a16="http://schemas.microsoft.com/office/drawing/2014/main" id="{4C4E0A7C-01AF-4730-87EA-1BA16920F2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5720" y="952500"/>
            <a:ext cx="7903969" cy="4828309"/>
          </a:xfrm>
          <a:prstGeom prst="rect">
            <a:avLst/>
          </a:prstGeom>
        </p:spPr>
      </p:pic>
    </p:spTree>
    <p:extLst>
      <p:ext uri="{BB962C8B-B14F-4D97-AF65-F5344CB8AC3E}">
        <p14:creationId xmlns:p14="http://schemas.microsoft.com/office/powerpoint/2010/main" val="108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0 L -0.8608 0 " pathEditMode="relative" rAng="0" ptsTypes="AA">
                                      <p:cBhvr>
                                        <p:cTn id="6" dur="2000" fill="hold"/>
                                        <p:tgtEl>
                                          <p:spTgt spid="9"/>
                                        </p:tgtEl>
                                        <p:attrNameLst>
                                          <p:attrName>ppt_x</p:attrName>
                                          <p:attrName>ppt_y</p:attrName>
                                        </p:attrNameLst>
                                      </p:cBhvr>
                                      <p:rCtr x="-430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37905"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108378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extLst>
      <p:ext uri="{BB962C8B-B14F-4D97-AF65-F5344CB8AC3E}">
        <p14:creationId xmlns:p14="http://schemas.microsoft.com/office/powerpoint/2010/main" val="124443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0 L -0.86159 0 " pathEditMode="relative" rAng="0" ptsTypes="AA">
                                      <p:cBhvr>
                                        <p:cTn id="6" dur="2000" fill="hold"/>
                                        <p:tgtEl>
                                          <p:spTgt spid="12"/>
                                        </p:tgtEl>
                                        <p:attrNameLst>
                                          <p:attrName>ppt_x</p:attrName>
                                          <p:attrName>ppt_y</p:attrName>
                                        </p:attrNameLst>
                                      </p:cBhvr>
                                      <p:rCtr x="-430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extLst>
      <p:ext uri="{BB962C8B-B14F-4D97-AF65-F5344CB8AC3E}">
        <p14:creationId xmlns:p14="http://schemas.microsoft.com/office/powerpoint/2010/main" val="228713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0 L -0.86028 0 " pathEditMode="relative" rAng="0" ptsTypes="AA">
                                      <p:cBhvr>
                                        <p:cTn id="6" dur="2000" fill="hold"/>
                                        <p:tgtEl>
                                          <p:spTgt spid="19"/>
                                        </p:tgtEl>
                                        <p:attrNameLst>
                                          <p:attrName>ppt_x</p:attrName>
                                          <p:attrName>ppt_y</p:attrName>
                                        </p:attrNameLst>
                                      </p:cBhvr>
                                      <p:rCtr x="-430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4361"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2311"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0261"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89321"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1" name="Group 30">
            <a:extLst>
              <a:ext uri="{FF2B5EF4-FFF2-40B4-BE49-F238E27FC236}">
                <a16:creationId xmlns:a16="http://schemas.microsoft.com/office/drawing/2014/main" id="{87093D2D-15B4-430F-8106-A89F3975ADB1}"/>
              </a:ext>
            </a:extLst>
          </p:cNvPr>
          <p:cNvGrpSpPr/>
          <p:nvPr/>
        </p:nvGrpSpPr>
        <p:grpSpPr>
          <a:xfrm>
            <a:off x="3469627" y="1581150"/>
            <a:ext cx="1841677" cy="1847850"/>
            <a:chOff x="2657475" y="1581150"/>
            <a:chExt cx="1841677" cy="1847850"/>
          </a:xfrm>
        </p:grpSpPr>
        <p:sp>
          <p:nvSpPr>
            <p:cNvPr id="32" name="Oval 31">
              <a:extLst>
                <a:ext uri="{FF2B5EF4-FFF2-40B4-BE49-F238E27FC236}">
                  <a16:creationId xmlns:a16="http://schemas.microsoft.com/office/drawing/2014/main" id="{F6769ED7-DF94-40B4-B973-0C1EA675CE04}"/>
                </a:ext>
              </a:extLst>
            </p:cNvPr>
            <p:cNvSpPr/>
            <p:nvPr/>
          </p:nvSpPr>
          <p:spPr>
            <a:xfrm>
              <a:off x="2657475" y="1581150"/>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3" name="Picture 2" descr="GitHub logo PNG">
              <a:extLst>
                <a:ext uri="{FF2B5EF4-FFF2-40B4-BE49-F238E27FC236}">
                  <a16:creationId xmlns:a16="http://schemas.microsoft.com/office/drawing/2014/main" id="{53D4ABFE-4296-4029-A61E-F97878CBE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110" y="1768003"/>
              <a:ext cx="1553764" cy="15537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2FFD12D7-6C00-4A81-B3EA-D133AB90AE91}"/>
              </a:ext>
            </a:extLst>
          </p:cNvPr>
          <p:cNvGrpSpPr/>
          <p:nvPr/>
        </p:nvGrpSpPr>
        <p:grpSpPr>
          <a:xfrm>
            <a:off x="6662073" y="1571935"/>
            <a:ext cx="2365742" cy="1847850"/>
            <a:chOff x="5523983" y="1428859"/>
            <a:chExt cx="2365742" cy="1847850"/>
          </a:xfrm>
        </p:grpSpPr>
        <p:sp>
          <p:nvSpPr>
            <p:cNvPr id="35" name="Oval 34">
              <a:extLst>
                <a:ext uri="{FF2B5EF4-FFF2-40B4-BE49-F238E27FC236}">
                  <a16:creationId xmlns:a16="http://schemas.microsoft.com/office/drawing/2014/main" id="{E8A3F424-E376-4520-AF12-48584215D855}"/>
                </a:ext>
              </a:extLst>
            </p:cNvPr>
            <p:cNvSpPr/>
            <p:nvPr/>
          </p:nvSpPr>
          <p:spPr>
            <a:xfrm>
              <a:off x="5829347" y="1428859"/>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6" name="Picture 35" descr="A picture containing logo&#10;&#10;Description automatically generated">
              <a:extLst>
                <a:ext uri="{FF2B5EF4-FFF2-40B4-BE49-F238E27FC236}">
                  <a16:creationId xmlns:a16="http://schemas.microsoft.com/office/drawing/2014/main" id="{55E72F09-4B36-4013-9C48-A77DCD910B67}"/>
                </a:ext>
              </a:extLst>
            </p:cNvPr>
            <p:cNvPicPr>
              <a:picLocks noChangeAspect="1"/>
            </p:cNvPicPr>
            <p:nvPr/>
          </p:nvPicPr>
          <p:blipFill>
            <a:blip r:embed="rId4"/>
            <a:stretch>
              <a:fillRect/>
            </a:stretch>
          </p:blipFill>
          <p:spPr>
            <a:xfrm>
              <a:off x="5523983" y="1671220"/>
              <a:ext cx="2365742" cy="1182871"/>
            </a:xfrm>
            <a:prstGeom prst="rect">
              <a:avLst/>
            </a:prstGeom>
          </p:spPr>
        </p:pic>
      </p:grpSp>
      <p:grpSp>
        <p:nvGrpSpPr>
          <p:cNvPr id="37" name="Group 36">
            <a:extLst>
              <a:ext uri="{FF2B5EF4-FFF2-40B4-BE49-F238E27FC236}">
                <a16:creationId xmlns:a16="http://schemas.microsoft.com/office/drawing/2014/main" id="{84B360CE-FB47-4415-9445-005D09DE8429}"/>
              </a:ext>
            </a:extLst>
          </p:cNvPr>
          <p:cNvGrpSpPr/>
          <p:nvPr/>
        </p:nvGrpSpPr>
        <p:grpSpPr>
          <a:xfrm>
            <a:off x="4969231" y="3489294"/>
            <a:ext cx="2330645" cy="1847850"/>
            <a:chOff x="3997208" y="3145427"/>
            <a:chExt cx="2330645" cy="1847850"/>
          </a:xfrm>
        </p:grpSpPr>
        <p:sp>
          <p:nvSpPr>
            <p:cNvPr id="38" name="Oval 37">
              <a:extLst>
                <a:ext uri="{FF2B5EF4-FFF2-40B4-BE49-F238E27FC236}">
                  <a16:creationId xmlns:a16="http://schemas.microsoft.com/office/drawing/2014/main" id="{7497ED53-FDC6-4ADD-B03B-70BD48C753CE}"/>
                </a:ext>
              </a:extLst>
            </p:cNvPr>
            <p:cNvSpPr/>
            <p:nvPr/>
          </p:nvSpPr>
          <p:spPr>
            <a:xfrm>
              <a:off x="4246575" y="3145427"/>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9" name="Picture 4" descr="Download Microsoft PowerPoint Logo in SVG Vector or PNG File Format - Logo .wine">
              <a:extLst>
                <a:ext uri="{FF2B5EF4-FFF2-40B4-BE49-F238E27FC236}">
                  <a16:creationId xmlns:a16="http://schemas.microsoft.com/office/drawing/2014/main" id="{32B8DE06-308C-483A-8E2B-0871895124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208" y="3296611"/>
              <a:ext cx="2330645" cy="15537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A0E3D24E-D9BA-4C69-9E0F-7786C473B478}"/>
              </a:ext>
            </a:extLst>
          </p:cNvPr>
          <p:cNvGrpSpPr/>
          <p:nvPr/>
        </p:nvGrpSpPr>
        <p:grpSpPr>
          <a:xfrm>
            <a:off x="1808861" y="3530203"/>
            <a:ext cx="1841677" cy="1847850"/>
            <a:chOff x="1264535" y="3542236"/>
            <a:chExt cx="1841677" cy="1847850"/>
          </a:xfrm>
        </p:grpSpPr>
        <p:sp>
          <p:nvSpPr>
            <p:cNvPr id="41" name="Oval 40">
              <a:extLst>
                <a:ext uri="{FF2B5EF4-FFF2-40B4-BE49-F238E27FC236}">
                  <a16:creationId xmlns:a16="http://schemas.microsoft.com/office/drawing/2014/main" id="{CFD33CF7-0C2C-48F6-AE83-7DC6B1EBA1B6}"/>
                </a:ext>
              </a:extLst>
            </p:cNvPr>
            <p:cNvSpPr/>
            <p:nvPr/>
          </p:nvSpPr>
          <p:spPr>
            <a:xfrm>
              <a:off x="1264535" y="3542236"/>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42" name="Picture 8" descr="Microsoft Teams Custom Backgrounds - Heliocentrix">
              <a:extLst>
                <a:ext uri="{FF2B5EF4-FFF2-40B4-BE49-F238E27FC236}">
                  <a16:creationId xmlns:a16="http://schemas.microsoft.com/office/drawing/2014/main" id="{6D1F280E-044A-4A54-9BC8-4754CED31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1055" y="3720431"/>
              <a:ext cx="1466235" cy="14662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id="{A766B263-2F40-41FA-B637-5BB8C232D9AC}"/>
              </a:ext>
            </a:extLst>
          </p:cNvPr>
          <p:cNvGrpSpPr/>
          <p:nvPr/>
        </p:nvGrpSpPr>
        <p:grpSpPr>
          <a:xfrm>
            <a:off x="8295522" y="3651044"/>
            <a:ext cx="1841677" cy="1847850"/>
            <a:chOff x="6482440" y="4037415"/>
            <a:chExt cx="1841677" cy="1847850"/>
          </a:xfrm>
        </p:grpSpPr>
        <p:sp>
          <p:nvSpPr>
            <p:cNvPr id="44" name="Oval 43">
              <a:extLst>
                <a:ext uri="{FF2B5EF4-FFF2-40B4-BE49-F238E27FC236}">
                  <a16:creationId xmlns:a16="http://schemas.microsoft.com/office/drawing/2014/main" id="{E055BD71-DF83-43D3-B4B0-CDA6A21D6983}"/>
                </a:ext>
              </a:extLst>
            </p:cNvPr>
            <p:cNvSpPr/>
            <p:nvPr/>
          </p:nvSpPr>
          <p:spPr>
            <a:xfrm>
              <a:off x="6482440" y="4037415"/>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45" name="Picture 6">
              <a:extLst>
                <a:ext uri="{FF2B5EF4-FFF2-40B4-BE49-F238E27FC236}">
                  <a16:creationId xmlns:a16="http://schemas.microsoft.com/office/drawing/2014/main" id="{A98FD37E-41FB-48E1-A541-5E15B8CE8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1763" y="4417726"/>
              <a:ext cx="1151102" cy="115110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6" name="Straight Connector 55">
            <a:extLst>
              <a:ext uri="{FF2B5EF4-FFF2-40B4-BE49-F238E27FC236}">
                <a16:creationId xmlns:a16="http://schemas.microsoft.com/office/drawing/2014/main" id="{7289538D-C44B-49C7-A007-1456C36EF666}"/>
              </a:ext>
            </a:extLst>
          </p:cNvPr>
          <p:cNvCxnSpPr>
            <a:cxnSpLocks/>
          </p:cNvCxnSpPr>
          <p:nvPr/>
        </p:nvCxnSpPr>
        <p:spPr>
          <a:xfrm flipV="1">
            <a:off x="3223260" y="3215199"/>
            <a:ext cx="612075" cy="64201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52C51B-F204-40E5-AF33-27D5CDDA9204}"/>
              </a:ext>
            </a:extLst>
          </p:cNvPr>
          <p:cNvCxnSpPr/>
          <p:nvPr/>
        </p:nvCxnSpPr>
        <p:spPr>
          <a:xfrm>
            <a:off x="5046751" y="3137934"/>
            <a:ext cx="627441" cy="71928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A35CBAB-F583-4C21-9B0B-F3DC443023E0}"/>
              </a:ext>
            </a:extLst>
          </p:cNvPr>
          <p:cNvCxnSpPr/>
          <p:nvPr/>
        </p:nvCxnSpPr>
        <p:spPr>
          <a:xfrm flipV="1">
            <a:off x="6766023" y="3203068"/>
            <a:ext cx="728218" cy="69419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E823EA-7F25-432A-A487-BE5F784FA8B1}"/>
              </a:ext>
            </a:extLst>
          </p:cNvPr>
          <p:cNvCxnSpPr>
            <a:cxnSpLocks/>
          </p:cNvCxnSpPr>
          <p:nvPr/>
        </p:nvCxnSpPr>
        <p:spPr>
          <a:xfrm>
            <a:off x="8375578" y="3239083"/>
            <a:ext cx="628238" cy="67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46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0 L -0.85899 0 " pathEditMode="relative" rAng="0" ptsTypes="AA">
                                      <p:cBhvr>
                                        <p:cTn id="6" dur="2000" fill="hold"/>
                                        <p:tgtEl>
                                          <p:spTgt spid="23"/>
                                        </p:tgtEl>
                                        <p:attrNameLst>
                                          <p:attrName>ppt_x</p:attrName>
                                          <p:attrName>ppt_y</p:attrName>
                                        </p:attrNameLst>
                                      </p:cBhvr>
                                      <p:rCtr x="-42956" y="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40"/>
                                        </p:tgtEl>
                                        <p:attrNameLst>
                                          <p:attrName>style.visibility</p:attrName>
                                        </p:attrNameLst>
                                      </p:cBhvr>
                                      <p:to>
                                        <p:strVal val="hidden"/>
                                      </p:to>
                                    </p:set>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nodeType="afterEffect">
                                  <p:stCondLst>
                                    <p:cond delay="0"/>
                                  </p:stCondLst>
                                  <p:childTnLst>
                                    <p:set>
                                      <p:cBhvr>
                                        <p:cTn id="15" dur="1" fill="hold">
                                          <p:stCondLst>
                                            <p:cond delay="0"/>
                                          </p:stCondLst>
                                        </p:cTn>
                                        <p:tgtEl>
                                          <p:spTgt spid="37"/>
                                        </p:tgtEl>
                                        <p:attrNameLst>
                                          <p:attrName>style.visibility</p:attrName>
                                        </p:attrNameLst>
                                      </p:cBhvr>
                                      <p:to>
                                        <p:strVal val="hidden"/>
                                      </p:to>
                                    </p:set>
                                  </p:childTnLst>
                                </p:cTn>
                              </p:par>
                            </p:childTnLst>
                          </p:cTn>
                        </p:par>
                        <p:par>
                          <p:cTn id="16" fill="hold">
                            <p:stCondLst>
                              <p:cond delay="2000"/>
                            </p:stCondLst>
                            <p:childTnLst>
                              <p:par>
                                <p:cTn id="17" presetID="1" presetClass="exit" presetSubtype="0" fill="hold" nodeType="afterEffect">
                                  <p:stCondLst>
                                    <p:cond delay="0"/>
                                  </p:stCondLst>
                                  <p:childTnLst>
                                    <p:set>
                                      <p:cBhvr>
                                        <p:cTn id="18" dur="1" fill="hold">
                                          <p:stCondLst>
                                            <p:cond delay="0"/>
                                          </p:stCondLst>
                                        </p:cTn>
                                        <p:tgtEl>
                                          <p:spTgt spid="43"/>
                                        </p:tgtEl>
                                        <p:attrNameLst>
                                          <p:attrName>style.visibility</p:attrName>
                                        </p:attrNameLst>
                                      </p:cBhvr>
                                      <p:to>
                                        <p:strVal val="hidden"/>
                                      </p:to>
                                    </p:set>
                                  </p:childTnLst>
                                </p:cTn>
                              </p:par>
                            </p:childTnLst>
                          </p:cTn>
                        </p:par>
                        <p:par>
                          <p:cTn id="19" fill="hold">
                            <p:stCondLst>
                              <p:cond delay="2000"/>
                            </p:stCondLst>
                            <p:childTnLst>
                              <p:par>
                                <p:cTn id="20" presetID="1" presetClass="exit" presetSubtype="0" fill="hold" nodeType="afterEffect">
                                  <p:stCondLst>
                                    <p:cond delay="0"/>
                                  </p:stCondLst>
                                  <p:childTnLst>
                                    <p:set>
                                      <p:cBhvr>
                                        <p:cTn id="21" dur="1" fill="hold">
                                          <p:stCondLst>
                                            <p:cond delay="0"/>
                                          </p:stCondLst>
                                        </p:cTn>
                                        <p:tgtEl>
                                          <p:spTgt spid="34"/>
                                        </p:tgtEl>
                                        <p:attrNameLst>
                                          <p:attrName>style.visibility</p:attrName>
                                        </p:attrNameLst>
                                      </p:cBhvr>
                                      <p:to>
                                        <p:strVal val="hidden"/>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40"/>
                                        </p:tgtEl>
                                        <p:attrNameLst>
                                          <p:attrName>style.visibility</p:attrName>
                                        </p:attrNameLst>
                                      </p:cBhvr>
                                      <p:to>
                                        <p:strVal val="hidden"/>
                                      </p:to>
                                    </p:set>
                                  </p:childTnLst>
                                </p:cTn>
                              </p:par>
                            </p:childTnLst>
                          </p:cTn>
                        </p:par>
                        <p:par>
                          <p:cTn id="40" fill="hold">
                            <p:stCondLst>
                              <p:cond delay="2000"/>
                            </p:stCondLst>
                            <p:childTnLst>
                              <p:par>
                                <p:cTn id="41" presetID="1" presetClass="exit" presetSubtype="0" fill="hold" nodeType="afterEffect">
                                  <p:stCondLst>
                                    <p:cond delay="0"/>
                                  </p:stCondLst>
                                  <p:childTnLst>
                                    <p:set>
                                      <p:cBhvr>
                                        <p:cTn id="42" dur="1" fill="hold">
                                          <p:stCondLst>
                                            <p:cond delay="0"/>
                                          </p:stCondLst>
                                        </p:cTn>
                                        <p:tgtEl>
                                          <p:spTgt spid="31"/>
                                        </p:tgtEl>
                                        <p:attrNameLst>
                                          <p:attrName>style.visibility</p:attrName>
                                        </p:attrNameLst>
                                      </p:cBhvr>
                                      <p:to>
                                        <p:strVal val="hidden"/>
                                      </p:to>
                                    </p:set>
                                  </p:childTnLst>
                                </p:cTn>
                              </p:par>
                            </p:childTnLst>
                          </p:cTn>
                        </p:par>
                        <p:par>
                          <p:cTn id="43" fill="hold">
                            <p:stCondLst>
                              <p:cond delay="2000"/>
                            </p:stCondLst>
                            <p:childTnLst>
                              <p:par>
                                <p:cTn id="44" presetID="1" presetClass="exit" presetSubtype="0" fill="hold" nodeType="afterEffect">
                                  <p:stCondLst>
                                    <p:cond delay="0"/>
                                  </p:stCondLst>
                                  <p:childTnLst>
                                    <p:set>
                                      <p:cBhvr>
                                        <p:cTn id="45" dur="1" fill="hold">
                                          <p:stCondLst>
                                            <p:cond delay="0"/>
                                          </p:stCondLst>
                                        </p:cTn>
                                        <p:tgtEl>
                                          <p:spTgt spid="37"/>
                                        </p:tgtEl>
                                        <p:attrNameLst>
                                          <p:attrName>style.visibility</p:attrName>
                                        </p:attrNameLst>
                                      </p:cBhvr>
                                      <p:to>
                                        <p:strVal val="hidden"/>
                                      </p:to>
                                    </p:set>
                                  </p:childTnLst>
                                </p:cTn>
                              </p:par>
                            </p:childTnLst>
                          </p:cTn>
                        </p:par>
                        <p:par>
                          <p:cTn id="46" fill="hold">
                            <p:stCondLst>
                              <p:cond delay="2000"/>
                            </p:stCondLst>
                            <p:childTnLst>
                              <p:par>
                                <p:cTn id="47" presetID="1" presetClass="exit" presetSubtype="0" fill="hold" nodeType="afterEffect">
                                  <p:stCondLst>
                                    <p:cond delay="0"/>
                                  </p:stCondLst>
                                  <p:childTnLst>
                                    <p:set>
                                      <p:cBhvr>
                                        <p:cTn id="48" dur="1" fill="hold">
                                          <p:stCondLst>
                                            <p:cond delay="0"/>
                                          </p:stCondLst>
                                        </p:cTn>
                                        <p:tgtEl>
                                          <p:spTgt spid="43"/>
                                        </p:tgtEl>
                                        <p:attrNameLst>
                                          <p:attrName>style.visibility</p:attrName>
                                        </p:attrNameLst>
                                      </p:cBhvr>
                                      <p:to>
                                        <p:strVal val="hidden"/>
                                      </p:to>
                                    </p:set>
                                  </p:childTnLst>
                                </p:cTn>
                              </p:par>
                            </p:childTnLst>
                          </p:cTn>
                        </p:par>
                        <p:par>
                          <p:cTn id="49" fill="hold">
                            <p:stCondLst>
                              <p:cond delay="2000"/>
                            </p:stCondLst>
                            <p:childTnLst>
                              <p:par>
                                <p:cTn id="50" presetID="1" presetClass="exit" presetSubtype="0" fill="hold" nodeType="afterEffect">
                                  <p:stCondLst>
                                    <p:cond delay="0"/>
                                  </p:stCondLst>
                                  <p:childTnLst>
                                    <p:set>
                                      <p:cBhvr>
                                        <p:cTn id="51" dur="1" fill="hold">
                                          <p:stCondLst>
                                            <p:cond delay="0"/>
                                          </p:stCondLst>
                                        </p:cTn>
                                        <p:tgtEl>
                                          <p:spTgt spid="34"/>
                                        </p:tgtEl>
                                        <p:attrNameLst>
                                          <p:attrName>style.visibility</p:attrName>
                                        </p:attrNameLst>
                                      </p:cBhvr>
                                      <p:to>
                                        <p:strVal val="hidden"/>
                                      </p:to>
                                    </p:set>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56"/>
                                        </p:tgtEl>
                                        <p:attrNameLst>
                                          <p:attrName>style.visibility</p:attrName>
                                        </p:attrNameLst>
                                      </p:cBhvr>
                                      <p:to>
                                        <p:strVal val="hidden"/>
                                      </p:to>
                                    </p:set>
                                  </p:childTnLst>
                                </p:cTn>
                              </p:par>
                            </p:childTnLst>
                          </p:cTn>
                        </p:par>
                        <p:par>
                          <p:cTn id="55" fill="hold">
                            <p:stCondLst>
                              <p:cond delay="2000"/>
                            </p:stCondLst>
                            <p:childTnLst>
                              <p:par>
                                <p:cTn id="56" presetID="1" presetClass="exit" presetSubtype="0" fill="hold" nodeType="afterEffect">
                                  <p:stCondLst>
                                    <p:cond delay="0"/>
                                  </p:stCondLst>
                                  <p:childTnLst>
                                    <p:set>
                                      <p:cBhvr>
                                        <p:cTn id="57" dur="1" fill="hold">
                                          <p:stCondLst>
                                            <p:cond delay="0"/>
                                          </p:stCondLst>
                                        </p:cTn>
                                        <p:tgtEl>
                                          <p:spTgt spid="57"/>
                                        </p:tgtEl>
                                        <p:attrNameLst>
                                          <p:attrName>style.visibility</p:attrName>
                                        </p:attrNameLst>
                                      </p:cBhvr>
                                      <p:to>
                                        <p:strVal val="hidden"/>
                                      </p:to>
                                    </p:set>
                                  </p:childTnLst>
                                </p:cTn>
                              </p:par>
                            </p:childTnLst>
                          </p:cTn>
                        </p:par>
                        <p:par>
                          <p:cTn id="58" fill="hold">
                            <p:stCondLst>
                              <p:cond delay="2000"/>
                            </p:stCondLst>
                            <p:childTnLst>
                              <p:par>
                                <p:cTn id="59" presetID="1" presetClass="exit" presetSubtype="0" fill="hold" nodeType="afterEffect">
                                  <p:stCondLst>
                                    <p:cond delay="0"/>
                                  </p:stCondLst>
                                  <p:childTnLst>
                                    <p:set>
                                      <p:cBhvr>
                                        <p:cTn id="60" dur="1" fill="hold">
                                          <p:stCondLst>
                                            <p:cond delay="0"/>
                                          </p:stCondLst>
                                        </p:cTn>
                                        <p:tgtEl>
                                          <p:spTgt spid="58"/>
                                        </p:tgtEl>
                                        <p:attrNameLst>
                                          <p:attrName>style.visibility</p:attrName>
                                        </p:attrNameLst>
                                      </p:cBhvr>
                                      <p:to>
                                        <p:strVal val="hidden"/>
                                      </p:to>
                                    </p:set>
                                  </p:childTnLst>
                                </p:cTn>
                              </p:par>
                            </p:childTnLst>
                          </p:cTn>
                        </p:par>
                        <p:par>
                          <p:cTn id="61" fill="hold">
                            <p:stCondLst>
                              <p:cond delay="2000"/>
                            </p:stCondLst>
                            <p:childTnLst>
                              <p:par>
                                <p:cTn id="62" presetID="1" presetClass="exit" presetSubtype="0" fill="hold" nodeType="afterEffect">
                                  <p:stCondLst>
                                    <p:cond delay="0"/>
                                  </p:stCondLst>
                                  <p:childTnLst>
                                    <p:set>
                                      <p:cBhvr>
                                        <p:cTn id="63" dur="1" fill="hold">
                                          <p:stCondLst>
                                            <p:cond delay="0"/>
                                          </p:stCondLst>
                                        </p:cTn>
                                        <p:tgtEl>
                                          <p:spTgt spid="59"/>
                                        </p:tgtEl>
                                        <p:attrNameLst>
                                          <p:attrName>style.visibility</p:attrName>
                                        </p:attrNameLst>
                                      </p:cBhvr>
                                      <p:to>
                                        <p:strVal val="hidden"/>
                                      </p:to>
                                    </p:se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par>
                          <p:cTn id="80" fill="hold">
                            <p:stCondLst>
                              <p:cond delay="4000"/>
                            </p:stCondLst>
                            <p:childTnLst>
                              <p:par>
                                <p:cTn id="81" presetID="1" presetClass="exit" presetSubtype="0" fill="hold" nodeType="afterEffect">
                                  <p:stCondLst>
                                    <p:cond delay="0"/>
                                  </p:stCondLst>
                                  <p:childTnLst>
                                    <p:set>
                                      <p:cBhvr>
                                        <p:cTn id="82" dur="1" fill="hold">
                                          <p:stCondLst>
                                            <p:cond delay="0"/>
                                          </p:stCondLst>
                                        </p:cTn>
                                        <p:tgtEl>
                                          <p:spTgt spid="56"/>
                                        </p:tgtEl>
                                        <p:attrNameLst>
                                          <p:attrName>style.visibility</p:attrName>
                                        </p:attrNameLst>
                                      </p:cBhvr>
                                      <p:to>
                                        <p:strVal val="hidden"/>
                                      </p:to>
                                    </p:set>
                                  </p:childTnLst>
                                </p:cTn>
                              </p:par>
                            </p:childTnLst>
                          </p:cTn>
                        </p:par>
                        <p:par>
                          <p:cTn id="83" fill="hold">
                            <p:stCondLst>
                              <p:cond delay="4000"/>
                            </p:stCondLst>
                            <p:childTnLst>
                              <p:par>
                                <p:cTn id="84" presetID="1" presetClass="exit" presetSubtype="0" fill="hold" nodeType="afterEffect">
                                  <p:stCondLst>
                                    <p:cond delay="0"/>
                                  </p:stCondLst>
                                  <p:childTnLst>
                                    <p:set>
                                      <p:cBhvr>
                                        <p:cTn id="85" dur="1" fill="hold">
                                          <p:stCondLst>
                                            <p:cond delay="0"/>
                                          </p:stCondLst>
                                        </p:cTn>
                                        <p:tgtEl>
                                          <p:spTgt spid="57"/>
                                        </p:tgtEl>
                                        <p:attrNameLst>
                                          <p:attrName>style.visibility</p:attrName>
                                        </p:attrNameLst>
                                      </p:cBhvr>
                                      <p:to>
                                        <p:strVal val="hidden"/>
                                      </p:to>
                                    </p:set>
                                  </p:childTnLst>
                                </p:cTn>
                              </p:par>
                            </p:childTnLst>
                          </p:cTn>
                        </p:par>
                        <p:par>
                          <p:cTn id="86" fill="hold">
                            <p:stCondLst>
                              <p:cond delay="4000"/>
                            </p:stCondLst>
                            <p:childTnLst>
                              <p:par>
                                <p:cTn id="87" presetID="1" presetClass="exit" presetSubtype="0" fill="hold" nodeType="afterEffect">
                                  <p:stCondLst>
                                    <p:cond delay="0"/>
                                  </p:stCondLst>
                                  <p:childTnLst>
                                    <p:set>
                                      <p:cBhvr>
                                        <p:cTn id="88" dur="1" fill="hold">
                                          <p:stCondLst>
                                            <p:cond delay="0"/>
                                          </p:stCondLst>
                                        </p:cTn>
                                        <p:tgtEl>
                                          <p:spTgt spid="58"/>
                                        </p:tgtEl>
                                        <p:attrNameLst>
                                          <p:attrName>style.visibility</p:attrName>
                                        </p:attrNameLst>
                                      </p:cBhvr>
                                      <p:to>
                                        <p:strVal val="hidden"/>
                                      </p:to>
                                    </p:set>
                                  </p:childTnLst>
                                </p:cTn>
                              </p:par>
                            </p:childTnLst>
                          </p:cTn>
                        </p:par>
                        <p:par>
                          <p:cTn id="89" fill="hold">
                            <p:stCondLst>
                              <p:cond delay="4000"/>
                            </p:stCondLst>
                            <p:childTnLst>
                              <p:par>
                                <p:cTn id="90" presetID="1" presetClass="exit" presetSubtype="0" fill="hold" nodeType="afterEffect">
                                  <p:stCondLst>
                                    <p:cond delay="0"/>
                                  </p:stCondLst>
                                  <p:childTnLst>
                                    <p:set>
                                      <p:cBhvr>
                                        <p:cTn id="91"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a:p>
              <a:pPr algn="ct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cxnSp>
        <p:nvCxnSpPr>
          <p:cNvPr id="29" name="Straight Connector 28">
            <a:extLst>
              <a:ext uri="{FF2B5EF4-FFF2-40B4-BE49-F238E27FC236}">
                <a16:creationId xmlns:a16="http://schemas.microsoft.com/office/drawing/2014/main" id="{57E709A7-5DF2-4FFA-9497-AE8054BD1FD1}"/>
              </a:ext>
            </a:extLst>
          </p:cNvPr>
          <p:cNvCxnSpPr>
            <a:cxnSpLocks/>
          </p:cNvCxnSpPr>
          <p:nvPr/>
        </p:nvCxnSpPr>
        <p:spPr>
          <a:xfrm>
            <a:off x="3081343" y="3485251"/>
            <a:ext cx="1463373" cy="0"/>
          </a:xfrm>
          <a:prstGeom prst="line">
            <a:avLst/>
          </a:prstGeom>
          <a:ln w="28575">
            <a:solidFill>
              <a:srgbClr val="00133A"/>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6" name="Group 35">
            <a:extLst>
              <a:ext uri="{FF2B5EF4-FFF2-40B4-BE49-F238E27FC236}">
                <a16:creationId xmlns:a16="http://schemas.microsoft.com/office/drawing/2014/main" id="{CF24FDFD-829F-4C03-97EF-174868D88350}"/>
              </a:ext>
            </a:extLst>
          </p:cNvPr>
          <p:cNvGrpSpPr/>
          <p:nvPr/>
        </p:nvGrpSpPr>
        <p:grpSpPr>
          <a:xfrm>
            <a:off x="3769933" y="2058441"/>
            <a:ext cx="1703041" cy="1507457"/>
            <a:chOff x="3239429" y="2527745"/>
            <a:chExt cx="1703041" cy="1507457"/>
          </a:xfrm>
        </p:grpSpPr>
        <p:grpSp>
          <p:nvGrpSpPr>
            <p:cNvPr id="37" name="Group 36">
              <a:extLst>
                <a:ext uri="{FF2B5EF4-FFF2-40B4-BE49-F238E27FC236}">
                  <a16:creationId xmlns:a16="http://schemas.microsoft.com/office/drawing/2014/main" id="{CD49C818-9B49-4EAF-B16F-FEC132D3F695}"/>
                </a:ext>
              </a:extLst>
            </p:cNvPr>
            <p:cNvGrpSpPr/>
            <p:nvPr/>
          </p:nvGrpSpPr>
          <p:grpSpPr>
            <a:xfrm>
              <a:off x="4014212" y="3873908"/>
              <a:ext cx="157053" cy="161294"/>
              <a:chOff x="3855819" y="4248152"/>
              <a:chExt cx="211094" cy="211094"/>
            </a:xfrm>
          </p:grpSpPr>
          <p:sp>
            <p:nvSpPr>
              <p:cNvPr id="43" name="Oval 42">
                <a:extLst>
                  <a:ext uri="{FF2B5EF4-FFF2-40B4-BE49-F238E27FC236}">
                    <a16:creationId xmlns:a16="http://schemas.microsoft.com/office/drawing/2014/main" id="{6E01FB6C-E6F4-40EF-B010-C856F6EAA10C}"/>
                  </a:ext>
                </a:extLst>
              </p:cNvPr>
              <p:cNvSpPr/>
              <p:nvPr/>
            </p:nvSpPr>
            <p:spPr>
              <a:xfrm>
                <a:off x="3855819"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D0050AA-553F-4342-A85C-81F09893DDD2}"/>
                  </a:ext>
                </a:extLst>
              </p:cNvPr>
              <p:cNvSpPr/>
              <p:nvPr/>
            </p:nvSpPr>
            <p:spPr>
              <a:xfrm>
                <a:off x="3886107" y="4278440"/>
                <a:ext cx="150518" cy="150518"/>
              </a:xfrm>
              <a:prstGeom prst="ellipse">
                <a:avLst/>
              </a:prstGeom>
              <a:solidFill>
                <a:srgbClr val="7400B8"/>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FC30B3AA-9D95-41E8-BDDD-A894B7B9DB3F}"/>
                </a:ext>
              </a:extLst>
            </p:cNvPr>
            <p:cNvGrpSpPr/>
            <p:nvPr/>
          </p:nvGrpSpPr>
          <p:grpSpPr>
            <a:xfrm>
              <a:off x="3239429" y="2527745"/>
              <a:ext cx="1703041" cy="974732"/>
              <a:chOff x="3239429" y="2527745"/>
              <a:chExt cx="1703041" cy="974732"/>
            </a:xfrm>
          </p:grpSpPr>
          <p:grpSp>
            <p:nvGrpSpPr>
              <p:cNvPr id="39" name="Group 38">
                <a:extLst>
                  <a:ext uri="{FF2B5EF4-FFF2-40B4-BE49-F238E27FC236}">
                    <a16:creationId xmlns:a16="http://schemas.microsoft.com/office/drawing/2014/main" id="{D913CB85-0D6B-4C99-A30B-D2ABD3E1B129}"/>
                  </a:ext>
                </a:extLst>
              </p:cNvPr>
              <p:cNvGrpSpPr/>
              <p:nvPr/>
            </p:nvGrpSpPr>
            <p:grpSpPr>
              <a:xfrm>
                <a:off x="3615141" y="2527745"/>
                <a:ext cx="949101" cy="974732"/>
                <a:chOff x="5242440" y="1755914"/>
                <a:chExt cx="1275682" cy="1275682"/>
              </a:xfrm>
            </p:grpSpPr>
            <p:sp>
              <p:nvSpPr>
                <p:cNvPr id="41" name="Teardrop 40">
                  <a:extLst>
                    <a:ext uri="{FF2B5EF4-FFF2-40B4-BE49-F238E27FC236}">
                      <a16:creationId xmlns:a16="http://schemas.microsoft.com/office/drawing/2014/main" id="{1C971E04-82FF-4CE2-91A3-20013688360D}"/>
                    </a:ext>
                  </a:extLst>
                </p:cNvPr>
                <p:cNvSpPr/>
                <p:nvPr/>
              </p:nvSpPr>
              <p:spPr>
                <a:xfrm rot="8100000">
                  <a:off x="5242440" y="1755914"/>
                  <a:ext cx="1275682" cy="1275682"/>
                </a:xfrm>
                <a:prstGeom prst="teardrop">
                  <a:avLst>
                    <a:gd name="adj" fmla="val 109962"/>
                  </a:avLst>
                </a:prstGeom>
                <a:solidFill>
                  <a:srgbClr val="7400B8"/>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6F95C582-BE6E-4021-B01B-E27F1EC60C10}"/>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A25AF93A-7006-44F7-BF38-21C4CFD39A3B}"/>
                  </a:ext>
                </a:extLst>
              </p:cNvPr>
              <p:cNvSpPr txBox="1"/>
              <p:nvPr/>
            </p:nvSpPr>
            <p:spPr>
              <a:xfrm>
                <a:off x="3239429" y="2595332"/>
                <a:ext cx="1703041" cy="830997"/>
              </a:xfrm>
              <a:prstGeom prst="rect">
                <a:avLst/>
              </a:prstGeom>
              <a:noFill/>
            </p:spPr>
            <p:txBody>
              <a:bodyPr wrap="square" rtlCol="0">
                <a:spAutoFit/>
              </a:bodyPr>
              <a:lstStyle/>
              <a:p>
                <a:pPr algn="ctr"/>
                <a:r>
                  <a:rPr lang="bg-BG" sz="4800" b="1" dirty="0">
                    <a:solidFill>
                      <a:sysClr val="windowText" lastClr="000000"/>
                    </a:solidFill>
                  </a:rPr>
                  <a:t>2</a:t>
                </a:r>
                <a:endParaRPr lang="en-US" sz="4800" b="1" dirty="0">
                  <a:solidFill>
                    <a:sysClr val="windowText" lastClr="000000"/>
                  </a:solidFill>
                  <a:latin typeface="Tw Cen MT" panose="020B0602020104020603" pitchFamily="34" charset="0"/>
                </a:endParaRPr>
              </a:p>
            </p:txBody>
          </p:sp>
        </p:grpSp>
      </p:grpSp>
      <p:cxnSp>
        <p:nvCxnSpPr>
          <p:cNvPr id="87" name="Straight Connector 86">
            <a:extLst>
              <a:ext uri="{FF2B5EF4-FFF2-40B4-BE49-F238E27FC236}">
                <a16:creationId xmlns:a16="http://schemas.microsoft.com/office/drawing/2014/main" id="{2BFFE601-9CCC-42F6-9C48-AD8D78A5DECB}"/>
              </a:ext>
            </a:extLst>
          </p:cNvPr>
          <p:cNvCxnSpPr>
            <a:cxnSpLocks/>
          </p:cNvCxnSpPr>
          <p:nvPr/>
        </p:nvCxnSpPr>
        <p:spPr>
          <a:xfrm>
            <a:off x="4679234" y="3485251"/>
            <a:ext cx="1463373"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9893F8-7D40-4DAB-84BC-2C269967A63F}"/>
              </a:ext>
            </a:extLst>
          </p:cNvPr>
          <p:cNvCxnSpPr>
            <a:cxnSpLocks/>
          </p:cNvCxnSpPr>
          <p:nvPr/>
        </p:nvCxnSpPr>
        <p:spPr>
          <a:xfrm>
            <a:off x="7881890" y="3485251"/>
            <a:ext cx="1463373"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9D1686F-D083-488A-B46D-1B5C0D49FF74}"/>
              </a:ext>
            </a:extLst>
          </p:cNvPr>
          <p:cNvCxnSpPr>
            <a:cxnSpLocks/>
          </p:cNvCxnSpPr>
          <p:nvPr/>
        </p:nvCxnSpPr>
        <p:spPr>
          <a:xfrm>
            <a:off x="6284957" y="3485251"/>
            <a:ext cx="1463373"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93D9B648-9E3E-4CD0-BFE9-468E03149D73}"/>
              </a:ext>
            </a:extLst>
          </p:cNvPr>
          <p:cNvGrpSpPr/>
          <p:nvPr/>
        </p:nvGrpSpPr>
        <p:grpSpPr>
          <a:xfrm>
            <a:off x="5728516" y="2069601"/>
            <a:ext cx="949101" cy="1501690"/>
            <a:chOff x="5177865" y="2533512"/>
            <a:chExt cx="949101" cy="1501690"/>
          </a:xfrm>
        </p:grpSpPr>
        <p:grpSp>
          <p:nvGrpSpPr>
            <p:cNvPr id="46" name="Group 45">
              <a:extLst>
                <a:ext uri="{FF2B5EF4-FFF2-40B4-BE49-F238E27FC236}">
                  <a16:creationId xmlns:a16="http://schemas.microsoft.com/office/drawing/2014/main" id="{31D3163F-E156-458D-9A20-902DBB03F5B5}"/>
                </a:ext>
              </a:extLst>
            </p:cNvPr>
            <p:cNvGrpSpPr/>
            <p:nvPr/>
          </p:nvGrpSpPr>
          <p:grpSpPr>
            <a:xfrm>
              <a:off x="5589569" y="3873908"/>
              <a:ext cx="157053" cy="161294"/>
              <a:chOff x="5973250" y="4248152"/>
              <a:chExt cx="211094" cy="211094"/>
            </a:xfrm>
          </p:grpSpPr>
          <p:sp>
            <p:nvSpPr>
              <p:cNvPr id="52" name="Oval 51">
                <a:extLst>
                  <a:ext uri="{FF2B5EF4-FFF2-40B4-BE49-F238E27FC236}">
                    <a16:creationId xmlns:a16="http://schemas.microsoft.com/office/drawing/2014/main" id="{6C9FBD10-C6DD-431C-AB9E-D1BC7489DEAF}"/>
                  </a:ext>
                </a:extLst>
              </p:cNvPr>
              <p:cNvSpPr/>
              <p:nvPr/>
            </p:nvSpPr>
            <p:spPr>
              <a:xfrm>
                <a:off x="5973250"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3949DAF-3929-456B-B7E8-9400F7CA7C7C}"/>
                  </a:ext>
                </a:extLst>
              </p:cNvPr>
              <p:cNvSpPr/>
              <p:nvPr/>
            </p:nvSpPr>
            <p:spPr>
              <a:xfrm>
                <a:off x="6003538" y="4278440"/>
                <a:ext cx="150518" cy="150518"/>
              </a:xfrm>
              <a:prstGeom prst="ellipse">
                <a:avLst/>
              </a:prstGeom>
              <a:solidFill>
                <a:srgbClr val="5390D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CE136BF-9B8E-4C5A-A98A-BFB92569883D}"/>
                </a:ext>
              </a:extLst>
            </p:cNvPr>
            <p:cNvGrpSpPr/>
            <p:nvPr/>
          </p:nvGrpSpPr>
          <p:grpSpPr>
            <a:xfrm>
              <a:off x="5177865" y="2533512"/>
              <a:ext cx="949101" cy="974732"/>
              <a:chOff x="5177865" y="2533512"/>
              <a:chExt cx="949101" cy="974732"/>
            </a:xfrm>
          </p:grpSpPr>
          <p:grpSp>
            <p:nvGrpSpPr>
              <p:cNvPr id="48" name="Group 47">
                <a:extLst>
                  <a:ext uri="{FF2B5EF4-FFF2-40B4-BE49-F238E27FC236}">
                    <a16:creationId xmlns:a16="http://schemas.microsoft.com/office/drawing/2014/main" id="{A1A2EE73-B73A-4210-8FF8-53F2A89C63C6}"/>
                  </a:ext>
                </a:extLst>
              </p:cNvPr>
              <p:cNvGrpSpPr/>
              <p:nvPr/>
            </p:nvGrpSpPr>
            <p:grpSpPr>
              <a:xfrm>
                <a:off x="5177865" y="2533512"/>
                <a:ext cx="949101" cy="974732"/>
                <a:chOff x="7353181" y="1755914"/>
                <a:chExt cx="1275682" cy="1275682"/>
              </a:xfrm>
            </p:grpSpPr>
            <p:sp>
              <p:nvSpPr>
                <p:cNvPr id="50" name="Teardrop 49">
                  <a:extLst>
                    <a:ext uri="{FF2B5EF4-FFF2-40B4-BE49-F238E27FC236}">
                      <a16:creationId xmlns:a16="http://schemas.microsoft.com/office/drawing/2014/main" id="{E887F2F6-AFFF-41E0-BE12-6517517FEF40}"/>
                    </a:ext>
                  </a:extLst>
                </p:cNvPr>
                <p:cNvSpPr/>
                <p:nvPr/>
              </p:nvSpPr>
              <p:spPr>
                <a:xfrm rot="8100000">
                  <a:off x="7353181" y="1755914"/>
                  <a:ext cx="1275682" cy="1275682"/>
                </a:xfrm>
                <a:prstGeom prst="teardrop">
                  <a:avLst>
                    <a:gd name="adj" fmla="val 109962"/>
                  </a:avLst>
                </a:prstGeom>
                <a:solidFill>
                  <a:srgbClr val="5E60CE"/>
                </a:solidFill>
                <a:ln>
                  <a:solidFill>
                    <a:srgbClr val="001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05F4883-C2A6-4269-88D5-734353A98D47}"/>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55C32883-9BAD-41D5-82F7-7BE56A374523}"/>
                  </a:ext>
                </a:extLst>
              </p:cNvPr>
              <p:cNvSpPr txBox="1"/>
              <p:nvPr/>
            </p:nvSpPr>
            <p:spPr>
              <a:xfrm>
                <a:off x="5266196" y="2618278"/>
                <a:ext cx="781018" cy="830998"/>
              </a:xfrm>
              <a:prstGeom prst="rect">
                <a:avLst/>
              </a:prstGeom>
              <a:noFill/>
            </p:spPr>
            <p:txBody>
              <a:bodyPr wrap="square" rtlCol="0">
                <a:spAutoFit/>
              </a:bodyPr>
              <a:lstStyle>
                <a:defPPr>
                  <a:defRPr lang="bg-BG"/>
                </a:defPPr>
                <a:lvl1pPr algn="ctr">
                  <a:defRPr sz="6600" b="1">
                    <a:solidFill>
                      <a:srgbClr val="B093ED"/>
                    </a:solidFill>
                  </a:defRPr>
                </a:lvl1pPr>
              </a:lstStyle>
              <a:p>
                <a:r>
                  <a:rPr lang="bg-BG" sz="4800" dirty="0">
                    <a:solidFill>
                      <a:sysClr val="windowText" lastClr="000000"/>
                    </a:solidFill>
                  </a:rPr>
                  <a:t>3</a:t>
                </a:r>
                <a:endParaRPr lang="en-US" sz="4800" dirty="0">
                  <a:solidFill>
                    <a:sysClr val="windowText" lastClr="000000"/>
                  </a:solidFill>
                </a:endParaRPr>
              </a:p>
            </p:txBody>
          </p:sp>
        </p:grpSp>
      </p:grpSp>
      <p:grpSp>
        <p:nvGrpSpPr>
          <p:cNvPr id="54" name="Group 53">
            <a:extLst>
              <a:ext uri="{FF2B5EF4-FFF2-40B4-BE49-F238E27FC236}">
                <a16:creationId xmlns:a16="http://schemas.microsoft.com/office/drawing/2014/main" id="{E696B75E-44E3-4814-91B8-1B78F2DA679F}"/>
              </a:ext>
            </a:extLst>
          </p:cNvPr>
          <p:cNvGrpSpPr/>
          <p:nvPr/>
        </p:nvGrpSpPr>
        <p:grpSpPr>
          <a:xfrm>
            <a:off x="6964926" y="2063048"/>
            <a:ext cx="1703041" cy="1507457"/>
            <a:chOff x="6435381" y="2511044"/>
            <a:chExt cx="1703041" cy="1507457"/>
          </a:xfrm>
        </p:grpSpPr>
        <p:grpSp>
          <p:nvGrpSpPr>
            <p:cNvPr id="55" name="Group 54">
              <a:extLst>
                <a:ext uri="{FF2B5EF4-FFF2-40B4-BE49-F238E27FC236}">
                  <a16:creationId xmlns:a16="http://schemas.microsoft.com/office/drawing/2014/main" id="{92142D57-A412-4E3F-BDA4-465FB8030634}"/>
                </a:ext>
              </a:extLst>
            </p:cNvPr>
            <p:cNvGrpSpPr/>
            <p:nvPr/>
          </p:nvGrpSpPr>
          <p:grpSpPr>
            <a:xfrm>
              <a:off x="7217826" y="3857207"/>
              <a:ext cx="157053" cy="161294"/>
              <a:chOff x="1677812" y="4248152"/>
              <a:chExt cx="211094" cy="211094"/>
            </a:xfrm>
          </p:grpSpPr>
          <p:sp>
            <p:nvSpPr>
              <p:cNvPr id="61" name="Oval 60">
                <a:extLst>
                  <a:ext uri="{FF2B5EF4-FFF2-40B4-BE49-F238E27FC236}">
                    <a16:creationId xmlns:a16="http://schemas.microsoft.com/office/drawing/2014/main" id="{6920C457-6C20-4108-AF73-D4C22736C272}"/>
                  </a:ext>
                </a:extLst>
              </p:cNvPr>
              <p:cNvSpPr/>
              <p:nvPr/>
            </p:nvSpPr>
            <p:spPr>
              <a:xfrm>
                <a:off x="1677812"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57D3FAD-4B54-4627-BAD7-E6A1D632012C}"/>
                  </a:ext>
                </a:extLst>
              </p:cNvPr>
              <p:cNvSpPr/>
              <p:nvPr/>
            </p:nvSpPr>
            <p:spPr>
              <a:xfrm>
                <a:off x="1708100" y="4278440"/>
                <a:ext cx="150518" cy="150518"/>
              </a:xfrm>
              <a:prstGeom prst="ellipse">
                <a:avLst/>
              </a:prstGeom>
              <a:solidFill>
                <a:srgbClr val="5390D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093ED"/>
                  </a:solidFill>
                </a:endParaRPr>
              </a:p>
            </p:txBody>
          </p:sp>
        </p:grpSp>
        <p:grpSp>
          <p:nvGrpSpPr>
            <p:cNvPr id="56" name="Group 55">
              <a:extLst>
                <a:ext uri="{FF2B5EF4-FFF2-40B4-BE49-F238E27FC236}">
                  <a16:creationId xmlns:a16="http://schemas.microsoft.com/office/drawing/2014/main" id="{21E32282-61CC-4663-B791-22DA302A6A06}"/>
                </a:ext>
              </a:extLst>
            </p:cNvPr>
            <p:cNvGrpSpPr/>
            <p:nvPr/>
          </p:nvGrpSpPr>
          <p:grpSpPr>
            <a:xfrm>
              <a:off x="6435381" y="2511044"/>
              <a:ext cx="1703041" cy="974732"/>
              <a:chOff x="6435381" y="2511044"/>
              <a:chExt cx="1703041" cy="974732"/>
            </a:xfrm>
          </p:grpSpPr>
          <p:grpSp>
            <p:nvGrpSpPr>
              <p:cNvPr id="57" name="Group 56">
                <a:extLst>
                  <a:ext uri="{FF2B5EF4-FFF2-40B4-BE49-F238E27FC236}">
                    <a16:creationId xmlns:a16="http://schemas.microsoft.com/office/drawing/2014/main" id="{EBA1BC3F-AD6F-466B-8BD4-F58AA46DC90F}"/>
                  </a:ext>
                </a:extLst>
              </p:cNvPr>
              <p:cNvGrpSpPr/>
              <p:nvPr/>
            </p:nvGrpSpPr>
            <p:grpSpPr>
              <a:xfrm>
                <a:off x="6817779" y="2511044"/>
                <a:ext cx="949101" cy="974732"/>
                <a:chOff x="3063120" y="1755914"/>
                <a:chExt cx="1275682" cy="1275682"/>
              </a:xfrm>
            </p:grpSpPr>
            <p:sp>
              <p:nvSpPr>
                <p:cNvPr id="59" name="Teardrop 58">
                  <a:extLst>
                    <a:ext uri="{FF2B5EF4-FFF2-40B4-BE49-F238E27FC236}">
                      <a16:creationId xmlns:a16="http://schemas.microsoft.com/office/drawing/2014/main" id="{721FC081-4085-4135-807A-4A35B6EE976B}"/>
                    </a:ext>
                  </a:extLst>
                </p:cNvPr>
                <p:cNvSpPr/>
                <p:nvPr/>
              </p:nvSpPr>
              <p:spPr>
                <a:xfrm rot="8100000">
                  <a:off x="3063120" y="1755914"/>
                  <a:ext cx="1275682" cy="1275682"/>
                </a:xfrm>
                <a:prstGeom prst="teardrop">
                  <a:avLst>
                    <a:gd name="adj" fmla="val 109962"/>
                  </a:avLst>
                </a:prstGeom>
                <a:solidFill>
                  <a:srgbClr val="48BEE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B7586A7-5687-47DA-9277-52D5021271DD}"/>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EFE34C20-367A-45A1-BC77-021CF170C3F7}"/>
                  </a:ext>
                </a:extLst>
              </p:cNvPr>
              <p:cNvSpPr txBox="1"/>
              <p:nvPr/>
            </p:nvSpPr>
            <p:spPr>
              <a:xfrm>
                <a:off x="6435381" y="2567311"/>
                <a:ext cx="1703041" cy="830997"/>
              </a:xfrm>
              <a:prstGeom prst="rect">
                <a:avLst/>
              </a:prstGeom>
              <a:noFill/>
            </p:spPr>
            <p:txBody>
              <a:bodyPr wrap="square" rtlCol="0">
                <a:spAutoFit/>
              </a:bodyPr>
              <a:lstStyle/>
              <a:p>
                <a:pPr algn="ctr"/>
                <a:r>
                  <a:rPr lang="en-US" sz="4800" b="1" dirty="0">
                    <a:solidFill>
                      <a:sysClr val="windowText" lastClr="000000"/>
                    </a:solidFill>
                  </a:rPr>
                  <a:t>4</a:t>
                </a:r>
              </a:p>
            </p:txBody>
          </p:sp>
        </p:grpSp>
      </p:grpSp>
      <p:grpSp>
        <p:nvGrpSpPr>
          <p:cNvPr id="63" name="Group 62">
            <a:extLst>
              <a:ext uri="{FF2B5EF4-FFF2-40B4-BE49-F238E27FC236}">
                <a16:creationId xmlns:a16="http://schemas.microsoft.com/office/drawing/2014/main" id="{D99B4075-4925-4387-89D2-F41DBC361D4B}"/>
              </a:ext>
            </a:extLst>
          </p:cNvPr>
          <p:cNvGrpSpPr/>
          <p:nvPr/>
        </p:nvGrpSpPr>
        <p:grpSpPr>
          <a:xfrm>
            <a:off x="8574870" y="2058441"/>
            <a:ext cx="1703041" cy="1507457"/>
            <a:chOff x="8069346" y="2511044"/>
            <a:chExt cx="1703041" cy="1507457"/>
          </a:xfrm>
        </p:grpSpPr>
        <p:grpSp>
          <p:nvGrpSpPr>
            <p:cNvPr id="64" name="Group 63">
              <a:extLst>
                <a:ext uri="{FF2B5EF4-FFF2-40B4-BE49-F238E27FC236}">
                  <a16:creationId xmlns:a16="http://schemas.microsoft.com/office/drawing/2014/main" id="{7CC31B01-5693-4788-86EB-79DBC12DFC1C}"/>
                </a:ext>
              </a:extLst>
            </p:cNvPr>
            <p:cNvGrpSpPr/>
            <p:nvPr/>
          </p:nvGrpSpPr>
          <p:grpSpPr>
            <a:xfrm>
              <a:off x="8838252" y="3857207"/>
              <a:ext cx="157053" cy="161294"/>
              <a:chOff x="3855819" y="4248152"/>
              <a:chExt cx="211094" cy="211094"/>
            </a:xfrm>
          </p:grpSpPr>
          <p:sp>
            <p:nvSpPr>
              <p:cNvPr id="70" name="Oval 69">
                <a:extLst>
                  <a:ext uri="{FF2B5EF4-FFF2-40B4-BE49-F238E27FC236}">
                    <a16:creationId xmlns:a16="http://schemas.microsoft.com/office/drawing/2014/main" id="{60A62AA4-0749-4B0B-B704-41EFC66416C9}"/>
                  </a:ext>
                </a:extLst>
              </p:cNvPr>
              <p:cNvSpPr/>
              <p:nvPr/>
            </p:nvSpPr>
            <p:spPr>
              <a:xfrm>
                <a:off x="3855819"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F55478E2-B363-46DB-AC01-8FA1214FE008}"/>
                  </a:ext>
                </a:extLst>
              </p:cNvPr>
              <p:cNvSpPr/>
              <p:nvPr/>
            </p:nvSpPr>
            <p:spPr>
              <a:xfrm>
                <a:off x="3886107" y="4278440"/>
                <a:ext cx="150518" cy="150518"/>
              </a:xfrm>
              <a:prstGeom prst="ellipse">
                <a:avLst/>
              </a:prstGeom>
              <a:solidFill>
                <a:srgbClr val="64DFD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35C844B7-5E2E-42BF-83E2-405E36EF2E5E}"/>
                </a:ext>
              </a:extLst>
            </p:cNvPr>
            <p:cNvGrpSpPr/>
            <p:nvPr/>
          </p:nvGrpSpPr>
          <p:grpSpPr>
            <a:xfrm>
              <a:off x="8069346" y="2511044"/>
              <a:ext cx="1703041" cy="974732"/>
              <a:chOff x="8069346" y="2511044"/>
              <a:chExt cx="1703041" cy="974732"/>
            </a:xfrm>
          </p:grpSpPr>
          <p:grpSp>
            <p:nvGrpSpPr>
              <p:cNvPr id="66" name="Group 65">
                <a:extLst>
                  <a:ext uri="{FF2B5EF4-FFF2-40B4-BE49-F238E27FC236}">
                    <a16:creationId xmlns:a16="http://schemas.microsoft.com/office/drawing/2014/main" id="{B6F293DB-6473-4280-84E1-2C314F4307AE}"/>
                  </a:ext>
                </a:extLst>
              </p:cNvPr>
              <p:cNvGrpSpPr/>
              <p:nvPr/>
            </p:nvGrpSpPr>
            <p:grpSpPr>
              <a:xfrm>
                <a:off x="8439181" y="2511044"/>
                <a:ext cx="949101" cy="974732"/>
                <a:chOff x="5242440" y="1755914"/>
                <a:chExt cx="1275682" cy="1275682"/>
              </a:xfrm>
            </p:grpSpPr>
            <p:sp>
              <p:nvSpPr>
                <p:cNvPr id="68" name="Teardrop 67">
                  <a:extLst>
                    <a:ext uri="{FF2B5EF4-FFF2-40B4-BE49-F238E27FC236}">
                      <a16:creationId xmlns:a16="http://schemas.microsoft.com/office/drawing/2014/main" id="{8104B3EC-3587-413F-A8E9-79240CE08F3F}"/>
                    </a:ext>
                  </a:extLst>
                </p:cNvPr>
                <p:cNvSpPr/>
                <p:nvPr/>
              </p:nvSpPr>
              <p:spPr>
                <a:xfrm rot="8100000">
                  <a:off x="5242440" y="1755914"/>
                  <a:ext cx="1275682" cy="1275682"/>
                </a:xfrm>
                <a:prstGeom prst="teardrop">
                  <a:avLst>
                    <a:gd name="adj" fmla="val 109962"/>
                  </a:avLst>
                </a:prstGeom>
                <a:solidFill>
                  <a:srgbClr val="64DFD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4F371E9-4453-44D5-BF56-59806D7CC5B8}"/>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BC2DAA98-244F-4C63-8479-B4B2D484000A}"/>
                  </a:ext>
                </a:extLst>
              </p:cNvPr>
              <p:cNvSpPr txBox="1"/>
              <p:nvPr/>
            </p:nvSpPr>
            <p:spPr>
              <a:xfrm>
                <a:off x="8069346" y="2591365"/>
                <a:ext cx="1703041" cy="830997"/>
              </a:xfrm>
              <a:prstGeom prst="rect">
                <a:avLst/>
              </a:prstGeom>
              <a:noFill/>
            </p:spPr>
            <p:txBody>
              <a:bodyPr wrap="square" rtlCol="0">
                <a:spAutoFit/>
              </a:bodyPr>
              <a:lstStyle/>
              <a:p>
                <a:pPr algn="ctr"/>
                <a:r>
                  <a:rPr lang="en-US" sz="4800" b="1" dirty="0">
                    <a:solidFill>
                      <a:sysClr val="windowText" lastClr="000000"/>
                    </a:solidFill>
                  </a:rPr>
                  <a:t>5</a:t>
                </a:r>
              </a:p>
            </p:txBody>
          </p:sp>
        </p:grpSp>
      </p:grpSp>
      <p:grpSp>
        <p:nvGrpSpPr>
          <p:cNvPr id="72" name="Group 71">
            <a:extLst>
              <a:ext uri="{FF2B5EF4-FFF2-40B4-BE49-F238E27FC236}">
                <a16:creationId xmlns:a16="http://schemas.microsoft.com/office/drawing/2014/main" id="{6163CFC3-0C1D-47EB-8A47-633CEF9BEFFF}"/>
              </a:ext>
            </a:extLst>
          </p:cNvPr>
          <p:cNvGrpSpPr/>
          <p:nvPr/>
        </p:nvGrpSpPr>
        <p:grpSpPr>
          <a:xfrm>
            <a:off x="2524243" y="2058441"/>
            <a:ext cx="949101" cy="1507457"/>
            <a:chOff x="1993739" y="2527745"/>
            <a:chExt cx="949101" cy="1507457"/>
          </a:xfrm>
        </p:grpSpPr>
        <p:grpSp>
          <p:nvGrpSpPr>
            <p:cNvPr id="73" name="Group 72">
              <a:extLst>
                <a:ext uri="{FF2B5EF4-FFF2-40B4-BE49-F238E27FC236}">
                  <a16:creationId xmlns:a16="http://schemas.microsoft.com/office/drawing/2014/main" id="{61161B67-10D4-424F-96DF-EFE8693AF5C9}"/>
                </a:ext>
              </a:extLst>
            </p:cNvPr>
            <p:cNvGrpSpPr/>
            <p:nvPr/>
          </p:nvGrpSpPr>
          <p:grpSpPr>
            <a:xfrm>
              <a:off x="2393786" y="3873908"/>
              <a:ext cx="157053" cy="161294"/>
              <a:chOff x="1677812" y="4248152"/>
              <a:chExt cx="211094" cy="211094"/>
            </a:xfrm>
          </p:grpSpPr>
          <p:sp>
            <p:nvSpPr>
              <p:cNvPr id="79" name="Oval 78">
                <a:extLst>
                  <a:ext uri="{FF2B5EF4-FFF2-40B4-BE49-F238E27FC236}">
                    <a16:creationId xmlns:a16="http://schemas.microsoft.com/office/drawing/2014/main" id="{21E80B73-A6C0-449F-B177-7ECA34C6BCD1}"/>
                  </a:ext>
                </a:extLst>
              </p:cNvPr>
              <p:cNvSpPr/>
              <p:nvPr/>
            </p:nvSpPr>
            <p:spPr>
              <a:xfrm>
                <a:off x="1677812"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A13EFD5A-F60A-4222-946F-DF0E25A6006F}"/>
                  </a:ext>
                </a:extLst>
              </p:cNvPr>
              <p:cNvSpPr/>
              <p:nvPr/>
            </p:nvSpPr>
            <p:spPr>
              <a:xfrm>
                <a:off x="1708100" y="4278440"/>
                <a:ext cx="150518" cy="150518"/>
              </a:xfrm>
              <a:prstGeom prst="ellipse">
                <a:avLst/>
              </a:prstGeom>
              <a:solidFill>
                <a:srgbClr val="00133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093ED"/>
                  </a:solidFill>
                </a:endParaRPr>
              </a:p>
            </p:txBody>
          </p:sp>
        </p:grpSp>
        <p:grpSp>
          <p:nvGrpSpPr>
            <p:cNvPr id="74" name="Group 73">
              <a:extLst>
                <a:ext uri="{FF2B5EF4-FFF2-40B4-BE49-F238E27FC236}">
                  <a16:creationId xmlns:a16="http://schemas.microsoft.com/office/drawing/2014/main" id="{12D8E9B5-7AD1-4F25-8401-13FF0F726DD5}"/>
                </a:ext>
              </a:extLst>
            </p:cNvPr>
            <p:cNvGrpSpPr/>
            <p:nvPr/>
          </p:nvGrpSpPr>
          <p:grpSpPr>
            <a:xfrm>
              <a:off x="1993739" y="2527745"/>
              <a:ext cx="949101" cy="974732"/>
              <a:chOff x="1993739" y="2527745"/>
              <a:chExt cx="949101" cy="974732"/>
            </a:xfrm>
          </p:grpSpPr>
          <p:grpSp>
            <p:nvGrpSpPr>
              <p:cNvPr id="75" name="Group 74">
                <a:extLst>
                  <a:ext uri="{FF2B5EF4-FFF2-40B4-BE49-F238E27FC236}">
                    <a16:creationId xmlns:a16="http://schemas.microsoft.com/office/drawing/2014/main" id="{679DAAE4-AB9A-4E79-83B4-04E8CD5ACE3D}"/>
                  </a:ext>
                </a:extLst>
              </p:cNvPr>
              <p:cNvGrpSpPr/>
              <p:nvPr/>
            </p:nvGrpSpPr>
            <p:grpSpPr>
              <a:xfrm>
                <a:off x="1993739" y="2527745"/>
                <a:ext cx="949101" cy="974732"/>
                <a:chOff x="3063120" y="1755914"/>
                <a:chExt cx="1275682" cy="1275682"/>
              </a:xfrm>
            </p:grpSpPr>
            <p:sp>
              <p:nvSpPr>
                <p:cNvPr id="77" name="Teardrop 76">
                  <a:extLst>
                    <a:ext uri="{FF2B5EF4-FFF2-40B4-BE49-F238E27FC236}">
                      <a16:creationId xmlns:a16="http://schemas.microsoft.com/office/drawing/2014/main" id="{07E86D03-87D1-4741-A349-AF2AC2CA55B3}"/>
                    </a:ext>
                  </a:extLst>
                </p:cNvPr>
                <p:cNvSpPr/>
                <p:nvPr/>
              </p:nvSpPr>
              <p:spPr>
                <a:xfrm rot="8100000">
                  <a:off x="3063120" y="1755914"/>
                  <a:ext cx="1275682" cy="1275682"/>
                </a:xfrm>
                <a:prstGeom prst="teardrop">
                  <a:avLst>
                    <a:gd name="adj" fmla="val 109962"/>
                  </a:avLst>
                </a:prstGeom>
                <a:solidFill>
                  <a:srgbClr val="00133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D263B1F9-0996-4775-9134-11C6BF11040B}"/>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B2BFD5A6-367B-4B61-80E3-97E0A50C2B7C}"/>
                  </a:ext>
                </a:extLst>
              </p:cNvPr>
              <p:cNvSpPr txBox="1"/>
              <p:nvPr/>
            </p:nvSpPr>
            <p:spPr>
              <a:xfrm>
                <a:off x="2230467" y="2595332"/>
                <a:ext cx="509223" cy="830997"/>
              </a:xfrm>
              <a:prstGeom prst="rect">
                <a:avLst/>
              </a:prstGeom>
              <a:noFill/>
            </p:spPr>
            <p:txBody>
              <a:bodyPr wrap="square" rtlCol="0">
                <a:spAutoFit/>
              </a:bodyPr>
              <a:lstStyle/>
              <a:p>
                <a:pPr algn="ctr"/>
                <a:r>
                  <a:rPr lang="bg-BG" sz="4800" b="1" dirty="0">
                    <a:solidFill>
                      <a:sysClr val="windowText" lastClr="000000"/>
                    </a:solidFill>
                    <a:latin typeface="Tw Cen MT" panose="020B0602020104020603" pitchFamily="34" charset="0"/>
                  </a:rPr>
                  <a:t>1</a:t>
                </a:r>
                <a:endParaRPr lang="en-US" sz="4800" b="1" dirty="0">
                  <a:solidFill>
                    <a:sysClr val="windowText" lastClr="000000"/>
                  </a:solidFill>
                  <a:latin typeface="Tw Cen MT" panose="020B0602020104020603" pitchFamily="34" charset="0"/>
                </a:endParaRPr>
              </a:p>
            </p:txBody>
          </p:sp>
        </p:gr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31" name="TextBox 30">
            <a:extLst>
              <a:ext uri="{FF2B5EF4-FFF2-40B4-BE49-F238E27FC236}">
                <a16:creationId xmlns:a16="http://schemas.microsoft.com/office/drawing/2014/main" id="{FC067D11-4A35-4B03-8176-834CF25B3796}"/>
              </a:ext>
            </a:extLst>
          </p:cNvPr>
          <p:cNvSpPr txBox="1"/>
          <p:nvPr/>
        </p:nvSpPr>
        <p:spPr>
          <a:xfrm>
            <a:off x="1981035" y="3530931"/>
            <a:ext cx="1703041"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Choosing the team</a:t>
            </a:r>
          </a:p>
        </p:txBody>
      </p:sp>
      <p:sp>
        <p:nvSpPr>
          <p:cNvPr id="32" name="TextBox 31">
            <a:extLst>
              <a:ext uri="{FF2B5EF4-FFF2-40B4-BE49-F238E27FC236}">
                <a16:creationId xmlns:a16="http://schemas.microsoft.com/office/drawing/2014/main" id="{C23579E3-24EC-47F1-B863-F5385CC87539}"/>
              </a:ext>
            </a:extLst>
          </p:cNvPr>
          <p:cNvSpPr txBox="1"/>
          <p:nvPr/>
        </p:nvSpPr>
        <p:spPr>
          <a:xfrm>
            <a:off x="3353803" y="3563910"/>
            <a:ext cx="2155644"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Dividing </a:t>
            </a:r>
          </a:p>
          <a:p>
            <a:pPr algn="ctr"/>
            <a:r>
              <a:rPr lang="en-US" sz="2400" b="1" dirty="0">
                <a:solidFill>
                  <a:schemeClr val="bg1"/>
                </a:solidFill>
                <a:latin typeface="Tw Cen MT" panose="020B0602020104020603" pitchFamily="34" charset="0"/>
              </a:rPr>
              <a:t>roles</a:t>
            </a:r>
          </a:p>
        </p:txBody>
      </p:sp>
      <p:sp>
        <p:nvSpPr>
          <p:cNvPr id="33" name="TextBox 32">
            <a:extLst>
              <a:ext uri="{FF2B5EF4-FFF2-40B4-BE49-F238E27FC236}">
                <a16:creationId xmlns:a16="http://schemas.microsoft.com/office/drawing/2014/main" id="{855DBE4E-EFDB-4DEE-947D-95549D10DB20}"/>
              </a:ext>
            </a:extLst>
          </p:cNvPr>
          <p:cNvSpPr txBox="1"/>
          <p:nvPr/>
        </p:nvSpPr>
        <p:spPr>
          <a:xfrm>
            <a:off x="5405795" y="3549198"/>
            <a:ext cx="1703041" cy="1200329"/>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Research and Idea generating</a:t>
            </a:r>
          </a:p>
        </p:txBody>
      </p:sp>
      <p:sp>
        <p:nvSpPr>
          <p:cNvPr id="34" name="TextBox 33">
            <a:extLst>
              <a:ext uri="{FF2B5EF4-FFF2-40B4-BE49-F238E27FC236}">
                <a16:creationId xmlns:a16="http://schemas.microsoft.com/office/drawing/2014/main" id="{8CF33F83-AD51-4C1B-AA09-E0605D5B4620}"/>
              </a:ext>
            </a:extLst>
          </p:cNvPr>
          <p:cNvSpPr txBox="1"/>
          <p:nvPr/>
        </p:nvSpPr>
        <p:spPr>
          <a:xfrm>
            <a:off x="6934029" y="3530931"/>
            <a:ext cx="1703041"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Working on project</a:t>
            </a:r>
          </a:p>
        </p:txBody>
      </p:sp>
      <p:sp>
        <p:nvSpPr>
          <p:cNvPr id="35" name="TextBox 34">
            <a:extLst>
              <a:ext uri="{FF2B5EF4-FFF2-40B4-BE49-F238E27FC236}">
                <a16:creationId xmlns:a16="http://schemas.microsoft.com/office/drawing/2014/main" id="{08221A78-0210-40DB-BECA-3FEBFC0F4622}"/>
              </a:ext>
            </a:extLst>
          </p:cNvPr>
          <p:cNvSpPr txBox="1"/>
          <p:nvPr/>
        </p:nvSpPr>
        <p:spPr>
          <a:xfrm>
            <a:off x="8599850" y="3549198"/>
            <a:ext cx="2068088"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Presenting</a:t>
            </a:r>
          </a:p>
        </p:txBody>
      </p:sp>
    </p:spTree>
    <p:extLst>
      <p:ext uri="{BB962C8B-B14F-4D97-AF65-F5344CB8AC3E}">
        <p14:creationId xmlns:p14="http://schemas.microsoft.com/office/powerpoint/2010/main" val="12157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0 L -0.86055 0 " pathEditMode="relative" rAng="0" ptsTypes="AA">
                                      <p:cBhvr>
                                        <p:cTn id="6" dur="2000" fill="hold"/>
                                        <p:tgtEl>
                                          <p:spTgt spid="25"/>
                                        </p:tgtEl>
                                        <p:attrNameLst>
                                          <p:attrName>ppt_x</p:attrName>
                                          <p:attrName>ppt_y</p:attrName>
                                        </p:attrNameLst>
                                      </p:cBhvr>
                                      <p:rCtr x="-43034" y="0"/>
                                    </p:animMotion>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childTnLst>
                          </p:cTn>
                        </p:par>
                        <p:par>
                          <p:cTn id="9" fill="hold">
                            <p:stCondLst>
                              <p:cond delay="2000"/>
                            </p:stCondLst>
                            <p:childTnLst>
                              <p:par>
                                <p:cTn id="10" presetID="1" presetClass="exit"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hidden"/>
                                      </p:to>
                                    </p:set>
                                  </p:childTnLst>
                                </p:cTn>
                              </p:par>
                            </p:childTnLst>
                          </p:cTn>
                        </p:par>
                        <p:par>
                          <p:cTn id="12" fill="hold">
                            <p:stCondLst>
                              <p:cond delay="2000"/>
                            </p:stCondLst>
                            <p:childTnLst>
                              <p:par>
                                <p:cTn id="13" presetID="1" presetClass="exit"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hidden"/>
                                      </p:to>
                                    </p:set>
                                  </p:childTnLst>
                                </p:cTn>
                              </p:par>
                            </p:childTnLst>
                          </p:cTn>
                        </p:par>
                        <p:par>
                          <p:cTn id="15" fill="hold">
                            <p:stCondLst>
                              <p:cond delay="2000"/>
                            </p:stCondLst>
                            <p:childTnLst>
                              <p:par>
                                <p:cTn id="16" presetID="1" presetClass="exit"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hidden"/>
                                      </p:to>
                                    </p:set>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childTnLst>
                          </p:cTn>
                        </p:par>
                        <p:par>
                          <p:cTn id="21" fill="hold">
                            <p:stCondLst>
                              <p:cond delay="2000"/>
                            </p:stCondLst>
                            <p:childTnLst>
                              <p:par>
                                <p:cTn id="22" presetID="1" presetClass="exit" presetSubtype="0" fill="hold" nodeType="afterEffect">
                                  <p:stCondLst>
                                    <p:cond delay="0"/>
                                  </p:stCondLst>
                                  <p:childTnLst>
                                    <p:set>
                                      <p:cBhvr>
                                        <p:cTn id="23" dur="1" fill="hold">
                                          <p:stCondLst>
                                            <p:cond delay="0"/>
                                          </p:stCondLst>
                                        </p:cTn>
                                        <p:tgtEl>
                                          <p:spTgt spid="45"/>
                                        </p:tgtEl>
                                        <p:attrNameLst>
                                          <p:attrName>style.visibility</p:attrName>
                                        </p:attrNameLst>
                                      </p:cBhvr>
                                      <p:to>
                                        <p:strVal val="hidden"/>
                                      </p:to>
                                    </p:set>
                                  </p:childTnLst>
                                </p:cTn>
                              </p:par>
                            </p:childTnLst>
                          </p:cTn>
                        </p:par>
                        <p:par>
                          <p:cTn id="24" fill="hold">
                            <p:stCondLst>
                              <p:cond delay="2000"/>
                            </p:stCondLst>
                            <p:childTnLst>
                              <p:par>
                                <p:cTn id="25" presetID="1" presetClass="exit" presetSubtype="0" fill="hold" nodeType="after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63"/>
                                        </p:tgtEl>
                                        <p:attrNameLst>
                                          <p:attrName>style.visibility</p:attrName>
                                        </p:attrNameLst>
                                      </p:cBhvr>
                                      <p:to>
                                        <p:strVal val="hidden"/>
                                      </p:to>
                                    </p:set>
                                  </p:childTnLst>
                                </p:cTn>
                              </p:par>
                            </p:childTnLst>
                          </p:cTn>
                        </p:par>
                        <p:par>
                          <p:cTn id="30" fill="hold">
                            <p:stCondLst>
                              <p:cond delay="2000"/>
                            </p:stCondLst>
                            <p:childTnLst>
                              <p:par>
                                <p:cTn id="31" presetID="1" presetClass="exit" presetSubtype="0" fill="hold" nodeType="afterEffect">
                                  <p:stCondLst>
                                    <p:cond delay="0"/>
                                  </p:stCondLst>
                                  <p:childTnLst>
                                    <p:set>
                                      <p:cBhvr>
                                        <p:cTn id="32" dur="1" fill="hold">
                                          <p:stCondLst>
                                            <p:cond delay="0"/>
                                          </p:stCondLst>
                                        </p:cTn>
                                        <p:tgtEl>
                                          <p:spTgt spid="72"/>
                                        </p:tgtEl>
                                        <p:attrNameLst>
                                          <p:attrName>style.visibility</p:attrName>
                                        </p:attrNameLst>
                                      </p:cBhvr>
                                      <p:to>
                                        <p:strVal val="hidden"/>
                                      </p:to>
                                    </p:set>
                                  </p:childTnLst>
                                </p:cTn>
                              </p:par>
                            </p:childTnLst>
                          </p:cTn>
                        </p:par>
                        <p:par>
                          <p:cTn id="33" fill="hold">
                            <p:stCondLst>
                              <p:cond delay="2000"/>
                            </p:stCondLst>
                            <p:childTnLst>
                              <p:par>
                                <p:cTn id="34" presetID="1" presetClass="exit" presetSubtype="0" fill="hold" grpId="0" nodeType="afterEffect">
                                  <p:stCondLst>
                                    <p:cond delay="0"/>
                                  </p:stCondLst>
                                  <p:childTnLst>
                                    <p:set>
                                      <p:cBhvr>
                                        <p:cTn id="35" dur="1" fill="hold">
                                          <p:stCondLst>
                                            <p:cond delay="0"/>
                                          </p:stCondLst>
                                        </p:cTn>
                                        <p:tgtEl>
                                          <p:spTgt spid="35"/>
                                        </p:tgtEl>
                                        <p:attrNameLst>
                                          <p:attrName>style.visibility</p:attrName>
                                        </p:attrNameLst>
                                      </p:cBhvr>
                                      <p:to>
                                        <p:strVal val="hidden"/>
                                      </p:to>
                                    </p:set>
                                  </p:childTnLst>
                                </p:cTn>
                              </p:par>
                            </p:childTnLst>
                          </p:cTn>
                        </p:par>
                        <p:par>
                          <p:cTn id="36" fill="hold">
                            <p:stCondLst>
                              <p:cond delay="2000"/>
                            </p:stCondLst>
                            <p:childTnLst>
                              <p:par>
                                <p:cTn id="37" presetID="1" presetClass="exit"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hidden"/>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1" nodeType="after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2500"/>
                            </p:stCondLst>
                            <p:childTnLst>
                              <p:par>
                                <p:cTn id="50" presetID="1" presetClass="entr" presetSubtype="0"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childTnLst>
                          </p:cTn>
                        </p:par>
                        <p:par>
                          <p:cTn id="52" fill="hold">
                            <p:stCondLst>
                              <p:cond delay="2500"/>
                            </p:stCondLst>
                            <p:childTnLst>
                              <p:par>
                                <p:cTn id="53" presetID="1"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2500"/>
                            </p:stCondLst>
                            <p:childTnLst>
                              <p:par>
                                <p:cTn id="56" presetID="1" presetClass="entr" presetSubtype="0"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childTnLst>
                          </p:cTn>
                        </p:par>
                        <p:par>
                          <p:cTn id="58" fill="hold">
                            <p:stCondLst>
                              <p:cond delay="2500"/>
                            </p:stCondLst>
                            <p:childTnLst>
                              <p:par>
                                <p:cTn id="59" presetID="1" presetClass="entr" presetSubtype="0" fill="hold" grpId="1" nodeType="after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par>
                          <p:cTn id="61" fill="hold">
                            <p:stCondLst>
                              <p:cond delay="2500"/>
                            </p:stCondLst>
                            <p:childTnLst>
                              <p:par>
                                <p:cTn id="62" presetID="1"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childTnLst>
                          </p:cTn>
                        </p:par>
                        <p:par>
                          <p:cTn id="64" fill="hold">
                            <p:stCondLst>
                              <p:cond delay="2500"/>
                            </p:stCondLst>
                            <p:childTnLst>
                              <p:par>
                                <p:cTn id="65" presetID="1" presetClass="entr" presetSubtype="0" fill="hold" grpId="1" nodeType="after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par>
                          <p:cTn id="67" fill="hold">
                            <p:stCondLst>
                              <p:cond delay="2500"/>
                            </p:stCondLst>
                            <p:childTnLst>
                              <p:par>
                                <p:cTn id="68" presetID="1"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par>
                          <p:cTn id="70" fill="hold">
                            <p:stCondLst>
                              <p:cond delay="2500"/>
                            </p:stCondLst>
                            <p:childTnLst>
                              <p:par>
                                <p:cTn id="71" presetID="1" presetClass="entr" presetSubtype="0" fill="hold" grpId="1" nodeType="after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par>
                          <p:cTn id="73" fill="hold">
                            <p:stCondLst>
                              <p:cond delay="2500"/>
                            </p:stCondLst>
                            <p:childTnLst>
                              <p:par>
                                <p:cTn id="74" presetID="1" presetClass="exit" presetSubtype="0" fill="hold" nodeType="afterEffect">
                                  <p:stCondLst>
                                    <p:cond delay="0"/>
                                  </p:stCondLst>
                                  <p:childTnLst>
                                    <p:set>
                                      <p:cBhvr>
                                        <p:cTn id="75" dur="1" fill="hold">
                                          <p:stCondLst>
                                            <p:cond delay="0"/>
                                          </p:stCondLst>
                                        </p:cTn>
                                        <p:tgtEl>
                                          <p:spTgt spid="29"/>
                                        </p:tgtEl>
                                        <p:attrNameLst>
                                          <p:attrName>style.visibility</p:attrName>
                                        </p:attrNameLst>
                                      </p:cBhvr>
                                      <p:to>
                                        <p:strVal val="hidden"/>
                                      </p:to>
                                    </p:set>
                                  </p:childTnLst>
                                </p:cTn>
                              </p:par>
                            </p:childTnLst>
                          </p:cTn>
                        </p:par>
                        <p:par>
                          <p:cTn id="76" fill="hold">
                            <p:stCondLst>
                              <p:cond delay="2500"/>
                            </p:stCondLst>
                            <p:childTnLst>
                              <p:par>
                                <p:cTn id="77" presetID="1" presetClass="exit" presetSubtype="0" fill="hold" grpId="2" nodeType="afterEffect">
                                  <p:stCondLst>
                                    <p:cond delay="0"/>
                                  </p:stCondLst>
                                  <p:childTnLst>
                                    <p:set>
                                      <p:cBhvr>
                                        <p:cTn id="78" dur="1" fill="hold">
                                          <p:stCondLst>
                                            <p:cond delay="0"/>
                                          </p:stCondLst>
                                        </p:cTn>
                                        <p:tgtEl>
                                          <p:spTgt spid="32"/>
                                        </p:tgtEl>
                                        <p:attrNameLst>
                                          <p:attrName>style.visibility</p:attrName>
                                        </p:attrNameLst>
                                      </p:cBhvr>
                                      <p:to>
                                        <p:strVal val="hidden"/>
                                      </p:to>
                                    </p:set>
                                  </p:childTnLst>
                                </p:cTn>
                              </p:par>
                            </p:childTnLst>
                          </p:cTn>
                        </p:par>
                        <p:par>
                          <p:cTn id="79" fill="hold">
                            <p:stCondLst>
                              <p:cond delay="2500"/>
                            </p:stCondLst>
                            <p:childTnLst>
                              <p:par>
                                <p:cTn id="80" presetID="1" presetClass="exit" presetSubtype="0" fill="hold" grpId="2" nodeType="afterEffect">
                                  <p:stCondLst>
                                    <p:cond delay="0"/>
                                  </p:stCondLst>
                                  <p:childTnLst>
                                    <p:set>
                                      <p:cBhvr>
                                        <p:cTn id="81" dur="1" fill="hold">
                                          <p:stCondLst>
                                            <p:cond delay="0"/>
                                          </p:stCondLst>
                                        </p:cTn>
                                        <p:tgtEl>
                                          <p:spTgt spid="33"/>
                                        </p:tgtEl>
                                        <p:attrNameLst>
                                          <p:attrName>style.visibility</p:attrName>
                                        </p:attrNameLst>
                                      </p:cBhvr>
                                      <p:to>
                                        <p:strVal val="hidden"/>
                                      </p:to>
                                    </p:set>
                                  </p:childTnLst>
                                </p:cTn>
                              </p:par>
                            </p:childTnLst>
                          </p:cTn>
                        </p:par>
                        <p:par>
                          <p:cTn id="82" fill="hold">
                            <p:stCondLst>
                              <p:cond delay="2500"/>
                            </p:stCondLst>
                            <p:childTnLst>
                              <p:par>
                                <p:cTn id="83" presetID="1" presetClass="exit" presetSubtype="0" fill="hold" grpId="2" nodeType="afterEffect">
                                  <p:stCondLst>
                                    <p:cond delay="0"/>
                                  </p:stCondLst>
                                  <p:childTnLst>
                                    <p:set>
                                      <p:cBhvr>
                                        <p:cTn id="84" dur="1" fill="hold">
                                          <p:stCondLst>
                                            <p:cond delay="0"/>
                                          </p:stCondLst>
                                        </p:cTn>
                                        <p:tgtEl>
                                          <p:spTgt spid="34"/>
                                        </p:tgtEl>
                                        <p:attrNameLst>
                                          <p:attrName>style.visibility</p:attrName>
                                        </p:attrNameLst>
                                      </p:cBhvr>
                                      <p:to>
                                        <p:strVal val="hidden"/>
                                      </p:to>
                                    </p:set>
                                  </p:childTnLst>
                                </p:cTn>
                              </p:par>
                            </p:childTnLst>
                          </p:cTn>
                        </p:par>
                        <p:par>
                          <p:cTn id="85" fill="hold">
                            <p:stCondLst>
                              <p:cond delay="2500"/>
                            </p:stCondLst>
                            <p:childTnLst>
                              <p:par>
                                <p:cTn id="86" presetID="1" presetClass="exit" presetSubtype="0" fill="hold" nodeType="afterEffect">
                                  <p:stCondLst>
                                    <p:cond delay="0"/>
                                  </p:stCondLst>
                                  <p:childTnLst>
                                    <p:set>
                                      <p:cBhvr>
                                        <p:cTn id="87" dur="1" fill="hold">
                                          <p:stCondLst>
                                            <p:cond delay="0"/>
                                          </p:stCondLst>
                                        </p:cTn>
                                        <p:tgtEl>
                                          <p:spTgt spid="36"/>
                                        </p:tgtEl>
                                        <p:attrNameLst>
                                          <p:attrName>style.visibility</p:attrName>
                                        </p:attrNameLst>
                                      </p:cBhvr>
                                      <p:to>
                                        <p:strVal val="hidden"/>
                                      </p:to>
                                    </p:set>
                                  </p:childTnLst>
                                </p:cTn>
                              </p:par>
                            </p:childTnLst>
                          </p:cTn>
                        </p:par>
                        <p:par>
                          <p:cTn id="88" fill="hold">
                            <p:stCondLst>
                              <p:cond delay="2500"/>
                            </p:stCondLst>
                            <p:childTnLst>
                              <p:par>
                                <p:cTn id="89" presetID="1" presetClass="exit" presetSubtype="0" fill="hold" nodeType="afterEffect">
                                  <p:stCondLst>
                                    <p:cond delay="0"/>
                                  </p:stCondLst>
                                  <p:childTnLst>
                                    <p:set>
                                      <p:cBhvr>
                                        <p:cTn id="90" dur="1" fill="hold">
                                          <p:stCondLst>
                                            <p:cond delay="0"/>
                                          </p:stCondLst>
                                        </p:cTn>
                                        <p:tgtEl>
                                          <p:spTgt spid="45"/>
                                        </p:tgtEl>
                                        <p:attrNameLst>
                                          <p:attrName>style.visibility</p:attrName>
                                        </p:attrNameLst>
                                      </p:cBhvr>
                                      <p:to>
                                        <p:strVal val="hidden"/>
                                      </p:to>
                                    </p:set>
                                  </p:childTnLst>
                                </p:cTn>
                              </p:par>
                            </p:childTnLst>
                          </p:cTn>
                        </p:par>
                        <p:par>
                          <p:cTn id="91" fill="hold">
                            <p:stCondLst>
                              <p:cond delay="2500"/>
                            </p:stCondLst>
                            <p:childTnLst>
                              <p:par>
                                <p:cTn id="92" presetID="1" presetClass="exit" presetSubtype="0" fill="hold" nodeType="afterEffect">
                                  <p:stCondLst>
                                    <p:cond delay="0"/>
                                  </p:stCondLst>
                                  <p:childTnLst>
                                    <p:set>
                                      <p:cBhvr>
                                        <p:cTn id="93" dur="1" fill="hold">
                                          <p:stCondLst>
                                            <p:cond delay="0"/>
                                          </p:stCondLst>
                                        </p:cTn>
                                        <p:tgtEl>
                                          <p:spTgt spid="54"/>
                                        </p:tgtEl>
                                        <p:attrNameLst>
                                          <p:attrName>style.visibility</p:attrName>
                                        </p:attrNameLst>
                                      </p:cBhvr>
                                      <p:to>
                                        <p:strVal val="hidden"/>
                                      </p:to>
                                    </p:set>
                                  </p:childTnLst>
                                </p:cTn>
                              </p:par>
                            </p:childTnLst>
                          </p:cTn>
                        </p:par>
                        <p:par>
                          <p:cTn id="94" fill="hold">
                            <p:stCondLst>
                              <p:cond delay="2500"/>
                            </p:stCondLst>
                            <p:childTnLst>
                              <p:par>
                                <p:cTn id="95" presetID="1" presetClass="exit" presetSubtype="0" fill="hold" nodeType="afterEffect">
                                  <p:stCondLst>
                                    <p:cond delay="0"/>
                                  </p:stCondLst>
                                  <p:childTnLst>
                                    <p:set>
                                      <p:cBhvr>
                                        <p:cTn id="96" dur="1" fill="hold">
                                          <p:stCondLst>
                                            <p:cond delay="0"/>
                                          </p:stCondLst>
                                        </p:cTn>
                                        <p:tgtEl>
                                          <p:spTgt spid="63"/>
                                        </p:tgtEl>
                                        <p:attrNameLst>
                                          <p:attrName>style.visibility</p:attrName>
                                        </p:attrNameLst>
                                      </p:cBhvr>
                                      <p:to>
                                        <p:strVal val="hidden"/>
                                      </p:to>
                                    </p:set>
                                  </p:childTnLst>
                                </p:cTn>
                              </p:par>
                            </p:childTnLst>
                          </p:cTn>
                        </p:par>
                        <p:par>
                          <p:cTn id="97" fill="hold">
                            <p:stCondLst>
                              <p:cond delay="2500"/>
                            </p:stCondLst>
                            <p:childTnLst>
                              <p:par>
                                <p:cTn id="98" presetID="1" presetClass="exit" presetSubtype="0" fill="hold" nodeType="afterEffect">
                                  <p:stCondLst>
                                    <p:cond delay="0"/>
                                  </p:stCondLst>
                                  <p:childTnLst>
                                    <p:set>
                                      <p:cBhvr>
                                        <p:cTn id="99" dur="1" fill="hold">
                                          <p:stCondLst>
                                            <p:cond delay="0"/>
                                          </p:stCondLst>
                                        </p:cTn>
                                        <p:tgtEl>
                                          <p:spTgt spid="72"/>
                                        </p:tgtEl>
                                        <p:attrNameLst>
                                          <p:attrName>style.visibility</p:attrName>
                                        </p:attrNameLst>
                                      </p:cBhvr>
                                      <p:to>
                                        <p:strVal val="hidden"/>
                                      </p:to>
                                    </p:set>
                                  </p:childTnLst>
                                </p:cTn>
                              </p:par>
                            </p:childTnLst>
                          </p:cTn>
                        </p:par>
                        <p:par>
                          <p:cTn id="100" fill="hold">
                            <p:stCondLst>
                              <p:cond delay="2500"/>
                            </p:stCondLst>
                            <p:childTnLst>
                              <p:par>
                                <p:cTn id="101" presetID="1" presetClass="exit" presetSubtype="0" fill="hold" grpId="2" nodeType="afterEffect">
                                  <p:stCondLst>
                                    <p:cond delay="0"/>
                                  </p:stCondLst>
                                  <p:childTnLst>
                                    <p:set>
                                      <p:cBhvr>
                                        <p:cTn id="102" dur="1" fill="hold">
                                          <p:stCondLst>
                                            <p:cond delay="0"/>
                                          </p:stCondLst>
                                        </p:cTn>
                                        <p:tgtEl>
                                          <p:spTgt spid="35"/>
                                        </p:tgtEl>
                                        <p:attrNameLst>
                                          <p:attrName>style.visibility</p:attrName>
                                        </p:attrNameLst>
                                      </p:cBhvr>
                                      <p:to>
                                        <p:strVal val="hidden"/>
                                      </p:to>
                                    </p:set>
                                  </p:childTnLst>
                                </p:cTn>
                              </p:par>
                            </p:childTnLst>
                          </p:cTn>
                        </p:par>
                        <p:par>
                          <p:cTn id="103" fill="hold">
                            <p:stCondLst>
                              <p:cond delay="2500"/>
                            </p:stCondLst>
                            <p:childTnLst>
                              <p:par>
                                <p:cTn id="104" presetID="1" presetClass="exit" presetSubtype="0" fill="hold" grpId="2" nodeType="after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2500"/>
                            </p:stCondLst>
                            <p:childTnLst>
                              <p:par>
                                <p:cTn id="107" presetID="1" presetClass="exit" presetSubtype="0" fill="hold" nodeType="afterEffect">
                                  <p:stCondLst>
                                    <p:cond delay="0"/>
                                  </p:stCondLst>
                                  <p:childTnLst>
                                    <p:set>
                                      <p:cBhvr>
                                        <p:cTn id="108" dur="1" fill="hold">
                                          <p:stCondLst>
                                            <p:cond delay="0"/>
                                          </p:stCondLst>
                                        </p:cTn>
                                        <p:tgtEl>
                                          <p:spTgt spid="87"/>
                                        </p:tgtEl>
                                        <p:attrNameLst>
                                          <p:attrName>style.visibility</p:attrName>
                                        </p:attrNameLst>
                                      </p:cBhvr>
                                      <p:to>
                                        <p:strVal val="hidden"/>
                                      </p:to>
                                    </p:set>
                                  </p:childTnLst>
                                </p:cTn>
                              </p:par>
                            </p:childTnLst>
                          </p:cTn>
                        </p:par>
                        <p:par>
                          <p:cTn id="109" fill="hold">
                            <p:stCondLst>
                              <p:cond delay="2500"/>
                            </p:stCondLst>
                            <p:childTnLst>
                              <p:par>
                                <p:cTn id="110" presetID="1" presetClass="exit" presetSubtype="0" fill="hold" nodeType="afterEffect">
                                  <p:stCondLst>
                                    <p:cond delay="0"/>
                                  </p:stCondLst>
                                  <p:childTnLst>
                                    <p:set>
                                      <p:cBhvr>
                                        <p:cTn id="111" dur="1" fill="hold">
                                          <p:stCondLst>
                                            <p:cond delay="0"/>
                                          </p:stCondLst>
                                        </p:cTn>
                                        <p:tgtEl>
                                          <p:spTgt spid="88"/>
                                        </p:tgtEl>
                                        <p:attrNameLst>
                                          <p:attrName>style.visibility</p:attrName>
                                        </p:attrNameLst>
                                      </p:cBhvr>
                                      <p:to>
                                        <p:strVal val="hidden"/>
                                      </p:to>
                                    </p:set>
                                  </p:childTnLst>
                                </p:cTn>
                              </p:par>
                            </p:childTnLst>
                          </p:cTn>
                        </p:par>
                        <p:par>
                          <p:cTn id="112" fill="hold">
                            <p:stCondLst>
                              <p:cond delay="2500"/>
                            </p:stCondLst>
                            <p:childTnLst>
                              <p:par>
                                <p:cTn id="113" presetID="1" presetClass="exit" presetSubtype="0" fill="hold" nodeType="afterEffect">
                                  <p:stCondLst>
                                    <p:cond delay="0"/>
                                  </p:stCondLst>
                                  <p:childTnLst>
                                    <p:set>
                                      <p:cBhvr>
                                        <p:cTn id="114" dur="1" fill="hold">
                                          <p:stCondLst>
                                            <p:cond delay="0"/>
                                          </p:stCondLst>
                                        </p:cTn>
                                        <p:tgtEl>
                                          <p:spTgt spid="89"/>
                                        </p:tgtEl>
                                        <p:attrNameLst>
                                          <p:attrName>style.visibility</p:attrName>
                                        </p:attrNameLst>
                                      </p:cBhvr>
                                      <p:to>
                                        <p:strVal val="hidden"/>
                                      </p:to>
                                    </p:set>
                                  </p:childTnLst>
                                </p:cTn>
                              </p:par>
                            </p:childTnLst>
                          </p:cTn>
                        </p:par>
                        <p:par>
                          <p:cTn id="115" fill="hold">
                            <p:stCondLst>
                              <p:cond delay="2500"/>
                            </p:stCondLst>
                            <p:childTnLst>
                              <p:par>
                                <p:cTn id="116" presetID="1" presetClass="entr" presetSubtype="0" fill="hold" nodeType="afterEffect">
                                  <p:stCondLst>
                                    <p:cond delay="0"/>
                                  </p:stCondLst>
                                  <p:childTnLst>
                                    <p:set>
                                      <p:cBhvr>
                                        <p:cTn id="117" dur="1" fill="hold">
                                          <p:stCondLst>
                                            <p:cond delay="0"/>
                                          </p:stCondLst>
                                        </p:cTn>
                                        <p:tgtEl>
                                          <p:spTgt spid="87"/>
                                        </p:tgtEl>
                                        <p:attrNameLst>
                                          <p:attrName>style.visibility</p:attrName>
                                        </p:attrNameLst>
                                      </p:cBhvr>
                                      <p:to>
                                        <p:strVal val="visible"/>
                                      </p:to>
                                    </p:set>
                                  </p:childTnLst>
                                </p:cTn>
                              </p:par>
                            </p:childTnLst>
                          </p:cTn>
                        </p:par>
                        <p:par>
                          <p:cTn id="118" fill="hold">
                            <p:stCondLst>
                              <p:cond delay="2500"/>
                            </p:stCondLst>
                            <p:childTnLst>
                              <p:par>
                                <p:cTn id="119" presetID="1" presetClass="entr" presetSubtype="0" fill="hold" nodeType="after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childTnLst>
                          </p:cTn>
                        </p:par>
                        <p:par>
                          <p:cTn id="121" fill="hold">
                            <p:stCondLst>
                              <p:cond delay="2500"/>
                            </p:stCondLst>
                            <p:childTnLst>
                              <p:par>
                                <p:cTn id="122" presetID="1" presetClass="entr" presetSubtype="0" fill="hold" nodeType="afterEffect">
                                  <p:stCondLst>
                                    <p:cond delay="0"/>
                                  </p:stCondLst>
                                  <p:childTnLst>
                                    <p:set>
                                      <p:cBhvr>
                                        <p:cTn id="123" dur="1" fill="hold">
                                          <p:stCondLst>
                                            <p:cond delay="0"/>
                                          </p:stCondLst>
                                        </p:cTn>
                                        <p:tgtEl>
                                          <p:spTgt spid="88"/>
                                        </p:tgtEl>
                                        <p:attrNameLst>
                                          <p:attrName>style.visibility</p:attrName>
                                        </p:attrNameLst>
                                      </p:cBhvr>
                                      <p:to>
                                        <p:strVal val="visible"/>
                                      </p:to>
                                    </p:set>
                                  </p:childTnLst>
                                </p:cTn>
                              </p:par>
                            </p:childTnLst>
                          </p:cTn>
                        </p:par>
                        <p:par>
                          <p:cTn id="124" fill="hold">
                            <p:stCondLst>
                              <p:cond delay="2500"/>
                            </p:stCondLst>
                            <p:childTnLst>
                              <p:par>
                                <p:cTn id="125" presetID="1" presetClass="exit" presetSubtype="0" fill="hold" nodeType="afterEffect">
                                  <p:stCondLst>
                                    <p:cond delay="0"/>
                                  </p:stCondLst>
                                  <p:childTnLst>
                                    <p:set>
                                      <p:cBhvr>
                                        <p:cTn id="126" dur="1" fill="hold">
                                          <p:stCondLst>
                                            <p:cond delay="0"/>
                                          </p:stCondLst>
                                        </p:cTn>
                                        <p:tgtEl>
                                          <p:spTgt spid="87"/>
                                        </p:tgtEl>
                                        <p:attrNameLst>
                                          <p:attrName>style.visibility</p:attrName>
                                        </p:attrNameLst>
                                      </p:cBhvr>
                                      <p:to>
                                        <p:strVal val="hidden"/>
                                      </p:to>
                                    </p:set>
                                  </p:childTnLst>
                                </p:cTn>
                              </p:par>
                            </p:childTnLst>
                          </p:cTn>
                        </p:par>
                        <p:par>
                          <p:cTn id="127" fill="hold">
                            <p:stCondLst>
                              <p:cond delay="2500"/>
                            </p:stCondLst>
                            <p:childTnLst>
                              <p:par>
                                <p:cTn id="128" presetID="1" presetClass="exit" presetSubtype="0" fill="hold" nodeType="afterEffect">
                                  <p:stCondLst>
                                    <p:cond delay="0"/>
                                  </p:stCondLst>
                                  <p:childTnLst>
                                    <p:set>
                                      <p:cBhvr>
                                        <p:cTn id="129" dur="1" fill="hold">
                                          <p:stCondLst>
                                            <p:cond delay="0"/>
                                          </p:stCondLst>
                                        </p:cTn>
                                        <p:tgtEl>
                                          <p:spTgt spid="88"/>
                                        </p:tgtEl>
                                        <p:attrNameLst>
                                          <p:attrName>style.visibility</p:attrName>
                                        </p:attrNameLst>
                                      </p:cBhvr>
                                      <p:to>
                                        <p:strVal val="hidden"/>
                                      </p:to>
                                    </p:set>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31" grpId="2"/>
      <p:bldP spid="32" grpId="0"/>
      <p:bldP spid="32" grpId="1"/>
      <p:bldP spid="32" grpId="2"/>
      <p:bldP spid="33" grpId="0"/>
      <p:bldP spid="33" grpId="1"/>
      <p:bldP spid="33" grpId="2"/>
      <p:bldP spid="34" grpId="0"/>
      <p:bldP spid="34" grpId="1"/>
      <p:bldP spid="34" grpId="2"/>
      <p:bldP spid="35" grpId="0"/>
      <p:bldP spid="35" grpId="1"/>
      <p:bldP spid="35"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a:p>
              <a:pPr algn="ct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6588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Thanks for your attention!</a:t>
              </a:r>
              <a:endParaRPr lang="bg-BG" sz="4000" dirty="0"/>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6600" dirty="0">
                <a:solidFill>
                  <a:schemeClr val="tx1"/>
                </a:solidFill>
              </a:endParaRPr>
            </a:p>
          </p:txBody>
        </p:sp>
      </p:grpSp>
    </p:spTree>
    <p:extLst>
      <p:ext uri="{BB962C8B-B14F-4D97-AF65-F5344CB8AC3E}">
        <p14:creationId xmlns:p14="http://schemas.microsoft.com/office/powerpoint/2010/main" val="12452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0 L -0.86146 0 " pathEditMode="relative" rAng="0" ptsTypes="AA">
                                      <p:cBhvr>
                                        <p:cTn id="6" dur="2000" fill="hold"/>
                                        <p:tgtEl>
                                          <p:spTgt spid="27"/>
                                        </p:tgtEl>
                                        <p:attrNameLst>
                                          <p:attrName>ppt_x</p:attrName>
                                          <p:attrName>ppt_y</p:attrName>
                                        </p:attrNameLst>
                                      </p:cBhvr>
                                      <p:rCtr x="-430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6588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7758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solidFill>
                  <a:latin typeface="Agency FB" panose="020B0503020202020204" pitchFamily="34" charset="0"/>
                </a:rPr>
                <a:t>Any questions?</a:t>
              </a:r>
              <a:endParaRPr lang="bg-BG" sz="7200" dirty="0">
                <a:solidFill>
                  <a:schemeClr val="tx1"/>
                </a:solidFill>
              </a:endParaRPr>
            </a:p>
          </p:txBody>
        </p:sp>
      </p:grpSp>
    </p:spTree>
    <p:extLst>
      <p:ext uri="{BB962C8B-B14F-4D97-AF65-F5344CB8AC3E}">
        <p14:creationId xmlns:p14="http://schemas.microsoft.com/office/powerpoint/2010/main" val="1069839768"/>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80FFDB"/>
      </a:lt2>
      <a:accent1>
        <a:srgbClr val="7400B8"/>
      </a:accent1>
      <a:accent2>
        <a:srgbClr val="6930C3"/>
      </a:accent2>
      <a:accent3>
        <a:srgbClr val="5E60CE"/>
      </a:accent3>
      <a:accent4>
        <a:srgbClr val="5390D9"/>
      </a:accent4>
      <a:accent5>
        <a:srgbClr val="48BFE3"/>
      </a:accent5>
      <a:accent6>
        <a:srgbClr val="64DFDF"/>
      </a:accent6>
      <a:hlink>
        <a:srgbClr val="80FFDB"/>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1026</Words>
  <Application>Microsoft Office PowerPoint</Application>
  <PresentationFormat>Widescreen</PresentationFormat>
  <Paragraphs>71</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Agency FB</vt:lpstr>
      <vt:lpstr>Arial</vt:lpstr>
      <vt:lpstr>Calibri</vt:lpstr>
      <vt:lpstr>Calibri Light</vt:lpstr>
      <vt:lpstr>PT Sans</vt:lpstr>
      <vt:lpstr>tiempos headline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Стефан Христов Христов</dc:creator>
  <cp:lastModifiedBy>Николай Василев Деспотов</cp:lastModifiedBy>
  <cp:revision>17</cp:revision>
  <dcterms:created xsi:type="dcterms:W3CDTF">2021-03-02T20:18:36Z</dcterms:created>
  <dcterms:modified xsi:type="dcterms:W3CDTF">2021-06-27T17:41:41Z</dcterms:modified>
</cp:coreProperties>
</file>