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6"/>
  </p:notesMasterIdLst>
  <p:sldIdLst>
    <p:sldId id="256" r:id="rId2"/>
    <p:sldId id="257" r:id="rId3"/>
    <p:sldId id="283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84" r:id="rId17"/>
    <p:sldId id="274" r:id="rId18"/>
    <p:sldId id="285" r:id="rId19"/>
    <p:sldId id="275" r:id="rId20"/>
    <p:sldId id="276" r:id="rId21"/>
    <p:sldId id="286" r:id="rId22"/>
    <p:sldId id="277" r:id="rId23"/>
    <p:sldId id="287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22" autoAdjust="0"/>
  </p:normalViewPr>
  <p:slideViewPr>
    <p:cSldViewPr snapToGrid="0" snapToObjects="1">
      <p:cViewPr>
        <p:scale>
          <a:sx n="72" d="100"/>
          <a:sy n="72" d="100"/>
        </p:scale>
        <p:origin x="-1288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E3FA6-C310-9149-8E7B-CAEDD2E00A18}" type="datetimeFigureOut">
              <a:rPr lang="en-US" smtClean="0"/>
              <a:t>20/02/16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9A6BF-7C18-CF43-B349-8224C947D4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938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9A6BF-7C18-CF43-B349-8224C947D49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977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&lt;</a:t>
            </a:r>
            <a:r>
              <a:rPr lang="pt-BR" dirty="0" err="1" smtClean="0">
                <a:solidFill>
                  <a:srgbClr val="000000"/>
                </a:solidFill>
                <a:latin typeface="Courier New" charset="0"/>
              </a:rPr>
              <a:t>html</a:t>
            </a: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	&lt;</a:t>
            </a:r>
            <a:r>
              <a:rPr lang="pt-BR" dirty="0" err="1" smtClean="0">
                <a:solidFill>
                  <a:srgbClr val="000000"/>
                </a:solidFill>
                <a:latin typeface="Courier New" charset="0"/>
              </a:rPr>
              <a:t>head</a:t>
            </a: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		&lt;</a:t>
            </a:r>
            <a:r>
              <a:rPr lang="pt-BR" dirty="0" err="1" smtClean="0">
                <a:solidFill>
                  <a:srgbClr val="000000"/>
                </a:solidFill>
                <a:latin typeface="Courier New" charset="0"/>
              </a:rPr>
              <a:t>title</a:t>
            </a: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&gt;Título da Página&lt;/</a:t>
            </a:r>
            <a:r>
              <a:rPr lang="pt-BR" dirty="0" err="1" smtClean="0">
                <a:solidFill>
                  <a:srgbClr val="000000"/>
                </a:solidFill>
                <a:latin typeface="Courier New" charset="0"/>
              </a:rPr>
              <a:t>title</a:t>
            </a: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	&lt;/</a:t>
            </a:r>
            <a:r>
              <a:rPr lang="pt-BR" dirty="0" err="1" smtClean="0">
                <a:solidFill>
                  <a:srgbClr val="000000"/>
                </a:solidFill>
                <a:latin typeface="Courier New" charset="0"/>
              </a:rPr>
              <a:t>head</a:t>
            </a: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	&lt;</a:t>
            </a:r>
            <a:r>
              <a:rPr lang="pt-BR" dirty="0" err="1" smtClean="0">
                <a:solidFill>
                  <a:srgbClr val="000000"/>
                </a:solidFill>
                <a:latin typeface="Courier New" charset="0"/>
              </a:rPr>
              <a:t>body</a:t>
            </a: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		</a:t>
            </a:r>
            <a:r>
              <a:rPr lang="pt-BR" b="0" dirty="0" smtClean="0">
                <a:solidFill>
                  <a:srgbClr val="FF0000"/>
                </a:solidFill>
                <a:latin typeface="Courier New" charset="0"/>
              </a:rPr>
              <a:t>&lt;?</a:t>
            </a:r>
            <a:r>
              <a:rPr lang="pt-BR" b="0" dirty="0" err="1" smtClean="0">
                <a:solidFill>
                  <a:srgbClr val="FF0000"/>
                </a:solidFill>
                <a:latin typeface="Courier New" charset="0"/>
              </a:rPr>
              <a:t>php</a:t>
            </a:r>
            <a:endParaRPr lang="pt-BR" b="0" dirty="0" smtClean="0">
              <a:solidFill>
                <a:srgbClr val="FF0000"/>
              </a:solidFill>
              <a:latin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0" dirty="0" smtClean="0">
                <a:solidFill>
                  <a:srgbClr val="FF0000"/>
                </a:solidFill>
                <a:latin typeface="Courier New" charset="0"/>
              </a:rPr>
              <a:t>			// Código PHP aqui!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0" dirty="0" smtClean="0">
                <a:solidFill>
                  <a:srgbClr val="FF0000"/>
                </a:solidFill>
                <a:latin typeface="Courier New" charset="0"/>
              </a:rPr>
              <a:t>		?&gt;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	&lt;/</a:t>
            </a:r>
            <a:r>
              <a:rPr lang="pt-BR" dirty="0" err="1" smtClean="0">
                <a:solidFill>
                  <a:srgbClr val="000000"/>
                </a:solidFill>
                <a:latin typeface="Courier New" charset="0"/>
              </a:rPr>
              <a:t>body</a:t>
            </a: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&lt;/</a:t>
            </a:r>
            <a:r>
              <a:rPr lang="pt-BR" dirty="0" err="1" smtClean="0">
                <a:solidFill>
                  <a:srgbClr val="000000"/>
                </a:solidFill>
                <a:latin typeface="Courier New" charset="0"/>
              </a:rPr>
              <a:t>html</a:t>
            </a: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9A6BF-7C18-CF43-B349-8224C947D49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49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1" dirty="0" smtClean="0">
                <a:solidFill>
                  <a:srgbClr val="000000"/>
                </a:solidFill>
                <a:latin typeface="Courier New" charset="0"/>
              </a:rPr>
              <a:t>$nota1=4;</a:t>
            </a:r>
          </a:p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1" dirty="0" smtClean="0">
                <a:solidFill>
                  <a:srgbClr val="000000"/>
                </a:solidFill>
                <a:latin typeface="Courier New" charset="0"/>
              </a:rPr>
              <a:t>		$nota2=5;</a:t>
            </a:r>
          </a:p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1" dirty="0" smtClean="0">
                <a:solidFill>
                  <a:srgbClr val="000000"/>
                </a:solidFill>
                <a:latin typeface="Courier New" charset="0"/>
              </a:rPr>
              <a:t>		$soma = 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9A6BF-7C18-CF43-B349-8224C947D49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261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 b="1" dirty="0" smtClean="0">
              <a:solidFill>
                <a:srgbClr val="000000"/>
              </a:solidFill>
              <a:latin typeface="Courier New" charset="0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9A6BF-7C18-CF43-B349-8224C947D49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26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89E2-AC2E-8446-AAC9-0F9348606DDF}" type="datetimeFigureOut">
              <a:rPr lang="en-US" smtClean="0"/>
              <a:t>20/02/16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84BF-C35A-784F-985C-3CC9094A43BE}" type="slidenum">
              <a:rPr lang="pt-BR" smtClean="0"/>
              <a:t>‹#›</a:t>
            </a:fld>
            <a:endParaRPr lang="pt-BR"/>
          </a:p>
        </p:txBody>
      </p:sp>
      <p:pic>
        <p:nvPicPr>
          <p:cNvPr id="7" name="Picture 6" descr="logoifr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188259"/>
            <a:ext cx="3590925" cy="14668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E189E2-AC2E-8446-AAC9-0F9348606DDF}" type="datetimeFigureOut">
              <a:rPr lang="en-US" smtClean="0"/>
              <a:t>20/02/16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84BF-C35A-784F-985C-3CC9094A43BE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89E2-AC2E-8446-AAC9-0F9348606DDF}" type="datetimeFigureOut">
              <a:rPr lang="en-US" smtClean="0"/>
              <a:t>20/02/16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E189E2-AC2E-8446-AAC9-0F9348606DDF}" type="datetimeFigureOut">
              <a:rPr lang="en-US" smtClean="0"/>
              <a:t>20/02/16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E189E2-AC2E-8446-AAC9-0F9348606DDF}" type="datetimeFigureOut">
              <a:rPr lang="en-US" smtClean="0"/>
              <a:t>20/02/16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89E2-AC2E-8446-AAC9-0F9348606DDF}" type="datetimeFigureOut">
              <a:rPr lang="en-US" smtClean="0"/>
              <a:t>20/02/16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84BF-C35A-784F-985C-3CC9094A43BE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89E2-AC2E-8446-AAC9-0F9348606DDF}" type="datetimeFigureOut">
              <a:rPr lang="en-US" smtClean="0"/>
              <a:t>20/02/16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84BF-C35A-784F-985C-3CC9094A43BE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89E2-AC2E-8446-AAC9-0F9348606DDF}" type="datetimeFigureOut">
              <a:rPr lang="en-US" smtClean="0"/>
              <a:t>20/02/16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84BF-C35A-784F-985C-3CC9094A43BE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89E2-AC2E-8446-AAC9-0F9348606DDF}" type="datetimeFigureOut">
              <a:rPr lang="en-US" smtClean="0"/>
              <a:t>20/02/16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89E2-AC2E-8446-AAC9-0F9348606DDF}" type="datetimeFigureOut">
              <a:rPr lang="en-US" smtClean="0"/>
              <a:t>20/02/16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84BF-C35A-784F-985C-3CC9094A43BE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E189E2-AC2E-8446-AAC9-0F9348606DDF}" type="datetimeFigureOut">
              <a:rPr lang="en-US" smtClean="0"/>
              <a:t>20/02/16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84BF-C35A-784F-985C-3CC9094A43BE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E189E2-AC2E-8446-AAC9-0F9348606DDF}" type="datetimeFigureOut">
              <a:rPr lang="en-US" smtClean="0"/>
              <a:t>20/02/16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84BF-C35A-784F-985C-3CC9094A43BE}" type="slidenum">
              <a:rPr lang="pt-BR" smtClean="0"/>
              <a:t>‹#›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89E2-AC2E-8446-AAC9-0F9348606DDF}" type="datetimeFigureOut">
              <a:rPr lang="en-US" smtClean="0"/>
              <a:t>20/02/16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84BF-C35A-784F-985C-3CC9094A43BE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89E2-AC2E-8446-AAC9-0F9348606DDF}" type="datetimeFigureOut">
              <a:rPr lang="en-US" smtClean="0"/>
              <a:t>20/02/16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84BF-C35A-784F-985C-3CC9094A43BE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E189E2-AC2E-8446-AAC9-0F9348606DDF}" type="datetimeFigureOut">
              <a:rPr lang="en-US" smtClean="0"/>
              <a:t>20/02/16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84BF-C35A-784F-985C-3CC9094A43BE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5E189E2-AC2E-8446-AAC9-0F9348606DDF}" type="datetimeFigureOut">
              <a:rPr lang="en-US" smtClean="0"/>
              <a:t>20/02/16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4984BF-C35A-784F-985C-3CC9094A43BE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logoifrs.JP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54" y="188259"/>
            <a:ext cx="2045446" cy="835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t-br.html.net/tutorials/php/" TargetMode="External"/><Relationship Id="rId3" Type="http://schemas.openxmlformats.org/officeDocument/2006/relationships/hyperlink" Target="http://www.php.ne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nami.com/stack/wap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Programação para Web </a:t>
            </a:r>
            <a:r>
              <a:rPr lang="pt-BR" dirty="0" err="1"/>
              <a:t>I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Marcelo da Silveira Siedler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160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PHP na Prática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589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 (</a:t>
            </a:r>
            <a:r>
              <a:rPr lang="pt-BR" dirty="0" err="1" smtClean="0"/>
              <a:t>Tags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>
                <a:solidFill>
                  <a:srgbClr val="000000"/>
                </a:solidFill>
                <a:latin typeface="Courier New" charset="0"/>
              </a:rPr>
              <a:t>&lt;</a:t>
            </a:r>
            <a:r>
              <a:rPr lang="pt-BR" b="1" dirty="0" err="1">
                <a:solidFill>
                  <a:srgbClr val="000000"/>
                </a:solidFill>
                <a:latin typeface="Courier New" charset="0"/>
              </a:rPr>
              <a:t>html</a:t>
            </a:r>
            <a:r>
              <a:rPr lang="pt-BR" b="1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>
                <a:solidFill>
                  <a:srgbClr val="000000"/>
                </a:solidFill>
                <a:latin typeface="Courier New" charset="0"/>
              </a:rPr>
              <a:t>	&lt;</a:t>
            </a:r>
            <a:r>
              <a:rPr lang="pt-BR" b="1" dirty="0" err="1">
                <a:solidFill>
                  <a:srgbClr val="000000"/>
                </a:solidFill>
                <a:latin typeface="Courier New" charset="0"/>
              </a:rPr>
              <a:t>head</a:t>
            </a:r>
            <a:r>
              <a:rPr lang="pt-BR" b="1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>
                <a:solidFill>
                  <a:srgbClr val="000000"/>
                </a:solidFill>
                <a:latin typeface="Courier New" charset="0"/>
              </a:rPr>
              <a:t>		&lt;</a:t>
            </a:r>
            <a:r>
              <a:rPr lang="pt-BR" b="1" dirty="0" err="1">
                <a:solidFill>
                  <a:srgbClr val="000000"/>
                </a:solidFill>
                <a:latin typeface="Courier New" charset="0"/>
              </a:rPr>
              <a:t>title</a:t>
            </a:r>
            <a:r>
              <a:rPr lang="pt-BR" b="1" dirty="0">
                <a:solidFill>
                  <a:srgbClr val="000000"/>
                </a:solidFill>
                <a:latin typeface="Courier New" charset="0"/>
              </a:rPr>
              <a:t>&gt;Título da Página&lt;/</a:t>
            </a:r>
            <a:r>
              <a:rPr lang="pt-BR" b="1" dirty="0" err="1">
                <a:solidFill>
                  <a:srgbClr val="000000"/>
                </a:solidFill>
                <a:latin typeface="Courier New" charset="0"/>
              </a:rPr>
              <a:t>title</a:t>
            </a:r>
            <a:r>
              <a:rPr lang="pt-BR" b="1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>
                <a:solidFill>
                  <a:srgbClr val="000000"/>
                </a:solidFill>
                <a:latin typeface="Courier New" charset="0"/>
              </a:rPr>
              <a:t>	&lt;/</a:t>
            </a:r>
            <a:r>
              <a:rPr lang="pt-BR" b="1" dirty="0" err="1">
                <a:solidFill>
                  <a:srgbClr val="000000"/>
                </a:solidFill>
                <a:latin typeface="Courier New" charset="0"/>
              </a:rPr>
              <a:t>head</a:t>
            </a:r>
            <a:r>
              <a:rPr lang="pt-BR" b="1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>
                <a:solidFill>
                  <a:srgbClr val="000000"/>
                </a:solidFill>
                <a:latin typeface="Courier New" charset="0"/>
              </a:rPr>
              <a:t>	&lt;</a:t>
            </a:r>
            <a:r>
              <a:rPr lang="pt-BR" b="1" dirty="0" err="1">
                <a:solidFill>
                  <a:srgbClr val="000000"/>
                </a:solidFill>
                <a:latin typeface="Courier New" charset="0"/>
              </a:rPr>
              <a:t>body</a:t>
            </a:r>
            <a:r>
              <a:rPr lang="pt-BR" b="1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>
                <a:solidFill>
                  <a:srgbClr val="000000"/>
                </a:solidFill>
                <a:latin typeface="Courier New" charset="0"/>
              </a:rPr>
              <a:t>		Texto da página.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>
                <a:solidFill>
                  <a:srgbClr val="000000"/>
                </a:solidFill>
                <a:latin typeface="Courier New" charset="0"/>
              </a:rPr>
              <a:t>	&lt;/</a:t>
            </a:r>
            <a:r>
              <a:rPr lang="pt-BR" b="1" dirty="0" err="1">
                <a:solidFill>
                  <a:srgbClr val="000000"/>
                </a:solidFill>
                <a:latin typeface="Courier New" charset="0"/>
              </a:rPr>
              <a:t>body</a:t>
            </a:r>
            <a:r>
              <a:rPr lang="pt-BR" b="1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>
                <a:solidFill>
                  <a:srgbClr val="000000"/>
                </a:solidFill>
                <a:latin typeface="Courier New" charset="0"/>
              </a:rPr>
              <a:t>&lt;/</a:t>
            </a:r>
            <a:r>
              <a:rPr lang="pt-BR" b="1" dirty="0" err="1">
                <a:solidFill>
                  <a:srgbClr val="000000"/>
                </a:solidFill>
                <a:latin typeface="Courier New" charset="0"/>
              </a:rPr>
              <a:t>html</a:t>
            </a:r>
            <a:r>
              <a:rPr lang="pt-BR" b="1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617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 + PHP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-1" y="2408172"/>
            <a:ext cx="8913813" cy="3477404"/>
          </a:xfrm>
        </p:spPr>
        <p:txBody>
          <a:bodyPr>
            <a:normAutofit/>
          </a:bodyPr>
          <a:lstStyle/>
          <a:p>
            <a:pPr>
              <a:spcBef>
                <a:spcPts val="550"/>
              </a:spcBef>
              <a:buSzPct val="45000"/>
              <a:buFont typeface="StarSymbol" charset="0"/>
              <a:buChar char="●"/>
            </a:pPr>
            <a:r>
              <a:rPr lang="pt-BR" dirty="0">
                <a:latin typeface="Verdana" charset="0"/>
                <a:cs typeface="Droid Sans Fallback" charset="0"/>
              </a:rPr>
              <a:t>Temos </a:t>
            </a:r>
            <a:r>
              <a:rPr lang="pt-BR" dirty="0" err="1">
                <a:latin typeface="Verdana" charset="0"/>
                <a:cs typeface="Droid Sans Fallback" charset="0"/>
              </a:rPr>
              <a:t>tag</a:t>
            </a:r>
            <a:r>
              <a:rPr lang="pt-BR" dirty="0">
                <a:latin typeface="Verdana" charset="0"/>
                <a:cs typeface="Droid Sans Fallback" charset="0"/>
              </a:rPr>
              <a:t> para o documento HTML, </a:t>
            </a:r>
            <a:r>
              <a:rPr lang="pt-BR" dirty="0" err="1">
                <a:latin typeface="Verdana" charset="0"/>
                <a:cs typeface="Droid Sans Fallback" charset="0"/>
              </a:rPr>
              <a:t>tag</a:t>
            </a:r>
            <a:r>
              <a:rPr lang="pt-BR" dirty="0">
                <a:latin typeface="Verdana" charset="0"/>
                <a:cs typeface="Droid Sans Fallback" charset="0"/>
              </a:rPr>
              <a:t> para o título da página...</a:t>
            </a:r>
            <a:r>
              <a:rPr lang="pt-BR" dirty="0" smtClean="0">
                <a:latin typeface="Verdana" charset="0"/>
                <a:cs typeface="Droid Sans Fallback" charset="0"/>
              </a:rPr>
              <a:t>;</a:t>
            </a:r>
          </a:p>
          <a:p>
            <a:pPr>
              <a:spcBef>
                <a:spcPts val="550"/>
              </a:spcBef>
              <a:buSzPct val="45000"/>
              <a:buFont typeface="StarSymbol" charset="0"/>
              <a:buChar char="●"/>
            </a:pPr>
            <a:endParaRPr lang="pt-BR" dirty="0">
              <a:latin typeface="Verdana" charset="0"/>
              <a:cs typeface="Droid Sans Fallback" charset="0"/>
            </a:endParaRPr>
          </a:p>
          <a:p>
            <a:pPr>
              <a:spcBef>
                <a:spcPts val="550"/>
              </a:spcBef>
              <a:buSzPct val="45000"/>
              <a:buFont typeface="StarSymbol" charset="0"/>
              <a:buChar char="●"/>
            </a:pPr>
            <a:r>
              <a:rPr lang="pt-BR" dirty="0">
                <a:latin typeface="Verdana" charset="0"/>
                <a:cs typeface="Droid Sans Fallback" charset="0"/>
              </a:rPr>
              <a:t>Temos </a:t>
            </a:r>
            <a:r>
              <a:rPr lang="pt-BR" dirty="0" err="1">
                <a:latin typeface="Verdana" charset="0"/>
                <a:cs typeface="Droid Sans Fallback" charset="0"/>
              </a:rPr>
              <a:t>tag</a:t>
            </a:r>
            <a:r>
              <a:rPr lang="pt-BR" dirty="0">
                <a:latin typeface="Verdana" charset="0"/>
                <a:cs typeface="Droid Sans Fallback" charset="0"/>
              </a:rPr>
              <a:t> para colocar nosso código PHP</a:t>
            </a:r>
            <a:r>
              <a:rPr lang="pt-BR" dirty="0" smtClean="0">
                <a:latin typeface="Verdana" charset="0"/>
                <a:cs typeface="Droid Sans Fallback" charset="0"/>
              </a:rPr>
              <a:t>!;</a:t>
            </a:r>
          </a:p>
          <a:p>
            <a:pPr>
              <a:spcBef>
                <a:spcPts val="550"/>
              </a:spcBef>
              <a:buSzPct val="45000"/>
              <a:buFont typeface="StarSymbol" charset="0"/>
              <a:buChar char="●"/>
            </a:pPr>
            <a:endParaRPr lang="pt-BR" dirty="0">
              <a:latin typeface="Verdana" charset="0"/>
              <a:cs typeface="Droid Sans Fallback" charset="0"/>
            </a:endParaRPr>
          </a:p>
          <a:p>
            <a:pPr>
              <a:spcBef>
                <a:spcPts val="550"/>
              </a:spcBef>
              <a:buSzPct val="45000"/>
              <a:buFont typeface="StarSymbol" charset="0"/>
              <a:buChar char="●"/>
            </a:pPr>
            <a:r>
              <a:rPr lang="pt-BR" dirty="0">
                <a:latin typeface="Verdana" charset="0"/>
                <a:cs typeface="Droid Sans Fallback" charset="0"/>
              </a:rPr>
              <a:t>Todo o nosso código ficara entre as </a:t>
            </a:r>
            <a:r>
              <a:rPr lang="pt-BR" dirty="0" err="1">
                <a:latin typeface="Verdana" charset="0"/>
                <a:cs typeface="Droid Sans Fallback" charset="0"/>
              </a:rPr>
              <a:t>tags</a:t>
            </a:r>
            <a:r>
              <a:rPr lang="pt-BR" dirty="0">
                <a:latin typeface="Verdana" charset="0"/>
                <a:cs typeface="Droid Sans Fallback" charset="0"/>
              </a:rPr>
              <a:t> do PHP, que são </a:t>
            </a:r>
            <a:r>
              <a:rPr lang="pt-BR" dirty="0">
                <a:solidFill>
                  <a:srgbClr val="CC3300"/>
                </a:solidFill>
                <a:latin typeface="Verdana" charset="0"/>
                <a:cs typeface="Droid Sans Fallback" charset="0"/>
              </a:rPr>
              <a:t>&lt;?</a:t>
            </a:r>
            <a:r>
              <a:rPr lang="pt-BR" dirty="0" err="1">
                <a:solidFill>
                  <a:srgbClr val="CC3300"/>
                </a:solidFill>
                <a:latin typeface="Verdana" charset="0"/>
                <a:cs typeface="Droid Sans Fallback" charset="0"/>
              </a:rPr>
              <a:t>php</a:t>
            </a:r>
            <a:r>
              <a:rPr lang="pt-BR" dirty="0">
                <a:solidFill>
                  <a:srgbClr val="CC3300"/>
                </a:solidFill>
                <a:latin typeface="Verdana" charset="0"/>
                <a:cs typeface="Droid Sans Fallback" charset="0"/>
              </a:rPr>
              <a:t> ?&gt;</a:t>
            </a:r>
            <a:r>
              <a:rPr lang="pt-BR" dirty="0" smtClean="0">
                <a:latin typeface="Verdana" charset="0"/>
                <a:cs typeface="Droid Sans Fallback" charset="0"/>
              </a:rPr>
              <a:t>.</a:t>
            </a:r>
          </a:p>
          <a:p>
            <a:pPr>
              <a:spcBef>
                <a:spcPts val="550"/>
              </a:spcBef>
              <a:buSzPct val="45000"/>
              <a:buFont typeface="StarSymbol" charset="0"/>
              <a:buChar char="●"/>
            </a:pPr>
            <a:endParaRPr lang="pt-BR" dirty="0">
              <a:latin typeface="Verdana" charset="0"/>
              <a:cs typeface="Droid Sans Fallback" charset="0"/>
            </a:endParaRPr>
          </a:p>
          <a:p>
            <a:pPr>
              <a:spcBef>
                <a:spcPts val="550"/>
              </a:spcBef>
              <a:buSzPct val="45000"/>
              <a:buFont typeface="StarSymbol" charset="0"/>
              <a:buChar char="●"/>
            </a:pPr>
            <a:r>
              <a:rPr lang="pt-BR" dirty="0" smtClean="0">
                <a:latin typeface="Verdana" charset="0"/>
                <a:cs typeface="Droid Sans Fallback" charset="0"/>
              </a:rPr>
              <a:t>Arquivos salvos com a extensão .</a:t>
            </a:r>
            <a:r>
              <a:rPr lang="pt-BR" dirty="0" err="1" smtClean="0">
                <a:latin typeface="Verdana" charset="0"/>
                <a:cs typeface="Droid Sans Fallback" charset="0"/>
              </a:rPr>
              <a:t>php</a:t>
            </a:r>
            <a:endParaRPr lang="pt-BR" dirty="0" smtClean="0">
              <a:latin typeface="Verdana" charset="0"/>
              <a:cs typeface="Droid Sans Fallback" charset="0"/>
            </a:endParaRPr>
          </a:p>
          <a:p>
            <a:pPr>
              <a:spcBef>
                <a:spcPts val="550"/>
              </a:spcBef>
              <a:buSzPct val="45000"/>
              <a:buFont typeface="StarSymbol" charset="0"/>
              <a:buChar char="●"/>
            </a:pPr>
            <a:endParaRPr lang="pt-BR" dirty="0">
              <a:latin typeface="Verdana" charset="0"/>
              <a:cs typeface="Droid Sans Fallback" charset="0"/>
            </a:endParaRPr>
          </a:p>
          <a:p>
            <a:pPr lvl="1">
              <a:spcBef>
                <a:spcPts val="550"/>
              </a:spcBef>
              <a:buSzPct val="45000"/>
              <a:buFont typeface="StarSymbol" charset="0"/>
              <a:buChar char="●"/>
            </a:pPr>
            <a:r>
              <a:rPr lang="x-none" dirty="0" smtClean="0">
                <a:latin typeface="Verdana" charset="0"/>
                <a:cs typeface="Droid Sans Fallback" charset="0"/>
              </a:rPr>
              <a:t>index.php</a:t>
            </a:r>
          </a:p>
          <a:p>
            <a:pPr lvl="1">
              <a:spcBef>
                <a:spcPts val="550"/>
              </a:spcBef>
              <a:buSzPct val="45000"/>
              <a:buFont typeface="StarSymbol" charset="0"/>
              <a:buChar char="●"/>
            </a:pPr>
            <a:r>
              <a:rPr lang="x-none" dirty="0" smtClean="0">
                <a:latin typeface="Verdana" charset="0"/>
                <a:cs typeface="Droid Sans Fallback" charset="0"/>
              </a:rPr>
              <a:t>primeiro.php</a:t>
            </a:r>
            <a:endParaRPr lang="pt-BR" dirty="0">
              <a:latin typeface="Verdana" charset="0"/>
              <a:cs typeface="Droid Sans Fallback" charset="0"/>
            </a:endParaRPr>
          </a:p>
          <a:p>
            <a:pPr lvl="1">
              <a:spcBef>
                <a:spcPts val="550"/>
              </a:spcBef>
              <a:buSzPct val="45000"/>
              <a:buFont typeface="StarSymbol" charset="0"/>
              <a:buChar char="●"/>
            </a:pPr>
            <a:endParaRPr lang="pt-BR" dirty="0">
              <a:latin typeface="Verdana" charset="0"/>
              <a:cs typeface="Droid Sans Fallback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626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 + PHP - Exemplo</a:t>
            </a:r>
            <a:endParaRPr lang="pt-BR" dirty="0"/>
          </a:p>
        </p:txBody>
      </p:sp>
      <p:sp>
        <p:nvSpPr>
          <p:cNvPr id="6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320650" y="2184329"/>
            <a:ext cx="7610476" cy="4205896"/>
          </a:xfrm>
          <a:prstGeom prst="rect">
            <a:avLst/>
          </a:prstGeom>
          <a:solidFill>
            <a:srgbClr val="EEF1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>
                <a:solidFill>
                  <a:srgbClr val="000000"/>
                </a:solidFill>
                <a:latin typeface="Courier New" charset="0"/>
              </a:rPr>
              <a:t>&lt;</a:t>
            </a:r>
            <a:r>
              <a:rPr lang="pt-BR" dirty="0" err="1">
                <a:solidFill>
                  <a:srgbClr val="000000"/>
                </a:solidFill>
                <a:latin typeface="Courier New" charset="0"/>
              </a:rPr>
              <a:t>html</a:t>
            </a:r>
            <a:r>
              <a:rPr lang="pt-BR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>
                <a:solidFill>
                  <a:srgbClr val="000000"/>
                </a:solidFill>
                <a:latin typeface="Courier New" charset="0"/>
              </a:rPr>
              <a:t>	&lt;</a:t>
            </a:r>
            <a:r>
              <a:rPr lang="pt-BR" dirty="0" err="1">
                <a:solidFill>
                  <a:srgbClr val="000000"/>
                </a:solidFill>
                <a:latin typeface="Courier New" charset="0"/>
              </a:rPr>
              <a:t>head</a:t>
            </a:r>
            <a:r>
              <a:rPr lang="pt-BR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>
                <a:solidFill>
                  <a:srgbClr val="000000"/>
                </a:solidFill>
                <a:latin typeface="Courier New" charset="0"/>
              </a:rPr>
              <a:t>		&lt;</a:t>
            </a:r>
            <a:r>
              <a:rPr lang="pt-BR" dirty="0" err="1">
                <a:solidFill>
                  <a:srgbClr val="000000"/>
                </a:solidFill>
                <a:latin typeface="Courier New" charset="0"/>
              </a:rPr>
              <a:t>title</a:t>
            </a:r>
            <a:r>
              <a:rPr lang="pt-BR" dirty="0">
                <a:solidFill>
                  <a:srgbClr val="000000"/>
                </a:solidFill>
                <a:latin typeface="Courier New" charset="0"/>
              </a:rPr>
              <a:t>&gt;Título da Página&lt;/</a:t>
            </a:r>
            <a:r>
              <a:rPr lang="pt-BR" dirty="0" err="1">
                <a:solidFill>
                  <a:srgbClr val="000000"/>
                </a:solidFill>
                <a:latin typeface="Courier New" charset="0"/>
              </a:rPr>
              <a:t>title</a:t>
            </a:r>
            <a:r>
              <a:rPr lang="pt-BR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>
                <a:solidFill>
                  <a:srgbClr val="000000"/>
                </a:solidFill>
                <a:latin typeface="Courier New" charset="0"/>
              </a:rPr>
              <a:t>	&lt;/</a:t>
            </a:r>
            <a:r>
              <a:rPr lang="pt-BR" dirty="0" err="1">
                <a:solidFill>
                  <a:srgbClr val="000000"/>
                </a:solidFill>
                <a:latin typeface="Courier New" charset="0"/>
              </a:rPr>
              <a:t>head</a:t>
            </a:r>
            <a:r>
              <a:rPr lang="pt-BR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	&lt;</a:t>
            </a:r>
            <a:r>
              <a:rPr lang="pt-BR" dirty="0" err="1" smtClean="0">
                <a:solidFill>
                  <a:srgbClr val="000000"/>
                </a:solidFill>
                <a:latin typeface="Courier New" charset="0"/>
              </a:rPr>
              <a:t>body</a:t>
            </a: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	&lt;h1&gt;Exemplo de HTML+PHP&lt;/h1&gt;</a:t>
            </a:r>
          </a:p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		</a:t>
            </a:r>
            <a:r>
              <a:rPr lang="pt-BR" b="1" dirty="0" smtClean="0">
                <a:solidFill>
                  <a:srgbClr val="000000"/>
                </a:solidFill>
                <a:latin typeface="Courier New" charset="0"/>
              </a:rPr>
              <a:t>&lt;?</a:t>
            </a:r>
            <a:r>
              <a:rPr lang="pt-BR" b="1" dirty="0" err="1" smtClean="0">
                <a:solidFill>
                  <a:srgbClr val="000000"/>
                </a:solidFill>
                <a:latin typeface="Courier New" charset="0"/>
              </a:rPr>
              <a:t>php</a:t>
            </a:r>
            <a:endParaRPr lang="pt-BR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000000"/>
                </a:solidFill>
                <a:latin typeface="Courier New" charset="0"/>
              </a:rPr>
              <a:t>    	   //código PHP AQUI</a:t>
            </a:r>
          </a:p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000000"/>
                </a:solidFill>
                <a:latin typeface="Courier New" charset="0"/>
              </a:rPr>
              <a:t>		?&gt;</a:t>
            </a:r>
          </a:p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	&lt;/</a:t>
            </a:r>
            <a:r>
              <a:rPr lang="pt-BR" dirty="0" err="1" smtClean="0">
                <a:solidFill>
                  <a:srgbClr val="000000"/>
                </a:solidFill>
                <a:latin typeface="Courier New" charset="0"/>
              </a:rPr>
              <a:t>body</a:t>
            </a: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&lt;/</a:t>
            </a:r>
            <a:r>
              <a:rPr lang="pt-BR" dirty="0" err="1" smtClean="0">
                <a:solidFill>
                  <a:srgbClr val="000000"/>
                </a:solidFill>
                <a:latin typeface="Courier New" charset="0"/>
              </a:rPr>
              <a:t>html</a:t>
            </a: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&gt;</a:t>
            </a:r>
            <a:endParaRPr lang="pt-BR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67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Sintaxe: Escrevendo na tela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50"/>
              </a:spcBef>
              <a:buSzPct val="45000"/>
              <a:buFont typeface="StarSymbol" charset="0"/>
              <a:buChar char="●"/>
            </a:pPr>
            <a:r>
              <a:rPr lang="pt-BR" dirty="0">
                <a:latin typeface="Verdana" charset="0"/>
                <a:cs typeface="Droid Sans Fallback" charset="0"/>
              </a:rPr>
              <a:t>Sempre começamos escrevendo nosso Olá </a:t>
            </a:r>
            <a:r>
              <a:rPr lang="pt-BR" dirty="0" smtClean="0">
                <a:latin typeface="Verdana" charset="0"/>
                <a:cs typeface="Droid Sans Fallback" charset="0"/>
              </a:rPr>
              <a:t>mundo, </a:t>
            </a:r>
            <a:r>
              <a:rPr lang="pt-BR" dirty="0">
                <a:latin typeface="Verdana" charset="0"/>
                <a:cs typeface="Droid Sans Fallback" charset="0"/>
              </a:rPr>
              <a:t>né?!</a:t>
            </a:r>
          </a:p>
          <a:p>
            <a:pPr>
              <a:spcBef>
                <a:spcPts val="550"/>
              </a:spcBef>
              <a:buSzPct val="45000"/>
              <a:buFont typeface="StarSymbol" charset="0"/>
              <a:buChar char="●"/>
            </a:pPr>
            <a:r>
              <a:rPr lang="pt-BR" dirty="0">
                <a:latin typeface="Verdana" charset="0"/>
                <a:cs typeface="Droid Sans Fallback" charset="0"/>
              </a:rPr>
              <a:t>Para escrevermos na tela em PHP utilizamos o seguinte comando</a:t>
            </a:r>
            <a:r>
              <a:rPr lang="pt-BR" dirty="0" smtClean="0">
                <a:latin typeface="Verdana" charset="0"/>
                <a:cs typeface="Droid Sans Fallback" charset="0"/>
              </a:rPr>
              <a:t>:</a:t>
            </a:r>
          </a:p>
          <a:p>
            <a:pPr>
              <a:spcBef>
                <a:spcPts val="550"/>
              </a:spcBef>
              <a:buSzPct val="45000"/>
              <a:buFont typeface="StarSymbol" charset="0"/>
              <a:buChar char="●"/>
            </a:pPr>
            <a:endParaRPr lang="pt-BR" dirty="0">
              <a:latin typeface="Verdana" charset="0"/>
              <a:cs typeface="Droid Sans Fallback" charset="0"/>
            </a:endParaRPr>
          </a:p>
          <a:p>
            <a:pPr>
              <a:spcBef>
                <a:spcPts val="550"/>
              </a:spcBef>
              <a:buSzPct val="45000"/>
              <a:buFont typeface="StarSymbol" charset="0"/>
              <a:buChar char="●"/>
            </a:pPr>
            <a:endParaRPr lang="pt-BR" dirty="0">
              <a:latin typeface="Verdana" charset="0"/>
              <a:cs typeface="Droid Sans Fallback" charset="0"/>
            </a:endParaRPr>
          </a:p>
          <a:p>
            <a:endParaRPr lang="pt-BR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56297" y="4335067"/>
            <a:ext cx="4572000" cy="917575"/>
          </a:xfrm>
          <a:prstGeom prst="rect">
            <a:avLst/>
          </a:prstGeom>
          <a:solidFill>
            <a:srgbClr val="EEF1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>
                <a:solidFill>
                  <a:srgbClr val="000000"/>
                </a:solidFill>
                <a:latin typeface="Courier New" charset="0"/>
              </a:rPr>
              <a:t>&lt;?</a:t>
            </a:r>
            <a:r>
              <a:rPr lang="pt-BR" dirty="0" err="1">
                <a:solidFill>
                  <a:srgbClr val="000000"/>
                </a:solidFill>
                <a:latin typeface="Courier New" charset="0"/>
              </a:rPr>
              <a:t>php</a:t>
            </a:r>
            <a:endParaRPr lang="pt-BR" dirty="0">
              <a:solidFill>
                <a:srgbClr val="000000"/>
              </a:solidFill>
              <a:latin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urier New" charset="0"/>
              </a:rPr>
              <a:t> "Olá mundo!";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>
                <a:solidFill>
                  <a:srgbClr val="000000"/>
                </a:solidFill>
                <a:latin typeface="Courier New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860060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 </a:t>
            </a:r>
            <a:r>
              <a:rPr lang="en-US" dirty="0" smtClean="0"/>
              <a:t>–</a:t>
            </a:r>
            <a:r>
              <a:rPr lang="pt-BR" dirty="0" smtClean="0"/>
              <a:t> HTML + PHP</a:t>
            </a:r>
            <a:endParaRPr lang="pt-BR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320650" y="2184329"/>
            <a:ext cx="7610476" cy="4377738"/>
          </a:xfrm>
          <a:prstGeom prst="rect">
            <a:avLst/>
          </a:prstGeom>
          <a:solidFill>
            <a:srgbClr val="EEF1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>
                <a:solidFill>
                  <a:srgbClr val="000000"/>
                </a:solidFill>
                <a:latin typeface="Courier New" charset="0"/>
              </a:rPr>
              <a:t>&lt;</a:t>
            </a:r>
            <a:r>
              <a:rPr lang="pt-BR" dirty="0" err="1">
                <a:solidFill>
                  <a:srgbClr val="000000"/>
                </a:solidFill>
                <a:latin typeface="Courier New" charset="0"/>
              </a:rPr>
              <a:t>html</a:t>
            </a:r>
            <a:r>
              <a:rPr lang="pt-BR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>
                <a:solidFill>
                  <a:srgbClr val="000000"/>
                </a:solidFill>
                <a:latin typeface="Courier New" charset="0"/>
              </a:rPr>
              <a:t>	&lt;</a:t>
            </a:r>
            <a:r>
              <a:rPr lang="pt-BR" dirty="0" err="1">
                <a:solidFill>
                  <a:srgbClr val="000000"/>
                </a:solidFill>
                <a:latin typeface="Courier New" charset="0"/>
              </a:rPr>
              <a:t>head</a:t>
            </a:r>
            <a:r>
              <a:rPr lang="pt-BR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>
                <a:solidFill>
                  <a:srgbClr val="000000"/>
                </a:solidFill>
                <a:latin typeface="Courier New" charset="0"/>
              </a:rPr>
              <a:t>		&lt;</a:t>
            </a:r>
            <a:r>
              <a:rPr lang="pt-BR" dirty="0" err="1">
                <a:solidFill>
                  <a:srgbClr val="000000"/>
                </a:solidFill>
                <a:latin typeface="Courier New" charset="0"/>
              </a:rPr>
              <a:t>title</a:t>
            </a:r>
            <a:r>
              <a:rPr lang="pt-BR" dirty="0">
                <a:solidFill>
                  <a:srgbClr val="000000"/>
                </a:solidFill>
                <a:latin typeface="Courier New" charset="0"/>
              </a:rPr>
              <a:t>&gt;Título da Página&lt;/</a:t>
            </a:r>
            <a:r>
              <a:rPr lang="pt-BR" dirty="0" err="1">
                <a:solidFill>
                  <a:srgbClr val="000000"/>
                </a:solidFill>
                <a:latin typeface="Courier New" charset="0"/>
              </a:rPr>
              <a:t>title</a:t>
            </a:r>
            <a:r>
              <a:rPr lang="pt-BR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>
                <a:solidFill>
                  <a:srgbClr val="000000"/>
                </a:solidFill>
                <a:latin typeface="Courier New" charset="0"/>
              </a:rPr>
              <a:t>	&lt;/</a:t>
            </a:r>
            <a:r>
              <a:rPr lang="pt-BR" dirty="0" err="1">
                <a:solidFill>
                  <a:srgbClr val="000000"/>
                </a:solidFill>
                <a:latin typeface="Courier New" charset="0"/>
              </a:rPr>
              <a:t>head</a:t>
            </a:r>
            <a:r>
              <a:rPr lang="pt-BR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	&lt;</a:t>
            </a:r>
            <a:r>
              <a:rPr lang="pt-BR" dirty="0" err="1" smtClean="0">
                <a:solidFill>
                  <a:srgbClr val="000000"/>
                </a:solidFill>
                <a:latin typeface="Courier New" charset="0"/>
              </a:rPr>
              <a:t>body</a:t>
            </a: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	&lt;h1&gt;Exemplo de HTML+PHP&lt;/h1&gt;</a:t>
            </a:r>
          </a:p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		</a:t>
            </a:r>
            <a:r>
              <a:rPr lang="pt-BR" b="1" dirty="0" smtClean="0">
                <a:solidFill>
                  <a:srgbClr val="000000"/>
                </a:solidFill>
                <a:latin typeface="Courier New" charset="0"/>
              </a:rPr>
              <a:t>&lt;?</a:t>
            </a:r>
            <a:r>
              <a:rPr lang="pt-BR" b="1" dirty="0" err="1" smtClean="0">
                <a:solidFill>
                  <a:srgbClr val="000000"/>
                </a:solidFill>
                <a:latin typeface="Courier New" charset="0"/>
              </a:rPr>
              <a:t>php</a:t>
            </a:r>
            <a:endParaRPr lang="pt-BR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000000"/>
                </a:solidFill>
                <a:latin typeface="Courier New" charset="0"/>
              </a:rPr>
              <a:t>    	   </a:t>
            </a:r>
            <a:r>
              <a:rPr lang="pt-BR" b="1" dirty="0" err="1" smtClean="0">
                <a:solidFill>
                  <a:srgbClr val="000000"/>
                </a:solidFill>
                <a:latin typeface="Courier New" charset="0"/>
              </a:rPr>
              <a:t>echo</a:t>
            </a:r>
            <a:r>
              <a:rPr lang="pt-BR" b="1" dirty="0" smtClean="0">
                <a:solidFill>
                  <a:srgbClr val="000000"/>
                </a:solidFill>
                <a:latin typeface="Courier New" charset="0"/>
              </a:rPr>
              <a:t> "Olá mundo!";</a:t>
            </a:r>
          </a:p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000000"/>
                </a:solidFill>
                <a:latin typeface="Courier New" charset="0"/>
              </a:rPr>
              <a:t>		?&gt;</a:t>
            </a:r>
          </a:p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	&lt;/</a:t>
            </a:r>
            <a:r>
              <a:rPr lang="pt-BR" dirty="0" err="1" smtClean="0">
                <a:solidFill>
                  <a:srgbClr val="000000"/>
                </a:solidFill>
                <a:latin typeface="Courier New" charset="0"/>
              </a:rPr>
              <a:t>body</a:t>
            </a: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&lt;/</a:t>
            </a:r>
            <a:r>
              <a:rPr lang="pt-BR" dirty="0" err="1" smtClean="0">
                <a:solidFill>
                  <a:srgbClr val="000000"/>
                </a:solidFill>
                <a:latin typeface="Courier New" charset="0"/>
              </a:rPr>
              <a:t>html</a:t>
            </a: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&gt;</a:t>
            </a:r>
            <a:endParaRPr lang="pt-BR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785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emplo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900"/>
            <a:ext cx="9144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16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</a:t>
            </a:r>
            <a:endParaRPr lang="pt-BR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320650" y="2184329"/>
            <a:ext cx="7610476" cy="4377738"/>
          </a:xfrm>
          <a:prstGeom prst="rect">
            <a:avLst/>
          </a:prstGeom>
          <a:solidFill>
            <a:srgbClr val="EEF1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>
                <a:solidFill>
                  <a:srgbClr val="000000"/>
                </a:solidFill>
                <a:latin typeface="Courier New" charset="0"/>
              </a:rPr>
              <a:t>&lt;</a:t>
            </a:r>
            <a:r>
              <a:rPr lang="pt-BR" dirty="0" err="1">
                <a:solidFill>
                  <a:srgbClr val="000000"/>
                </a:solidFill>
                <a:latin typeface="Courier New" charset="0"/>
              </a:rPr>
              <a:t>html</a:t>
            </a:r>
            <a:r>
              <a:rPr lang="pt-BR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>
                <a:solidFill>
                  <a:srgbClr val="000000"/>
                </a:solidFill>
                <a:latin typeface="Courier New" charset="0"/>
              </a:rPr>
              <a:t>	&lt;</a:t>
            </a:r>
            <a:r>
              <a:rPr lang="pt-BR" dirty="0" err="1">
                <a:solidFill>
                  <a:srgbClr val="000000"/>
                </a:solidFill>
                <a:latin typeface="Courier New" charset="0"/>
              </a:rPr>
              <a:t>head</a:t>
            </a:r>
            <a:r>
              <a:rPr lang="pt-BR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>
                <a:solidFill>
                  <a:srgbClr val="000000"/>
                </a:solidFill>
                <a:latin typeface="Courier New" charset="0"/>
              </a:rPr>
              <a:t>		&lt;</a:t>
            </a:r>
            <a:r>
              <a:rPr lang="pt-BR" dirty="0" err="1">
                <a:solidFill>
                  <a:srgbClr val="000000"/>
                </a:solidFill>
                <a:latin typeface="Courier New" charset="0"/>
              </a:rPr>
              <a:t>title</a:t>
            </a:r>
            <a:r>
              <a:rPr lang="pt-BR" dirty="0">
                <a:solidFill>
                  <a:srgbClr val="000000"/>
                </a:solidFill>
                <a:latin typeface="Courier New" charset="0"/>
              </a:rPr>
              <a:t>&gt;Título da Página&lt;/</a:t>
            </a:r>
            <a:r>
              <a:rPr lang="pt-BR" dirty="0" err="1">
                <a:solidFill>
                  <a:srgbClr val="000000"/>
                </a:solidFill>
                <a:latin typeface="Courier New" charset="0"/>
              </a:rPr>
              <a:t>title</a:t>
            </a:r>
            <a:r>
              <a:rPr lang="pt-BR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>
                <a:solidFill>
                  <a:srgbClr val="000000"/>
                </a:solidFill>
                <a:latin typeface="Courier New" charset="0"/>
              </a:rPr>
              <a:t>	&lt;/</a:t>
            </a:r>
            <a:r>
              <a:rPr lang="pt-BR" dirty="0" err="1">
                <a:solidFill>
                  <a:srgbClr val="000000"/>
                </a:solidFill>
                <a:latin typeface="Courier New" charset="0"/>
              </a:rPr>
              <a:t>head</a:t>
            </a:r>
            <a:r>
              <a:rPr lang="pt-BR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	&lt;</a:t>
            </a:r>
            <a:r>
              <a:rPr lang="pt-BR" dirty="0" err="1" smtClean="0">
                <a:solidFill>
                  <a:srgbClr val="000000"/>
                </a:solidFill>
                <a:latin typeface="Courier New" charset="0"/>
              </a:rPr>
              <a:t>body</a:t>
            </a: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	&lt;h1&gt;Exemplo de HTML+PHP&lt;/h1&gt;</a:t>
            </a:r>
          </a:p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		</a:t>
            </a:r>
            <a:r>
              <a:rPr lang="pt-BR" b="1" dirty="0" smtClean="0">
                <a:solidFill>
                  <a:srgbClr val="000000"/>
                </a:solidFill>
                <a:latin typeface="Courier New" charset="0"/>
              </a:rPr>
              <a:t>&lt;?</a:t>
            </a:r>
            <a:r>
              <a:rPr lang="pt-BR" b="1" dirty="0" err="1" smtClean="0">
                <a:solidFill>
                  <a:srgbClr val="000000"/>
                </a:solidFill>
                <a:latin typeface="Courier New" charset="0"/>
              </a:rPr>
              <a:t>php</a:t>
            </a:r>
            <a:endParaRPr lang="pt-BR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000000"/>
                </a:solidFill>
                <a:latin typeface="Courier New" charset="0"/>
              </a:rPr>
              <a:t>    	   </a:t>
            </a:r>
            <a:r>
              <a:rPr lang="pt-BR" b="1" dirty="0" err="1" smtClean="0">
                <a:solidFill>
                  <a:srgbClr val="000000"/>
                </a:solidFill>
                <a:latin typeface="Courier New" charset="0"/>
              </a:rPr>
              <a:t>echo</a:t>
            </a:r>
            <a:r>
              <a:rPr lang="pt-BR" b="1" dirty="0" smtClean="0">
                <a:solidFill>
                  <a:srgbClr val="000000"/>
                </a:solidFill>
                <a:latin typeface="Courier New" charset="0"/>
              </a:rPr>
              <a:t> "&lt;</a:t>
            </a:r>
            <a:r>
              <a:rPr lang="pt-BR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pt-BR" b="1" dirty="0" smtClean="0">
                <a:solidFill>
                  <a:srgbClr val="000000"/>
                </a:solidFill>
                <a:latin typeface="Courier New" charset="0"/>
              </a:rPr>
              <a:t>&gt;Olá mundo!&lt;/</a:t>
            </a:r>
            <a:r>
              <a:rPr lang="pt-BR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pt-BR" b="1" dirty="0" smtClean="0">
                <a:solidFill>
                  <a:srgbClr val="000000"/>
                </a:solidFill>
                <a:latin typeface="Courier New" charset="0"/>
              </a:rPr>
              <a:t>&gt;";</a:t>
            </a:r>
          </a:p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000000"/>
                </a:solidFill>
                <a:latin typeface="Courier New" charset="0"/>
              </a:rPr>
              <a:t>		?&gt;</a:t>
            </a:r>
          </a:p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	&lt;/</a:t>
            </a:r>
            <a:r>
              <a:rPr lang="pt-BR" dirty="0" err="1" smtClean="0">
                <a:solidFill>
                  <a:srgbClr val="000000"/>
                </a:solidFill>
                <a:latin typeface="Courier New" charset="0"/>
              </a:rPr>
              <a:t>body</a:t>
            </a: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lnSpc>
                <a:spcPct val="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&lt;/</a:t>
            </a:r>
            <a:r>
              <a:rPr lang="pt-BR" dirty="0" err="1" smtClean="0">
                <a:solidFill>
                  <a:srgbClr val="000000"/>
                </a:solidFill>
                <a:latin typeface="Courier New" charset="0"/>
              </a:rPr>
              <a:t>html</a:t>
            </a: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&gt;</a:t>
            </a:r>
            <a:endParaRPr lang="pt-BR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35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01-14 at 11.39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300"/>
            <a:ext cx="9144000" cy="459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25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50"/>
              </a:spcBef>
              <a:buSzPct val="45000"/>
              <a:buFont typeface="StarSymbol" charset="0"/>
              <a:buChar char="●"/>
            </a:pPr>
            <a:r>
              <a:rPr lang="pt-BR" dirty="0">
                <a:latin typeface="Verdana" charset="0"/>
                <a:cs typeface="Droid Sans Fallback" charset="0"/>
              </a:rPr>
              <a:t>Variáveis são definidas utilizando um cifrão (</a:t>
            </a:r>
            <a:r>
              <a:rPr lang="pt-BR" i="1" dirty="0">
                <a:latin typeface="Verdana" charset="0"/>
                <a:cs typeface="Droid Sans Fallback" charset="0"/>
              </a:rPr>
              <a:t>$</a:t>
            </a:r>
            <a:r>
              <a:rPr lang="pt-BR" dirty="0">
                <a:latin typeface="Verdana" charset="0"/>
                <a:cs typeface="Droid Sans Fallback" charset="0"/>
              </a:rPr>
              <a:t>)</a:t>
            </a:r>
            <a:r>
              <a:rPr lang="pt-BR" dirty="0" smtClean="0">
                <a:latin typeface="Verdana" charset="0"/>
                <a:cs typeface="Droid Sans Fallback" charset="0"/>
              </a:rPr>
              <a:t>;</a:t>
            </a:r>
          </a:p>
          <a:p>
            <a:pPr>
              <a:spcBef>
                <a:spcPts val="550"/>
              </a:spcBef>
              <a:buSzPct val="45000"/>
              <a:buFont typeface="StarSymbol" charset="0"/>
              <a:buChar char="●"/>
            </a:pPr>
            <a:endParaRPr lang="pt-BR" dirty="0">
              <a:latin typeface="Verdana" charset="0"/>
              <a:cs typeface="Droid Sans Fallback" charset="0"/>
            </a:endParaRPr>
          </a:p>
          <a:p>
            <a:pPr>
              <a:spcBef>
                <a:spcPts val="550"/>
              </a:spcBef>
              <a:buSzPct val="45000"/>
              <a:buFont typeface="StarSymbol" charset="0"/>
              <a:buChar char="●"/>
            </a:pPr>
            <a:r>
              <a:rPr lang="pt-BR" dirty="0">
                <a:latin typeface="Verdana" charset="0"/>
                <a:cs typeface="Droid Sans Fallback" charset="0"/>
              </a:rPr>
              <a:t>Em PHP, variáveis possuem </a:t>
            </a:r>
            <a:r>
              <a:rPr lang="pt-BR" dirty="0" err="1">
                <a:latin typeface="Verdana" charset="0"/>
                <a:cs typeface="Droid Sans Fallback" charset="0"/>
              </a:rPr>
              <a:t>tipagem</a:t>
            </a:r>
            <a:r>
              <a:rPr lang="pt-BR" dirty="0">
                <a:latin typeface="Verdana" charset="0"/>
                <a:cs typeface="Droid Sans Fallback" charset="0"/>
              </a:rPr>
              <a:t> dinâmica e fraca</a:t>
            </a:r>
            <a:r>
              <a:rPr lang="pt-BR" dirty="0" smtClean="0">
                <a:latin typeface="Verdana" charset="0"/>
                <a:cs typeface="Droid Sans Fallback" charset="0"/>
              </a:rPr>
              <a:t>;</a:t>
            </a:r>
          </a:p>
          <a:p>
            <a:pPr>
              <a:spcBef>
                <a:spcPts val="550"/>
              </a:spcBef>
              <a:buSzPct val="45000"/>
              <a:buFont typeface="StarSymbol" charset="0"/>
              <a:buChar char="●"/>
            </a:pPr>
            <a:endParaRPr lang="pt-BR" dirty="0">
              <a:latin typeface="Verdana" charset="0"/>
              <a:cs typeface="Droid Sans Fallback" charset="0"/>
            </a:endParaRPr>
          </a:p>
          <a:p>
            <a:pPr>
              <a:spcBef>
                <a:spcPts val="550"/>
              </a:spcBef>
              <a:buSzPct val="45000"/>
              <a:buFont typeface="StarSymbol" charset="0"/>
              <a:buChar char="●"/>
            </a:pPr>
            <a:r>
              <a:rPr lang="pt-BR" dirty="0" err="1">
                <a:latin typeface="Verdana" charset="0"/>
                <a:cs typeface="Droid Sans Fallback" charset="0"/>
              </a:rPr>
              <a:t>Tipagem</a:t>
            </a:r>
            <a:r>
              <a:rPr lang="pt-BR" dirty="0">
                <a:latin typeface="Verdana" charset="0"/>
                <a:cs typeface="Droid Sans Fallback" charset="0"/>
              </a:rPr>
              <a:t> dinâmica significa que uma variável assume um tipo de acordo com o valor que lhe é atribuído</a:t>
            </a:r>
            <a:r>
              <a:rPr lang="pt-BR" dirty="0" smtClean="0">
                <a:latin typeface="Verdana" charset="0"/>
                <a:cs typeface="Droid Sans Fallback" charset="0"/>
              </a:rPr>
              <a:t>;</a:t>
            </a:r>
          </a:p>
          <a:p>
            <a:pPr>
              <a:spcBef>
                <a:spcPts val="550"/>
              </a:spcBef>
              <a:buSzPct val="45000"/>
              <a:buFont typeface="StarSymbol" charset="0"/>
              <a:buChar char="●"/>
            </a:pPr>
            <a:endParaRPr lang="pt-BR" dirty="0">
              <a:latin typeface="Verdana" charset="0"/>
              <a:cs typeface="Droid Sans Fallback" charset="0"/>
            </a:endParaRPr>
          </a:p>
          <a:p>
            <a:pPr>
              <a:spcBef>
                <a:spcPts val="550"/>
              </a:spcBef>
              <a:buSzPct val="45000"/>
              <a:buFont typeface="StarSymbol" charset="0"/>
              <a:buChar char="●"/>
            </a:pPr>
            <a:r>
              <a:rPr lang="pt-BR" dirty="0" err="1">
                <a:latin typeface="Verdana" charset="0"/>
                <a:cs typeface="Droid Sans Fallback" charset="0"/>
              </a:rPr>
              <a:t>Tipagem</a:t>
            </a:r>
            <a:r>
              <a:rPr lang="pt-BR" dirty="0">
                <a:latin typeface="Verdana" charset="0"/>
                <a:cs typeface="Droid Sans Fallback" charset="0"/>
              </a:rPr>
              <a:t> fraca significa que você pode trabalhar de forma livre com </a:t>
            </a:r>
            <a:r>
              <a:rPr lang="pt-BR" dirty="0" err="1">
                <a:latin typeface="Verdana" charset="0"/>
                <a:cs typeface="Droid Sans Fallback" charset="0"/>
              </a:rPr>
              <a:t>ps</a:t>
            </a:r>
            <a:r>
              <a:rPr lang="pt-BR" dirty="0">
                <a:latin typeface="Verdana" charset="0"/>
                <a:cs typeface="Droid Sans Fallback" charset="0"/>
              </a:rPr>
              <a:t> tipos das variáveis;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189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Apresentar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arquitetura</a:t>
            </a:r>
            <a:r>
              <a:rPr lang="en-US" dirty="0"/>
              <a:t> </a:t>
            </a:r>
            <a:r>
              <a:rPr lang="en-US" dirty="0" err="1"/>
              <a:t>cliente-servidor</a:t>
            </a:r>
            <a:r>
              <a:rPr lang="en-US" dirty="0"/>
              <a:t>;</a:t>
            </a:r>
          </a:p>
          <a:p>
            <a:pPr lvl="0"/>
            <a:r>
              <a:rPr lang="en-US" dirty="0" err="1"/>
              <a:t>Relacionar</a:t>
            </a:r>
            <a:r>
              <a:rPr lang="en-US" dirty="0"/>
              <a:t> a </a:t>
            </a:r>
            <a:r>
              <a:rPr lang="en-US" dirty="0" err="1"/>
              <a:t>arquitetura</a:t>
            </a:r>
            <a:r>
              <a:rPr lang="en-US" dirty="0"/>
              <a:t> </a:t>
            </a:r>
            <a:r>
              <a:rPr lang="en-US" dirty="0" err="1"/>
              <a:t>cliente-servidor</a:t>
            </a:r>
            <a:r>
              <a:rPr lang="en-US" dirty="0"/>
              <a:t> com a </a:t>
            </a:r>
            <a:r>
              <a:rPr lang="en-US" dirty="0" err="1"/>
              <a:t>arquitetura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r>
              <a:rPr lang="en-US" dirty="0"/>
              <a:t> web com PHP;</a:t>
            </a:r>
          </a:p>
          <a:p>
            <a:pPr lvl="0"/>
            <a:r>
              <a:rPr lang="en-US" dirty="0" err="1"/>
              <a:t>Demonstrar</a:t>
            </a:r>
            <a:r>
              <a:rPr lang="en-US" dirty="0"/>
              <a:t> </a:t>
            </a:r>
            <a:r>
              <a:rPr lang="en-US" dirty="0" err="1" smtClean="0"/>
              <a:t>conceitos</a:t>
            </a:r>
            <a:r>
              <a:rPr lang="en-US" dirty="0" smtClean="0"/>
              <a:t> e </a:t>
            </a:r>
            <a:r>
              <a:rPr lang="en-US" dirty="0" err="1" smtClean="0"/>
              <a:t>exemplos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implementação</a:t>
            </a:r>
            <a:r>
              <a:rPr lang="en-US" dirty="0"/>
              <a:t> de </a:t>
            </a:r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PHP.</a:t>
            </a:r>
          </a:p>
          <a:p>
            <a:pPr marL="107950" indent="0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538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3 - variáveis</a:t>
            </a:r>
            <a:endParaRPr lang="pt-BR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320650" y="2184329"/>
            <a:ext cx="7610476" cy="3198954"/>
          </a:xfrm>
          <a:prstGeom prst="rect">
            <a:avLst/>
          </a:prstGeom>
          <a:solidFill>
            <a:srgbClr val="EEF1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latin typeface="Courier New" charset="0"/>
              </a:rPr>
              <a:t>&lt;</a:t>
            </a:r>
            <a:r>
              <a:rPr lang="pt-BR" sz="1200" dirty="0" err="1">
                <a:solidFill>
                  <a:srgbClr val="000000"/>
                </a:solidFill>
                <a:latin typeface="Courier New" charset="0"/>
              </a:rPr>
              <a:t>html</a:t>
            </a:r>
            <a:r>
              <a:rPr lang="pt-BR" sz="1200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latin typeface="Courier New" charset="0"/>
              </a:rPr>
              <a:t>	&lt;</a:t>
            </a:r>
            <a:r>
              <a:rPr lang="pt-BR" sz="1200" dirty="0" err="1" smtClean="0">
                <a:solidFill>
                  <a:srgbClr val="000000"/>
                </a:solidFill>
                <a:latin typeface="Courier New" charset="0"/>
              </a:rPr>
              <a:t>head</a:t>
            </a:r>
            <a:r>
              <a:rPr lang="pt-BR" sz="1200" dirty="0" smtClean="0">
                <a:solidFill>
                  <a:srgbClr val="000000"/>
                </a:solidFill>
                <a:latin typeface="Courier New" charset="0"/>
              </a:rPr>
              <a:t>&gt;</a:t>
            </a:r>
            <a:endParaRPr lang="pt-BR" sz="1200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latin typeface="Courier New" charset="0"/>
              </a:rPr>
              <a:t>		&lt;</a:t>
            </a:r>
            <a:r>
              <a:rPr lang="pt-BR" sz="1200" dirty="0" err="1">
                <a:solidFill>
                  <a:srgbClr val="000000"/>
                </a:solidFill>
                <a:latin typeface="Courier New" charset="0"/>
              </a:rPr>
              <a:t>title</a:t>
            </a:r>
            <a:r>
              <a:rPr lang="pt-BR" sz="1200" dirty="0">
                <a:solidFill>
                  <a:srgbClr val="000000"/>
                </a:solidFill>
                <a:latin typeface="Courier New" charset="0"/>
              </a:rPr>
              <a:t>&gt;Título da Página&lt;/</a:t>
            </a:r>
            <a:r>
              <a:rPr lang="pt-BR" sz="1200" dirty="0" err="1">
                <a:solidFill>
                  <a:srgbClr val="000000"/>
                </a:solidFill>
                <a:latin typeface="Courier New" charset="0"/>
              </a:rPr>
              <a:t>title</a:t>
            </a:r>
            <a:r>
              <a:rPr lang="pt-BR" sz="1200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latin typeface="Courier New" charset="0"/>
              </a:rPr>
              <a:t>	&lt;/</a:t>
            </a:r>
            <a:r>
              <a:rPr lang="pt-BR" sz="1200" dirty="0" err="1">
                <a:solidFill>
                  <a:srgbClr val="000000"/>
                </a:solidFill>
                <a:latin typeface="Courier New" charset="0"/>
              </a:rPr>
              <a:t>head</a:t>
            </a:r>
            <a:r>
              <a:rPr lang="pt-BR" sz="1200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 smtClean="0">
                <a:solidFill>
                  <a:srgbClr val="000000"/>
                </a:solidFill>
                <a:latin typeface="Courier New" charset="0"/>
              </a:rPr>
              <a:t>	&lt;</a:t>
            </a:r>
            <a:r>
              <a:rPr lang="pt-BR" sz="1200" dirty="0" err="1" smtClean="0">
                <a:solidFill>
                  <a:srgbClr val="000000"/>
                </a:solidFill>
                <a:latin typeface="Courier New" charset="0"/>
              </a:rPr>
              <a:t>body</a:t>
            </a:r>
            <a:r>
              <a:rPr lang="pt-BR" sz="1200" dirty="0" smtClean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pt-BR" sz="1200" dirty="0" smtClean="0">
                <a:solidFill>
                  <a:srgbClr val="000000"/>
                </a:solidFill>
                <a:latin typeface="Courier New" charset="0"/>
              </a:rPr>
              <a:t>	&lt;h1&gt;Exemplo com variáveis&lt;/h1&gt;</a:t>
            </a:r>
          </a:p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		</a:t>
            </a:r>
            <a:r>
              <a:rPr lang="pt-BR" sz="1400" b="1" dirty="0" smtClean="0">
                <a:solidFill>
                  <a:srgbClr val="000000"/>
                </a:solidFill>
                <a:latin typeface="Courier New" charset="0"/>
              </a:rPr>
              <a:t>&lt;?</a:t>
            </a:r>
            <a:r>
              <a:rPr lang="pt-BR" sz="1400" b="1" dirty="0" err="1" smtClean="0">
                <a:solidFill>
                  <a:srgbClr val="000000"/>
                </a:solidFill>
                <a:latin typeface="Courier New" charset="0"/>
              </a:rPr>
              <a:t>php</a:t>
            </a:r>
            <a:endParaRPr lang="pt-BR" sz="1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pt-BR" sz="1400" b="1" dirty="0" smtClean="0">
                <a:solidFill>
                  <a:srgbClr val="000000"/>
                </a:solidFill>
                <a:latin typeface="Courier New" charset="0"/>
              </a:rPr>
              <a:t>	$nome = </a:t>
            </a:r>
            <a:r>
              <a:rPr lang="pt-BR" sz="1400" b="1" dirty="0">
                <a:solidFill>
                  <a:srgbClr val="000000"/>
                </a:solidFill>
                <a:latin typeface="Courier New" charset="0"/>
              </a:rPr>
              <a:t>"</a:t>
            </a:r>
            <a:r>
              <a:rPr lang="pt-BR" sz="1400" b="1" dirty="0" smtClean="0">
                <a:solidFill>
                  <a:srgbClr val="000000"/>
                </a:solidFill>
                <a:latin typeface="Courier New" charset="0"/>
              </a:rPr>
              <a:t>Marcelo";</a:t>
            </a:r>
          </a:p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>
                <a:solidFill>
                  <a:srgbClr val="000000"/>
                </a:solidFill>
                <a:latin typeface="Courier New" charset="0"/>
              </a:rPr>
              <a:t>		</a:t>
            </a:r>
            <a:r>
              <a:rPr lang="pt-BR" sz="1400" b="1" dirty="0" err="1" smtClean="0">
                <a:solidFill>
                  <a:srgbClr val="000000"/>
                </a:solidFill>
                <a:latin typeface="Courier New" charset="0"/>
              </a:rPr>
              <a:t>echo</a:t>
            </a:r>
            <a:r>
              <a:rPr lang="pt-BR" sz="1400" b="1" dirty="0" smtClean="0">
                <a:solidFill>
                  <a:srgbClr val="000000"/>
                </a:solidFill>
                <a:latin typeface="Courier New" charset="0"/>
              </a:rPr>
              <a:t> $nome;</a:t>
            </a:r>
          </a:p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pt-BR" sz="1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pt-BR" sz="1400" b="1" dirty="0" smtClean="0">
                <a:solidFill>
                  <a:srgbClr val="000000"/>
                </a:solidFill>
                <a:latin typeface="Courier New" charset="0"/>
              </a:rPr>
              <a:t>    ?&gt;</a:t>
            </a:r>
          </a:p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pt-BR" sz="1200" dirty="0" smtClean="0">
                <a:solidFill>
                  <a:srgbClr val="000000"/>
                </a:solidFill>
                <a:latin typeface="Courier New" charset="0"/>
              </a:rPr>
              <a:t>&lt;/</a:t>
            </a:r>
            <a:r>
              <a:rPr lang="pt-BR" sz="1200" dirty="0" err="1" smtClean="0">
                <a:solidFill>
                  <a:srgbClr val="000000"/>
                </a:solidFill>
                <a:latin typeface="Courier New" charset="0"/>
              </a:rPr>
              <a:t>body</a:t>
            </a:r>
            <a:r>
              <a:rPr lang="pt-BR" sz="1200" dirty="0" smtClean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 smtClean="0">
                <a:solidFill>
                  <a:srgbClr val="000000"/>
                </a:solidFill>
                <a:latin typeface="Courier New" charset="0"/>
              </a:rPr>
              <a:t>&lt;/</a:t>
            </a:r>
            <a:r>
              <a:rPr lang="pt-BR" sz="1200" dirty="0" err="1" smtClean="0">
                <a:solidFill>
                  <a:srgbClr val="000000"/>
                </a:solidFill>
                <a:latin typeface="Courier New" charset="0"/>
              </a:rPr>
              <a:t>html</a:t>
            </a:r>
            <a:r>
              <a:rPr lang="pt-BR" sz="1200" dirty="0" smtClean="0">
                <a:solidFill>
                  <a:srgbClr val="000000"/>
                </a:solidFill>
                <a:latin typeface="Courier New" charset="0"/>
              </a:rPr>
              <a:t>&gt;</a:t>
            </a:r>
            <a:endParaRPr lang="pt-BR" sz="1200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66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emplo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395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20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4 - variáveis</a:t>
            </a:r>
            <a:endParaRPr lang="pt-BR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320650" y="2184329"/>
            <a:ext cx="7610476" cy="4589078"/>
          </a:xfrm>
          <a:prstGeom prst="rect">
            <a:avLst/>
          </a:prstGeom>
          <a:solidFill>
            <a:srgbClr val="EEF1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latin typeface="Courier New" charset="0"/>
              </a:rPr>
              <a:t>&lt;</a:t>
            </a:r>
            <a:r>
              <a:rPr lang="pt-BR" sz="1200" dirty="0" err="1">
                <a:solidFill>
                  <a:srgbClr val="000000"/>
                </a:solidFill>
                <a:latin typeface="Courier New" charset="0"/>
              </a:rPr>
              <a:t>html</a:t>
            </a:r>
            <a:r>
              <a:rPr lang="pt-BR" sz="1200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latin typeface="Courier New" charset="0"/>
              </a:rPr>
              <a:t>	&lt;</a:t>
            </a:r>
            <a:r>
              <a:rPr lang="pt-BR" sz="1200" dirty="0" err="1" smtClean="0">
                <a:solidFill>
                  <a:srgbClr val="000000"/>
                </a:solidFill>
                <a:latin typeface="Courier New" charset="0"/>
              </a:rPr>
              <a:t>head</a:t>
            </a:r>
            <a:r>
              <a:rPr lang="pt-BR" sz="1200" dirty="0" smtClean="0">
                <a:solidFill>
                  <a:srgbClr val="000000"/>
                </a:solidFill>
                <a:latin typeface="Courier New" charset="0"/>
              </a:rPr>
              <a:t>&gt;</a:t>
            </a:r>
            <a:endParaRPr lang="pt-BR" sz="1200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latin typeface="Courier New" charset="0"/>
              </a:rPr>
              <a:t>		&lt;</a:t>
            </a:r>
            <a:r>
              <a:rPr lang="pt-BR" sz="1200" dirty="0" err="1">
                <a:solidFill>
                  <a:srgbClr val="000000"/>
                </a:solidFill>
                <a:latin typeface="Courier New" charset="0"/>
              </a:rPr>
              <a:t>title</a:t>
            </a:r>
            <a:r>
              <a:rPr lang="pt-BR" sz="1200" dirty="0">
                <a:solidFill>
                  <a:srgbClr val="000000"/>
                </a:solidFill>
                <a:latin typeface="Courier New" charset="0"/>
              </a:rPr>
              <a:t>&gt;Título da Página&lt;/</a:t>
            </a:r>
            <a:r>
              <a:rPr lang="pt-BR" sz="1200" dirty="0" err="1">
                <a:solidFill>
                  <a:srgbClr val="000000"/>
                </a:solidFill>
                <a:latin typeface="Courier New" charset="0"/>
              </a:rPr>
              <a:t>title</a:t>
            </a:r>
            <a:r>
              <a:rPr lang="pt-BR" sz="1200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latin typeface="Courier New" charset="0"/>
              </a:rPr>
              <a:t>	&lt;/</a:t>
            </a:r>
            <a:r>
              <a:rPr lang="pt-BR" sz="1200" dirty="0" err="1">
                <a:solidFill>
                  <a:srgbClr val="000000"/>
                </a:solidFill>
                <a:latin typeface="Courier New" charset="0"/>
              </a:rPr>
              <a:t>head</a:t>
            </a:r>
            <a:r>
              <a:rPr lang="pt-BR" sz="1200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 smtClean="0">
                <a:solidFill>
                  <a:srgbClr val="000000"/>
                </a:solidFill>
                <a:latin typeface="Courier New" charset="0"/>
              </a:rPr>
              <a:t>	&lt;</a:t>
            </a:r>
            <a:r>
              <a:rPr lang="pt-BR" sz="1200" dirty="0" err="1" smtClean="0">
                <a:solidFill>
                  <a:srgbClr val="000000"/>
                </a:solidFill>
                <a:latin typeface="Courier New" charset="0"/>
              </a:rPr>
              <a:t>body</a:t>
            </a:r>
            <a:r>
              <a:rPr lang="pt-BR" sz="1200" dirty="0" smtClean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pt-BR" sz="1200" dirty="0" smtClean="0">
                <a:solidFill>
                  <a:srgbClr val="000000"/>
                </a:solidFill>
                <a:latin typeface="Courier New" charset="0"/>
              </a:rPr>
              <a:t>	&lt;h1&gt;Exemplo com variáveis&lt;/h1&gt;</a:t>
            </a:r>
          </a:p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		</a:t>
            </a:r>
            <a:r>
              <a:rPr lang="pt-BR" sz="1400" b="1" dirty="0" smtClean="0">
                <a:solidFill>
                  <a:srgbClr val="000000"/>
                </a:solidFill>
                <a:latin typeface="Courier New" charset="0"/>
              </a:rPr>
              <a:t>&lt;?</a:t>
            </a:r>
            <a:r>
              <a:rPr lang="pt-BR" sz="1400" b="1" dirty="0" err="1" smtClean="0">
                <a:solidFill>
                  <a:srgbClr val="000000"/>
                </a:solidFill>
                <a:latin typeface="Courier New" charset="0"/>
              </a:rPr>
              <a:t>php</a:t>
            </a:r>
            <a:endParaRPr lang="pt-BR" sz="1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000000"/>
                </a:solidFill>
                <a:latin typeface="Courier New" charset="0"/>
              </a:rPr>
              <a:t>		$nome = "Marcelo";</a:t>
            </a:r>
          </a:p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000000"/>
                </a:solidFill>
                <a:latin typeface="Courier New" charset="0"/>
              </a:rPr>
              <a:t>		$salario = 1500;</a:t>
            </a:r>
          </a:p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pt-BR" sz="1400" b="1" dirty="0" smtClean="0">
                <a:solidFill>
                  <a:srgbClr val="000000"/>
                </a:solidFill>
                <a:latin typeface="Courier New" charset="0"/>
              </a:rPr>
              <a:t>	$</a:t>
            </a:r>
            <a:r>
              <a:rPr lang="pt-BR" sz="1400" b="1" dirty="0" err="1" smtClean="0">
                <a:solidFill>
                  <a:srgbClr val="000000"/>
                </a:solidFill>
                <a:latin typeface="Courier New" charset="0"/>
              </a:rPr>
              <a:t>bonus</a:t>
            </a:r>
            <a:r>
              <a:rPr lang="pt-BR" sz="1400" b="1" dirty="0" smtClean="0">
                <a:solidFill>
                  <a:srgbClr val="000000"/>
                </a:solidFill>
                <a:latin typeface="Courier New" charset="0"/>
              </a:rPr>
              <a:t> = 200;</a:t>
            </a:r>
          </a:p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pt-BR" sz="1400" b="1" dirty="0" smtClean="0">
                <a:solidFill>
                  <a:srgbClr val="000000"/>
                </a:solidFill>
                <a:latin typeface="Courier New" charset="0"/>
              </a:rPr>
              <a:t>	$total = $salario+$</a:t>
            </a:r>
            <a:r>
              <a:rPr lang="pt-BR" sz="1400" b="1" dirty="0" err="1" smtClean="0">
                <a:solidFill>
                  <a:srgbClr val="000000"/>
                </a:solidFill>
                <a:latin typeface="Courier New" charset="0"/>
              </a:rPr>
              <a:t>bonus</a:t>
            </a:r>
            <a:r>
              <a:rPr lang="pt-BR" sz="1400" b="1" dirty="0" smtClean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000000"/>
                </a:solidFill>
                <a:latin typeface="Courier New" charset="0"/>
              </a:rPr>
              <a:t>		</a:t>
            </a:r>
            <a:r>
              <a:rPr lang="pt-BR" sz="1400" b="1" dirty="0" err="1" smtClean="0">
                <a:solidFill>
                  <a:srgbClr val="000000"/>
                </a:solidFill>
                <a:latin typeface="Courier New" charset="0"/>
              </a:rPr>
              <a:t>echo</a:t>
            </a:r>
            <a:r>
              <a:rPr lang="pt-BR" sz="1400" b="1" dirty="0" smtClean="0">
                <a:solidFill>
                  <a:srgbClr val="000000"/>
                </a:solidFill>
                <a:latin typeface="Courier New" charset="0"/>
              </a:rPr>
              <a:t> $nome;</a:t>
            </a:r>
          </a:p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pt-BR" sz="1400" b="1" dirty="0" smtClean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pt-BR" sz="1400" b="1" dirty="0" err="1" smtClean="0">
                <a:solidFill>
                  <a:srgbClr val="000000"/>
                </a:solidFill>
                <a:latin typeface="Courier New" charset="0"/>
              </a:rPr>
              <a:t>echo</a:t>
            </a:r>
            <a:r>
              <a:rPr lang="pt-BR" sz="1400" b="1" dirty="0" smtClean="0">
                <a:solidFill>
                  <a:srgbClr val="000000"/>
                </a:solidFill>
                <a:latin typeface="Courier New" charset="0"/>
              </a:rPr>
              <a:t> "&lt;</a:t>
            </a:r>
            <a:r>
              <a:rPr lang="pt-BR" sz="1400" b="1" dirty="0" err="1" smtClean="0">
                <a:solidFill>
                  <a:srgbClr val="000000"/>
                </a:solidFill>
                <a:latin typeface="Courier New" charset="0"/>
              </a:rPr>
              <a:t>br</a:t>
            </a:r>
            <a:r>
              <a:rPr lang="pt-BR" sz="1400" b="1" dirty="0" smtClean="0">
                <a:solidFill>
                  <a:srgbClr val="000000"/>
                </a:solidFill>
                <a:latin typeface="Courier New" charset="0"/>
              </a:rPr>
              <a:t>/&gt;”;</a:t>
            </a:r>
          </a:p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pt-BR" sz="1400" b="1" dirty="0" smtClean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pt-BR" sz="1400" b="1" dirty="0" err="1" smtClean="0">
                <a:solidFill>
                  <a:srgbClr val="000000"/>
                </a:solidFill>
                <a:latin typeface="Courier New" charset="0"/>
              </a:rPr>
              <a:t>echo</a:t>
            </a:r>
            <a:r>
              <a:rPr lang="pt-BR" sz="1400" b="1" dirty="0" smtClean="0">
                <a:solidFill>
                  <a:srgbClr val="000000"/>
                </a:solidFill>
                <a:latin typeface="Courier New" charset="0"/>
              </a:rPr>
              <a:t> $total;</a:t>
            </a:r>
          </a:p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pt-BR" sz="1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pt-BR" sz="1400" b="1" dirty="0" smtClean="0">
                <a:solidFill>
                  <a:srgbClr val="000000"/>
                </a:solidFill>
                <a:latin typeface="Courier New" charset="0"/>
              </a:rPr>
              <a:t>    ?&gt;</a:t>
            </a:r>
          </a:p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 smtClean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pt-BR" sz="1200" dirty="0" smtClean="0">
                <a:solidFill>
                  <a:srgbClr val="000000"/>
                </a:solidFill>
                <a:latin typeface="Courier New" charset="0"/>
              </a:rPr>
              <a:t>&lt;/</a:t>
            </a:r>
            <a:r>
              <a:rPr lang="pt-BR" sz="1200" dirty="0" err="1" smtClean="0">
                <a:solidFill>
                  <a:srgbClr val="000000"/>
                </a:solidFill>
                <a:latin typeface="Courier New" charset="0"/>
              </a:rPr>
              <a:t>body</a:t>
            </a:r>
            <a:r>
              <a:rPr lang="pt-BR" sz="1200" dirty="0" smtClean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lnSpc>
                <a:spcPct val="1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 smtClean="0">
                <a:solidFill>
                  <a:srgbClr val="000000"/>
                </a:solidFill>
                <a:latin typeface="Courier New" charset="0"/>
              </a:rPr>
              <a:t>&lt;/</a:t>
            </a:r>
            <a:r>
              <a:rPr lang="pt-BR" sz="1200" dirty="0" err="1" smtClean="0">
                <a:solidFill>
                  <a:srgbClr val="000000"/>
                </a:solidFill>
                <a:latin typeface="Courier New" charset="0"/>
              </a:rPr>
              <a:t>html</a:t>
            </a:r>
            <a:r>
              <a:rPr lang="pt-BR" sz="1200" dirty="0" smtClean="0">
                <a:solidFill>
                  <a:srgbClr val="000000"/>
                </a:solidFill>
                <a:latin typeface="Courier New" charset="0"/>
              </a:rPr>
              <a:t>&gt;</a:t>
            </a:r>
            <a:endParaRPr lang="pt-BR" sz="1200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016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emplo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0"/>
            <a:ext cx="9144000" cy="330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22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94036" y="2077600"/>
            <a:ext cx="1023104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SITES:</a:t>
            </a:r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- </a:t>
            </a:r>
            <a:r>
              <a:rPr lang="en-US" altLang="zh-CN" sz="1600" b="1" dirty="0" smtClean="0">
                <a:hlinkClick r:id="rId2"/>
              </a:rPr>
              <a:t>http</a:t>
            </a:r>
            <a:r>
              <a:rPr lang="en-US" altLang="zh-CN" sz="1600" b="1" dirty="0">
                <a:hlinkClick r:id="rId2"/>
              </a:rPr>
              <a:t>://pt-br.html.net/tutorials/php</a:t>
            </a:r>
            <a:r>
              <a:rPr lang="en-US" altLang="zh-CN" sz="1600" b="1" dirty="0" smtClean="0">
                <a:hlinkClick r:id="rId2"/>
              </a:rPr>
              <a:t>/</a:t>
            </a:r>
            <a:endParaRPr lang="en-US" altLang="zh-CN" sz="1600" b="1" dirty="0"/>
          </a:p>
          <a:p>
            <a:endParaRPr lang="en-US" altLang="zh-CN" sz="1600" dirty="0"/>
          </a:p>
          <a:p>
            <a:r>
              <a:rPr lang="pl-PL" sz="1600" u="sng" dirty="0" smtClean="0">
                <a:hlinkClick r:id="rId3"/>
              </a:rPr>
              <a:t>- </a:t>
            </a:r>
            <a:r>
              <a:rPr lang="pl-PL" sz="1600" b="1" u="sng" dirty="0" smtClean="0">
                <a:hlinkClick r:id="rId3"/>
              </a:rPr>
              <a:t>http</a:t>
            </a:r>
            <a:r>
              <a:rPr lang="pl-PL" sz="1600" b="1" u="sng" dirty="0">
                <a:hlinkClick r:id="rId3"/>
              </a:rPr>
              <a:t>://www.php.net</a:t>
            </a:r>
            <a:endParaRPr lang="en-US" altLang="zh-CN" sz="1600" b="1" dirty="0">
              <a:hlinkClick r:id="rId3"/>
            </a:endParaRPr>
          </a:p>
          <a:p>
            <a:endParaRPr lang="en-US" altLang="zh-CN" sz="1600" dirty="0"/>
          </a:p>
          <a:p>
            <a:r>
              <a:rPr lang="en-US" altLang="zh-CN" sz="1600" b="1" dirty="0"/>
              <a:t>LIVROS:</a:t>
            </a:r>
          </a:p>
          <a:p>
            <a:endParaRPr lang="en-US" altLang="zh-CN" sz="1600" dirty="0"/>
          </a:p>
          <a:p>
            <a:pPr marL="285750" indent="-285750">
              <a:buFontTx/>
              <a:buChar char="-"/>
            </a:pPr>
            <a:r>
              <a:rPr lang="en-US" altLang="zh-CN" sz="1600" dirty="0" smtClean="0"/>
              <a:t>DALL</a:t>
            </a:r>
            <a:r>
              <a:rPr lang="fr-FR" altLang="zh-CN" sz="1600" dirty="0" smtClean="0"/>
              <a:t>’</a:t>
            </a:r>
            <a:r>
              <a:rPr lang="pt-BR" altLang="zh-CN" sz="1600" dirty="0" smtClean="0"/>
              <a:t>OGLIO</a:t>
            </a:r>
            <a:r>
              <a:rPr lang="pt-BR" altLang="zh-CN" sz="1600" dirty="0"/>
              <a:t>, Pablo. PHP: </a:t>
            </a:r>
            <a:r>
              <a:rPr lang="pt-BR" altLang="zh-CN" sz="1600" b="1" dirty="0"/>
              <a:t>Programando com Orientação a Objetos</a:t>
            </a:r>
            <a:r>
              <a:rPr lang="pt-BR" altLang="zh-CN" sz="1600" dirty="0"/>
              <a:t>. 2.ed. </a:t>
            </a:r>
            <a:endParaRPr lang="pt-BR" altLang="zh-CN" sz="1600" dirty="0" smtClean="0"/>
          </a:p>
          <a:p>
            <a:r>
              <a:rPr lang="pt-BR" altLang="zh-CN" sz="1600" dirty="0" smtClean="0"/>
              <a:t>São </a:t>
            </a:r>
            <a:r>
              <a:rPr lang="pt-BR" altLang="zh-CN" sz="1600" dirty="0"/>
              <a:t>Paulo: </a:t>
            </a:r>
            <a:r>
              <a:rPr lang="pt-BR" altLang="zh-CN" sz="1600" dirty="0" err="1"/>
              <a:t>Novatec</a:t>
            </a:r>
            <a:r>
              <a:rPr lang="pt-BR" altLang="zh-CN" sz="1600" dirty="0"/>
              <a:t>, </a:t>
            </a:r>
            <a:r>
              <a:rPr lang="en-US" altLang="zh-CN" sz="1600" dirty="0" smtClean="0"/>
              <a:t>2009</a:t>
            </a:r>
            <a:r>
              <a:rPr lang="en-US" altLang="zh-CN" sz="1600" dirty="0"/>
              <a:t>.</a:t>
            </a:r>
          </a:p>
          <a:p>
            <a:endParaRPr lang="en-US" altLang="zh-CN" sz="1600" dirty="0"/>
          </a:p>
          <a:p>
            <a:r>
              <a:rPr lang="pt-BR" altLang="zh-CN" sz="1600" dirty="0" smtClean="0"/>
              <a:t>- SICA</a:t>
            </a:r>
            <a:r>
              <a:rPr lang="pt-BR" altLang="zh-CN" sz="1600" dirty="0"/>
              <a:t>, Carlos. </a:t>
            </a:r>
            <a:r>
              <a:rPr lang="pt-BR" altLang="zh-CN" sz="1600" b="1" dirty="0"/>
              <a:t>PHP Orientado a Objetos</a:t>
            </a:r>
            <a:r>
              <a:rPr lang="pt-BR" altLang="zh-CN" sz="1600" dirty="0"/>
              <a:t>. Rio de Janeiro: Ciência Moderna, 2006.</a:t>
            </a:r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Tx/>
              <a:buChar char="-"/>
            </a:pPr>
            <a:r>
              <a:rPr lang="pt-BR" altLang="zh-CN" sz="1600" dirty="0" smtClean="0"/>
              <a:t>XAVIER</a:t>
            </a:r>
            <a:r>
              <a:rPr lang="pt-BR" altLang="zh-CN" sz="1600" dirty="0"/>
              <a:t>, Fabrício. </a:t>
            </a:r>
            <a:r>
              <a:rPr lang="pt-BR" altLang="zh-CN" sz="1600" b="1" dirty="0"/>
              <a:t>PHP: do Básico à Orientação a Objetos</a:t>
            </a:r>
            <a:r>
              <a:rPr lang="pt-BR" altLang="zh-CN" sz="1600" dirty="0"/>
              <a:t>. Rio de Janeiro: </a:t>
            </a:r>
            <a:endParaRPr lang="pt-BR" altLang="zh-CN" sz="1600" dirty="0" smtClean="0"/>
          </a:p>
          <a:p>
            <a:r>
              <a:rPr lang="pt-BR" altLang="zh-CN" sz="1600" dirty="0" smtClean="0"/>
              <a:t>Ciência </a:t>
            </a:r>
            <a:r>
              <a:rPr lang="pt-BR" altLang="zh-CN" sz="1600" dirty="0"/>
              <a:t>Moderna, </a:t>
            </a:r>
            <a:r>
              <a:rPr lang="en-US" altLang="zh-CN" sz="1600" dirty="0" smtClean="0"/>
              <a:t>2008</a:t>
            </a:r>
            <a:r>
              <a:rPr lang="en-US" altLang="zh-CN" sz="1600" dirty="0"/>
              <a:t>.</a:t>
            </a:r>
          </a:p>
          <a:p>
            <a:endParaRPr lang="en-US" altLang="zh-CN" sz="14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8050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Já sabemos .....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Lógica de Programação;</a:t>
            </a:r>
          </a:p>
          <a:p>
            <a:endParaRPr lang="pt-BR" dirty="0"/>
          </a:p>
          <a:p>
            <a:r>
              <a:rPr lang="pt-BR" dirty="0" smtClean="0"/>
              <a:t>HTML/CSS;</a:t>
            </a:r>
          </a:p>
          <a:p>
            <a:endParaRPr lang="pt-BR" dirty="0"/>
          </a:p>
          <a:p>
            <a:r>
              <a:rPr lang="pt-BR" dirty="0" smtClean="0"/>
              <a:t>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494062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Cliente-Servidor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026" y="2362138"/>
            <a:ext cx="8011874" cy="3904191"/>
          </a:xfrm>
        </p:spPr>
        <p:txBody>
          <a:bodyPr/>
          <a:lstStyle/>
          <a:p>
            <a:r>
              <a:rPr lang="pt-BR" dirty="0" smtClean="0">
                <a:latin typeface="Verdana" charset="0"/>
                <a:cs typeface="Droid Sans Fallback" charset="0"/>
              </a:rPr>
              <a:t>Requisição </a:t>
            </a:r>
            <a:r>
              <a:rPr lang="pt-BR" dirty="0">
                <a:latin typeface="Verdana" charset="0"/>
                <a:cs typeface="Droid Sans Fallback" charset="0"/>
              </a:rPr>
              <a:t>de um </a:t>
            </a:r>
            <a:r>
              <a:rPr lang="pt-BR" b="1" dirty="0" smtClean="0">
                <a:latin typeface="Verdana" charset="0"/>
                <a:cs typeface="Droid Sans Fallback" charset="0"/>
              </a:rPr>
              <a:t>cliente</a:t>
            </a:r>
            <a:r>
              <a:rPr lang="pt-BR" dirty="0" smtClean="0">
                <a:latin typeface="Verdana" charset="0"/>
                <a:cs typeface="Droid Sans Fallback" charset="0"/>
              </a:rPr>
              <a:t> a um </a:t>
            </a:r>
            <a:r>
              <a:rPr lang="pt-BR" b="1" dirty="0" smtClean="0">
                <a:latin typeface="Verdana" charset="0"/>
                <a:cs typeface="Droid Sans Fallback" charset="0"/>
              </a:rPr>
              <a:t>servidor </a:t>
            </a:r>
            <a:r>
              <a:rPr lang="pt-BR" dirty="0" smtClean="0">
                <a:latin typeface="Verdana" charset="0"/>
                <a:cs typeface="Droid Sans Fallback" charset="0"/>
              </a:rPr>
              <a:t>e resposta de um </a:t>
            </a:r>
            <a:r>
              <a:rPr lang="pt-BR" b="1" dirty="0" smtClean="0">
                <a:latin typeface="Verdana" charset="0"/>
                <a:cs typeface="Droid Sans Fallback" charset="0"/>
              </a:rPr>
              <a:t>servidor</a:t>
            </a:r>
            <a:r>
              <a:rPr lang="pt-BR" dirty="0" smtClean="0">
                <a:latin typeface="Verdana" charset="0"/>
                <a:cs typeface="Droid Sans Fallback" charset="0"/>
              </a:rPr>
              <a:t> a um </a:t>
            </a:r>
            <a:r>
              <a:rPr lang="pt-BR" b="1" dirty="0" smtClean="0">
                <a:latin typeface="Verdana" charset="0"/>
                <a:cs typeface="Droid Sans Fallback" charset="0"/>
              </a:rPr>
              <a:t>cliente</a:t>
            </a:r>
            <a:r>
              <a:rPr lang="pt-BR" dirty="0" smtClean="0">
                <a:latin typeface="Verdana" charset="0"/>
                <a:cs typeface="Droid Sans Fallback" charset="0"/>
              </a:rPr>
              <a:t>.</a:t>
            </a:r>
          </a:p>
          <a:p>
            <a:endParaRPr lang="pt-BR" b="1" dirty="0" smtClean="0">
              <a:latin typeface="Verdana" charset="0"/>
              <a:cs typeface="Droid Sans Fallback" charset="0"/>
            </a:endParaRPr>
          </a:p>
          <a:p>
            <a:pPr marL="1371600" lvl="4" indent="0">
              <a:buNone/>
            </a:pPr>
            <a:endParaRPr lang="pt-BR" b="1" dirty="0">
              <a:latin typeface="Verdana" charset="0"/>
              <a:cs typeface="Droid Sans Fallb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463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Cliente-Servidor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web o navegador é um interpretador de conteúdo.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Ele é capaz de interpretar nativamente HTML, CSS e linguagem de script(J</a:t>
            </a:r>
            <a:r>
              <a:rPr lang="en-US" dirty="0" smtClean="0"/>
              <a:t>a</a:t>
            </a:r>
            <a:r>
              <a:rPr lang="pt-BR" dirty="0" err="1" smtClean="0"/>
              <a:t>vascript</a:t>
            </a:r>
            <a:r>
              <a:rPr lang="pt-BR" dirty="0" smtClean="0"/>
              <a:t>).</a:t>
            </a:r>
          </a:p>
          <a:p>
            <a:endParaRPr lang="pt-BR" dirty="0"/>
          </a:p>
          <a:p>
            <a:r>
              <a:rPr lang="pt-BR" dirty="0" smtClean="0"/>
              <a:t>Essa estrutura é estática, muitas vezes é necessário dar um maior dinamismo ao site, acessar banco de dados e realizar implementações antes </a:t>
            </a:r>
            <a:r>
              <a:rPr lang="pt-BR" smtClean="0"/>
              <a:t>de exibir os dados.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3879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</a:t>
            </a:r>
            <a:r>
              <a:rPr lang="en-US" dirty="0" err="1" smtClean="0"/>
              <a:t>i</a:t>
            </a:r>
            <a:r>
              <a:rPr lang="pt-BR" dirty="0" err="1" smtClean="0"/>
              <a:t>nguagem</a:t>
            </a:r>
            <a:r>
              <a:rPr lang="pt-BR" dirty="0" smtClean="0"/>
              <a:t> de programação</a:t>
            </a:r>
            <a:br>
              <a:rPr lang="pt-BR" dirty="0" smtClean="0"/>
            </a:br>
            <a:r>
              <a:rPr lang="pt-BR" i="1" dirty="0" smtClean="0"/>
              <a:t> server-</a:t>
            </a:r>
            <a:r>
              <a:rPr lang="pt-BR" i="1" dirty="0" err="1" smtClean="0"/>
              <a:t>side</a:t>
            </a:r>
            <a:endParaRPr lang="pt-B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Linguagens de programação server-</a:t>
            </a:r>
            <a:r>
              <a:rPr lang="pt-BR" dirty="0" err="1" smtClean="0"/>
              <a:t>side</a:t>
            </a:r>
            <a:r>
              <a:rPr lang="pt-BR" dirty="0" smtClean="0"/>
              <a:t> é aquela que roda no servidor web. </a:t>
            </a:r>
          </a:p>
          <a:p>
            <a:pPr lvl="1"/>
            <a:r>
              <a:rPr lang="pt-BR" dirty="0" smtClean="0"/>
              <a:t>Utilizada para definir a lógica principal da aplicação;</a:t>
            </a:r>
          </a:p>
          <a:p>
            <a:pPr lvl="1"/>
            <a:r>
              <a:rPr lang="pt-BR" dirty="0" smtClean="0"/>
              <a:t>Prover conteúdo dinâmico;</a:t>
            </a:r>
          </a:p>
          <a:p>
            <a:pPr lvl="1"/>
            <a:r>
              <a:rPr lang="pt-BR" dirty="0" smtClean="0"/>
              <a:t>Acessar banco de dados.</a:t>
            </a:r>
          </a:p>
          <a:p>
            <a:pPr lvl="1"/>
            <a:endParaRPr lang="pt-BR" dirty="0"/>
          </a:p>
          <a:p>
            <a:r>
              <a:rPr lang="pt-BR" dirty="0" smtClean="0"/>
              <a:t>Diversas linguagens existentes no mercado:</a:t>
            </a:r>
          </a:p>
          <a:p>
            <a:pPr lvl="1"/>
            <a:r>
              <a:rPr lang="pt-BR" sz="2400" b="1" dirty="0" smtClean="0"/>
              <a:t>PHP</a:t>
            </a:r>
            <a:r>
              <a:rPr lang="pt-BR" dirty="0" smtClean="0"/>
              <a:t>, JSP, ASP.NET.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149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PHP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Linguagem de programação </a:t>
            </a:r>
            <a:r>
              <a:rPr lang="pt-BR" dirty="0" err="1" smtClean="0"/>
              <a:t>multiparadigma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Tipagem</a:t>
            </a:r>
            <a:r>
              <a:rPr lang="pt-BR" dirty="0" smtClean="0"/>
              <a:t> dinâmica e fraca;</a:t>
            </a:r>
          </a:p>
          <a:p>
            <a:r>
              <a:rPr lang="pt-BR" dirty="0" smtClean="0"/>
              <a:t>Voltada a criação de websites dinâmicos</a:t>
            </a:r>
            <a:endParaRPr lang="pt-BR" dirty="0"/>
          </a:p>
        </p:txBody>
      </p:sp>
      <p:pic>
        <p:nvPicPr>
          <p:cNvPr id="8" name="Picture 7" descr="PH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305" y="4512039"/>
            <a:ext cx="2687424" cy="175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4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desenvolvimento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981" y="2311160"/>
            <a:ext cx="8266919" cy="3955170"/>
          </a:xfrm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t-BR" b="1" dirty="0"/>
              <a:t>Servidor APACHE (interpreta PHP</a:t>
            </a:r>
            <a:r>
              <a:rPr lang="pt-BR" b="1" dirty="0" smtClean="0"/>
              <a:t>);</a:t>
            </a:r>
            <a:endParaRPr lang="pt-BR" b="1" dirty="0"/>
          </a:p>
          <a:p>
            <a:pPr marL="431800" indent="-323850"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t-BR" b="1" dirty="0" smtClean="0"/>
              <a:t>Linguagem PHP;</a:t>
            </a:r>
            <a:endParaRPr lang="pt-BR" b="1" dirty="0"/>
          </a:p>
          <a:p>
            <a:pPr marL="431800" indent="-323850"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t-BR" b="1" dirty="0"/>
              <a:t>Banco de dados </a:t>
            </a:r>
            <a:r>
              <a:rPr lang="pt-BR" b="1" dirty="0" smtClean="0"/>
              <a:t>MySQL.</a:t>
            </a:r>
            <a:endParaRPr lang="pt-BR" b="1" dirty="0"/>
          </a:p>
          <a:p>
            <a:pPr marL="431800" indent="-323850"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t-BR" dirty="0"/>
              <a:t>Instalação das ferramentas:</a:t>
            </a:r>
          </a:p>
          <a:p>
            <a:pPr marL="863600" lvl="1" indent="-323850">
              <a:buSzPct val="75000"/>
              <a:buFont typeface="StarSymbol" charset="0"/>
              <a:buChar char="–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t-BR" dirty="0">
                <a:hlinkClick r:id="rId2"/>
              </a:rPr>
              <a:t>http://bitnami.com/stack/</a:t>
            </a:r>
            <a:r>
              <a:rPr lang="pt-BR" dirty="0" smtClean="0">
                <a:hlinkClick r:id="rId2"/>
              </a:rPr>
              <a:t>wamp</a:t>
            </a:r>
            <a:endParaRPr lang="pt-BR" dirty="0">
              <a:hlinkClick r:id="rId2"/>
            </a:endParaRPr>
          </a:p>
          <a:p>
            <a:pPr marL="431800" indent="-323850"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t-BR" b="1" dirty="0"/>
              <a:t>Para programar: </a:t>
            </a:r>
            <a:r>
              <a:rPr lang="pt-BR" dirty="0" err="1"/>
              <a:t>Notepad</a:t>
            </a:r>
            <a:r>
              <a:rPr lang="pt-BR" dirty="0"/>
              <a:t>+</a:t>
            </a:r>
            <a:r>
              <a:rPr lang="pt-BR" dirty="0" smtClean="0"/>
              <a:t>+, </a:t>
            </a:r>
            <a:r>
              <a:rPr lang="pt-BR" dirty="0" err="1" smtClean="0"/>
              <a:t>SublimeText</a:t>
            </a:r>
            <a:r>
              <a:rPr lang="pt-BR" dirty="0" smtClean="0"/>
              <a:t>, </a:t>
            </a:r>
            <a:r>
              <a:rPr lang="pt-BR" dirty="0" err="1" smtClean="0"/>
              <a:t>NetBeans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842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94" y="981075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756" y="1484313"/>
            <a:ext cx="237648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044" y="4149725"/>
            <a:ext cx="1603375" cy="10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544" y="5013325"/>
            <a:ext cx="19431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2164556" y="1341438"/>
            <a:ext cx="1943100" cy="576262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3750469" y="4652963"/>
            <a:ext cx="2230437" cy="1008062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 flipV="1">
            <a:off x="3748881" y="4795838"/>
            <a:ext cx="1944688" cy="939800"/>
          </a:xfrm>
          <a:prstGeom prst="line">
            <a:avLst/>
          </a:prstGeom>
          <a:noFill/>
          <a:ln w="25560" cap="sq">
            <a:solidFill>
              <a:srgbClr val="C0504D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V="1">
            <a:off x="3461544" y="2635250"/>
            <a:ext cx="935037" cy="1516063"/>
          </a:xfrm>
          <a:prstGeom prst="line">
            <a:avLst/>
          </a:prstGeom>
          <a:noFill/>
          <a:ln w="25560" cap="sq">
            <a:solidFill>
              <a:srgbClr val="C0504D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3315494" y="2636838"/>
            <a:ext cx="938212" cy="1439862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 flipV="1">
            <a:off x="2089944" y="1482725"/>
            <a:ext cx="1947862" cy="579438"/>
          </a:xfrm>
          <a:prstGeom prst="line">
            <a:avLst/>
          </a:prstGeom>
          <a:noFill/>
          <a:ln w="25560" cap="sq">
            <a:solidFill>
              <a:srgbClr val="C0504D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174206" y="1268413"/>
            <a:ext cx="3444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b="0" dirty="0">
                <a:latin typeface="Verdana" charset="0"/>
              </a:rPr>
              <a:t>1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461544" y="2997200"/>
            <a:ext cx="3444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b="0">
                <a:latin typeface="Verdana" charset="0"/>
              </a:rPr>
              <a:t>2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4541044" y="4508500"/>
            <a:ext cx="3444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b="0" dirty="0">
                <a:latin typeface="Verdana" charset="0"/>
              </a:rPr>
              <a:t>3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4541044" y="5229225"/>
            <a:ext cx="3444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b="0">
                <a:solidFill>
                  <a:srgbClr val="C0504D"/>
                </a:solidFill>
                <a:latin typeface="Verdana" charset="0"/>
              </a:rPr>
              <a:t>4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3967956" y="3644900"/>
            <a:ext cx="3444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b="0">
                <a:solidFill>
                  <a:srgbClr val="C0504D"/>
                </a:solidFill>
                <a:latin typeface="Verdana" charset="0"/>
              </a:rPr>
              <a:t>5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813844" y="1844675"/>
            <a:ext cx="3444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b="0">
                <a:solidFill>
                  <a:srgbClr val="C0504D"/>
                </a:solidFill>
                <a:latin typeface="Verdana" charset="0"/>
              </a:rPr>
              <a:t>6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4615656" y="981075"/>
            <a:ext cx="2516976" cy="30995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sz="1400" dirty="0" err="1">
                <a:latin typeface="Verdana" charset="0"/>
              </a:rPr>
              <a:t>cadastrarUsuario.php</a:t>
            </a:r>
            <a:endParaRPr lang="pt-BR" sz="1400" dirty="0">
              <a:latin typeface="Verdana" charset="0"/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1012031" y="3141663"/>
            <a:ext cx="1871663" cy="95628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sz="1400" dirty="0" smtClean="0">
                <a:latin typeface="Verdana" charset="0"/>
              </a:rPr>
              <a:t>E ai </a:t>
            </a:r>
            <a:r>
              <a:rPr lang="pt-BR" sz="1400" dirty="0" err="1" smtClean="0">
                <a:latin typeface="Verdana" charset="0"/>
              </a:rPr>
              <a:t>tchê</a:t>
            </a:r>
            <a:r>
              <a:rPr lang="pt-BR" sz="1400" dirty="0" smtClean="0">
                <a:latin typeface="Verdana" charset="0"/>
              </a:rPr>
              <a:t>, estou com um arquivo aqui, interpreta ele pra mim?</a:t>
            </a:r>
            <a:endParaRPr lang="pt-BR" sz="1400" dirty="0">
              <a:latin typeface="Verdana" charset="0"/>
            </a:endParaRPr>
          </a:p>
        </p:txBody>
      </p:sp>
      <p:cxnSp>
        <p:nvCxnSpPr>
          <p:cNvPr id="24" name="AutoShape 20"/>
          <p:cNvCxnSpPr>
            <a:cxnSpLocks noChangeShapeType="1"/>
            <a:stCxn id="16" idx="3"/>
            <a:endCxn id="22" idx="1"/>
          </p:cNvCxnSpPr>
          <p:nvPr/>
        </p:nvCxnSpPr>
        <p:spPr bwMode="auto">
          <a:xfrm flipV="1">
            <a:off x="3518694" y="1136054"/>
            <a:ext cx="1096962" cy="316509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5" name="AutoShape 21"/>
          <p:cNvCxnSpPr>
            <a:cxnSpLocks noChangeShapeType="1"/>
            <a:stCxn id="23" idx="3"/>
            <a:endCxn id="17" idx="1"/>
          </p:cNvCxnSpPr>
          <p:nvPr/>
        </p:nvCxnSpPr>
        <p:spPr bwMode="auto">
          <a:xfrm flipV="1">
            <a:off x="2883694" y="3181350"/>
            <a:ext cx="577850" cy="43845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5115719" y="3500438"/>
            <a:ext cx="2790825" cy="1602619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sz="1400" dirty="0">
                <a:latin typeface="Verdana" charset="0"/>
              </a:rPr>
              <a:t>E aí MySQL, beleza? O Apache pediu </a:t>
            </a:r>
            <a:r>
              <a:rPr lang="pt-BR" sz="1400" dirty="0" smtClean="0">
                <a:latin typeface="Verdana" charset="0"/>
              </a:rPr>
              <a:t>para </a:t>
            </a:r>
            <a:r>
              <a:rPr lang="pt-BR" sz="1400" dirty="0">
                <a:latin typeface="Verdana" charset="0"/>
              </a:rPr>
              <a:t>eu interpretar um arquivo, daí eu preciso inserir um </a:t>
            </a:r>
            <a:r>
              <a:rPr lang="pt-BR" sz="1400" dirty="0" smtClean="0">
                <a:latin typeface="Verdana" charset="0"/>
              </a:rPr>
              <a:t>registro na </a:t>
            </a:r>
            <a:r>
              <a:rPr lang="pt-BR" sz="1400" dirty="0">
                <a:latin typeface="Verdana" charset="0"/>
              </a:rPr>
              <a:t>tabela </a:t>
            </a:r>
            <a:r>
              <a:rPr lang="pt-BR" sz="1400" dirty="0" err="1">
                <a:latin typeface="Verdana" charset="0"/>
              </a:rPr>
              <a:t>usuario</a:t>
            </a:r>
            <a:r>
              <a:rPr lang="pt-BR" sz="1400" dirty="0">
                <a:latin typeface="Verdana" charset="0"/>
              </a:rPr>
              <a:t>. Toma aí os dados e insere, </a:t>
            </a:r>
            <a:r>
              <a:rPr lang="pt-BR" sz="1400" dirty="0" smtClean="0">
                <a:latin typeface="Verdana" charset="0"/>
              </a:rPr>
              <a:t>ok?</a:t>
            </a:r>
            <a:endParaRPr lang="pt-BR" sz="1400" dirty="0">
              <a:latin typeface="Verdana" charset="0"/>
            </a:endParaRPr>
          </a:p>
        </p:txBody>
      </p:sp>
      <p:cxnSp>
        <p:nvCxnSpPr>
          <p:cNvPr id="27" name="AutoShape 23"/>
          <p:cNvCxnSpPr>
            <a:cxnSpLocks noChangeShapeType="1"/>
            <a:stCxn id="18" idx="0"/>
            <a:endCxn id="26" idx="1"/>
          </p:cNvCxnSpPr>
          <p:nvPr/>
        </p:nvCxnSpPr>
        <p:spPr bwMode="auto">
          <a:xfrm flipV="1">
            <a:off x="4713288" y="4301748"/>
            <a:ext cx="402431" cy="20675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1947069" y="6092825"/>
            <a:ext cx="2790825" cy="309958"/>
          </a:xfrm>
          <a:prstGeom prst="rect">
            <a:avLst/>
          </a:prstGeom>
          <a:noFill/>
          <a:ln w="9360" cap="sq">
            <a:solidFill>
              <a:srgbClr val="C0504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sz="1400" dirty="0" smtClean="0">
                <a:latin typeface="Verdana" charset="0"/>
              </a:rPr>
              <a:t>Opa, ‘tá” </a:t>
            </a:r>
            <a:r>
              <a:rPr lang="pt-BR" sz="1400" dirty="0">
                <a:latin typeface="Verdana" charset="0"/>
              </a:rPr>
              <a:t>inserido!</a:t>
            </a:r>
          </a:p>
        </p:txBody>
      </p:sp>
      <p:cxnSp>
        <p:nvCxnSpPr>
          <p:cNvPr id="29" name="AutoShape 25"/>
          <p:cNvCxnSpPr>
            <a:cxnSpLocks noChangeShapeType="1"/>
            <a:stCxn id="28" idx="0"/>
            <a:endCxn id="19" idx="1"/>
          </p:cNvCxnSpPr>
          <p:nvPr/>
        </p:nvCxnSpPr>
        <p:spPr bwMode="auto">
          <a:xfrm flipV="1">
            <a:off x="3342482" y="5413375"/>
            <a:ext cx="1198562" cy="679450"/>
          </a:xfrm>
          <a:prstGeom prst="straightConnector1">
            <a:avLst/>
          </a:prstGeom>
          <a:noFill/>
          <a:ln w="9360" cap="sq">
            <a:solidFill>
              <a:srgbClr val="C0504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5061744" y="2636838"/>
            <a:ext cx="2790825" cy="740845"/>
          </a:xfrm>
          <a:prstGeom prst="rect">
            <a:avLst/>
          </a:prstGeom>
          <a:noFill/>
          <a:ln w="9360" cap="sq">
            <a:solidFill>
              <a:srgbClr val="C0504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sz="1400" dirty="0" err="1">
                <a:latin typeface="Verdana" charset="0"/>
              </a:rPr>
              <a:t>Ae</a:t>
            </a:r>
            <a:r>
              <a:rPr lang="pt-BR" sz="1400" dirty="0">
                <a:latin typeface="Verdana" charset="0"/>
              </a:rPr>
              <a:t>, interpretei e virou esse HTML aí! Agora é contigo </a:t>
            </a:r>
            <a:r>
              <a:rPr lang="pt-BR" sz="1400" dirty="0" smtClean="0">
                <a:latin typeface="Verdana" charset="0"/>
              </a:rPr>
              <a:t>amigão!</a:t>
            </a:r>
            <a:endParaRPr lang="pt-BR" sz="1400" dirty="0">
              <a:latin typeface="Verdana" charset="0"/>
            </a:endParaRPr>
          </a:p>
        </p:txBody>
      </p:sp>
      <p:cxnSp>
        <p:nvCxnSpPr>
          <p:cNvPr id="31" name="AutoShape 27"/>
          <p:cNvCxnSpPr>
            <a:cxnSpLocks noChangeShapeType="1"/>
            <a:stCxn id="20" idx="0"/>
            <a:endCxn id="30" idx="1"/>
          </p:cNvCxnSpPr>
          <p:nvPr/>
        </p:nvCxnSpPr>
        <p:spPr bwMode="auto">
          <a:xfrm flipV="1">
            <a:off x="4140200" y="3007261"/>
            <a:ext cx="921544" cy="637639"/>
          </a:xfrm>
          <a:prstGeom prst="straightConnector1">
            <a:avLst/>
          </a:prstGeom>
          <a:noFill/>
          <a:ln w="9360" cap="sq">
            <a:solidFill>
              <a:srgbClr val="C0504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1012031" y="2349500"/>
            <a:ext cx="2790825" cy="520700"/>
          </a:xfrm>
          <a:prstGeom prst="rect">
            <a:avLst/>
          </a:prstGeom>
          <a:noFill/>
          <a:ln w="9360" cap="sq">
            <a:solidFill>
              <a:srgbClr val="C0504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sz="1400" dirty="0">
                <a:latin typeface="Verdana" charset="0"/>
              </a:rPr>
              <a:t>Aí, esse HTML eu sei que tu entende!</a:t>
            </a:r>
          </a:p>
        </p:txBody>
      </p:sp>
      <p:cxnSp>
        <p:nvCxnSpPr>
          <p:cNvPr id="33" name="AutoShape 29"/>
          <p:cNvCxnSpPr>
            <a:cxnSpLocks noChangeShapeType="1"/>
            <a:stCxn id="32" idx="0"/>
            <a:endCxn id="21" idx="1"/>
          </p:cNvCxnSpPr>
          <p:nvPr/>
        </p:nvCxnSpPr>
        <p:spPr bwMode="auto">
          <a:xfrm flipV="1">
            <a:off x="2407444" y="2028825"/>
            <a:ext cx="406400" cy="320675"/>
          </a:xfrm>
          <a:prstGeom prst="straightConnector1">
            <a:avLst/>
          </a:prstGeom>
          <a:noFill/>
          <a:ln w="9360" cap="sq">
            <a:solidFill>
              <a:srgbClr val="C0504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483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6" grpId="0" animBg="1"/>
      <p:bldP spid="28" grpId="0" animBg="1"/>
      <p:bldP spid="30" grpId="0" animBg="1"/>
      <p:bldP spid="32" grpId="0" animBg="1"/>
    </p:bld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3059</TotalTime>
  <Words>634</Words>
  <Application>Microsoft Macintosh PowerPoint</Application>
  <PresentationFormat>On-screen Show (4:3)</PresentationFormat>
  <Paragraphs>187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Perception</vt:lpstr>
      <vt:lpstr>Programação para Web I</vt:lpstr>
      <vt:lpstr>Roteiro</vt:lpstr>
      <vt:lpstr>Já sabemos .....</vt:lpstr>
      <vt:lpstr>Arquitetura Cliente-Servidor</vt:lpstr>
      <vt:lpstr>Arquitetura Cliente-Servidor</vt:lpstr>
      <vt:lpstr>Linguagem de programação  server-side</vt:lpstr>
      <vt:lpstr>PHP</vt:lpstr>
      <vt:lpstr>Arquitetura de desenvolvimento</vt:lpstr>
      <vt:lpstr>PowerPoint Presentation</vt:lpstr>
      <vt:lpstr>PHP na Prática</vt:lpstr>
      <vt:lpstr>HTML (Tags)</vt:lpstr>
      <vt:lpstr>HTML + PHP</vt:lpstr>
      <vt:lpstr>HTML + PHP - Exemplo</vt:lpstr>
      <vt:lpstr>Sintaxe: Escrevendo na tela</vt:lpstr>
      <vt:lpstr>Exemplo 1 – HTML + PHP</vt:lpstr>
      <vt:lpstr>PowerPoint Presentation</vt:lpstr>
      <vt:lpstr>Exemplo 2</vt:lpstr>
      <vt:lpstr>PowerPoint Presentation</vt:lpstr>
      <vt:lpstr>Variáveis</vt:lpstr>
      <vt:lpstr>Exemplo 3 - variáveis</vt:lpstr>
      <vt:lpstr>PowerPoint Presentation</vt:lpstr>
      <vt:lpstr>Exemplo 4 - variáveis</vt:lpstr>
      <vt:lpstr>PowerPoint Presentation</vt:lpstr>
      <vt:lpstr>Referências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 Programação web com PHP</dc:title>
  <dc:creator>Marcelo  da Silveira Siedler</dc:creator>
  <cp:lastModifiedBy>marcelo  siedler</cp:lastModifiedBy>
  <cp:revision>63</cp:revision>
  <dcterms:created xsi:type="dcterms:W3CDTF">2014-01-11T21:54:23Z</dcterms:created>
  <dcterms:modified xsi:type="dcterms:W3CDTF">2016-02-22T17:32:48Z</dcterms:modified>
</cp:coreProperties>
</file>