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6858000" cx="9144000"/>
  <p:notesSz cx="6858000" cy="9144000"/>
  <p:embeddedFontLst>
    <p:embeddedFont>
      <p:font typeface="Quattrocento Sans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8" roundtripDataSignature="AMtx7mgCYYsi6XQC5lawo4EkK7LuYtFUD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BCDEC44-DF01-4557-8842-334F157756CF}">
  <a:tblStyle styleId="{3BCDEC44-DF01-4557-8842-334F157756C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QuattrocentoSans-bold.fntdata"/><Relationship Id="rId14" Type="http://schemas.openxmlformats.org/officeDocument/2006/relationships/font" Target="fonts/QuattrocentoSans-regular.fntdata"/><Relationship Id="rId17" Type="http://schemas.openxmlformats.org/officeDocument/2006/relationships/font" Target="fonts/QuattrocentoSans-boldItalic.fntdata"/><Relationship Id="rId16" Type="http://schemas.openxmlformats.org/officeDocument/2006/relationships/font" Target="fonts/QuattrocentoSans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8" Type="http://customschemas.google.com/relationships/presentationmetadata" Target="meta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A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23b28911be_0_6:notes"/>
          <p:cNvSpPr txBox="1"/>
          <p:nvPr>
            <p:ph idx="12" type="sldNum"/>
          </p:nvPr>
        </p:nvSpPr>
        <p:spPr>
          <a:xfrm>
            <a:off x="6042320" y="9493393"/>
            <a:ext cx="1698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fld id="{00000000-1234-1234-1234-123412341234}" type="slidenum">
              <a:rPr b="0" i="0" lang="en-AU" sz="1800" u="none" cap="none" strike="noStrike">
                <a:solidFill>
                  <a:srgbClr val="000000"/>
                </a:solidFill>
              </a:rPr>
              <a:t>‹#›</a:t>
            </a:fld>
            <a:endParaRPr b="0" i="0" sz="1800" u="none" cap="none" strike="noStrike">
              <a:solidFill>
                <a:srgbClr val="000000"/>
              </a:solidFill>
            </a:endParaRPr>
          </a:p>
        </p:txBody>
      </p:sp>
      <p:sp>
        <p:nvSpPr>
          <p:cNvPr id="17" name="Google Shape;17;g123b28911be_0_6:notes"/>
          <p:cNvSpPr/>
          <p:nvPr>
            <p:ph idx="2" type="sldImg"/>
          </p:nvPr>
        </p:nvSpPr>
        <p:spPr>
          <a:xfrm>
            <a:off x="-2319338" y="1265238"/>
            <a:ext cx="11201400" cy="8401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" name="Google Shape;18;g123b28911be_0_6:notes"/>
          <p:cNvSpPr txBox="1"/>
          <p:nvPr>
            <p:ph idx="1" type="body"/>
          </p:nvPr>
        </p:nvSpPr>
        <p:spPr>
          <a:xfrm>
            <a:off x="789535" y="605318"/>
            <a:ext cx="54708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:notes"/>
          <p:cNvSpPr txBox="1"/>
          <p:nvPr>
            <p:ph idx="12" type="sldNum"/>
          </p:nvPr>
        </p:nvSpPr>
        <p:spPr>
          <a:xfrm>
            <a:off x="6042320" y="9493393"/>
            <a:ext cx="169918" cy="1846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fld id="{00000000-1234-1234-1234-123412341234}" type="slidenum">
              <a:rPr b="0" i="0" lang="en-AU" sz="1800" u="none" cap="none" strike="noStrike">
                <a:solidFill>
                  <a:srgbClr val="000000"/>
                </a:solidFill>
              </a:rPr>
              <a:t>‹#›</a:t>
            </a:fld>
            <a:endParaRPr b="0" i="0" sz="1800" u="none" cap="none" strike="noStrike">
              <a:solidFill>
                <a:srgbClr val="000000"/>
              </a:solidFill>
            </a:endParaRPr>
          </a:p>
        </p:txBody>
      </p:sp>
      <p:sp>
        <p:nvSpPr>
          <p:cNvPr id="35" name="Google Shape;35;p1:notes"/>
          <p:cNvSpPr/>
          <p:nvPr>
            <p:ph idx="2" type="sldImg"/>
          </p:nvPr>
        </p:nvSpPr>
        <p:spPr>
          <a:xfrm>
            <a:off x="-2319338" y="1265238"/>
            <a:ext cx="11201401" cy="84010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6" name="Google Shape;36;p1:notes"/>
          <p:cNvSpPr txBox="1"/>
          <p:nvPr>
            <p:ph idx="1" type="body"/>
          </p:nvPr>
        </p:nvSpPr>
        <p:spPr>
          <a:xfrm>
            <a:off x="789535" y="605318"/>
            <a:ext cx="5470797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123b28911be_0_57:notes"/>
          <p:cNvSpPr txBox="1"/>
          <p:nvPr>
            <p:ph idx="12" type="sldNum"/>
          </p:nvPr>
        </p:nvSpPr>
        <p:spPr>
          <a:xfrm>
            <a:off x="6042320" y="9493393"/>
            <a:ext cx="1698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fld id="{00000000-1234-1234-1234-123412341234}" type="slidenum">
              <a:rPr b="0" i="0" lang="en-AU" sz="1800" u="none" cap="none" strike="noStrike">
                <a:solidFill>
                  <a:srgbClr val="000000"/>
                </a:solidFill>
              </a:rPr>
              <a:t>‹#›</a:t>
            </a:fld>
            <a:endParaRPr b="0" i="0" sz="1800" u="none" cap="none" strike="noStrike">
              <a:solidFill>
                <a:srgbClr val="000000"/>
              </a:solidFill>
            </a:endParaRPr>
          </a:p>
        </p:txBody>
      </p:sp>
      <p:sp>
        <p:nvSpPr>
          <p:cNvPr id="53" name="Google Shape;53;g123b28911be_0_57:notes"/>
          <p:cNvSpPr/>
          <p:nvPr>
            <p:ph idx="2" type="sldImg"/>
          </p:nvPr>
        </p:nvSpPr>
        <p:spPr>
          <a:xfrm>
            <a:off x="-2319338" y="1265238"/>
            <a:ext cx="11201400" cy="8401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4" name="Google Shape;54;g123b28911be_0_57:notes"/>
          <p:cNvSpPr txBox="1"/>
          <p:nvPr>
            <p:ph idx="1" type="body"/>
          </p:nvPr>
        </p:nvSpPr>
        <p:spPr>
          <a:xfrm>
            <a:off x="789535" y="605318"/>
            <a:ext cx="54708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23b28911be_0_79:notes"/>
          <p:cNvSpPr txBox="1"/>
          <p:nvPr>
            <p:ph idx="12" type="sldNum"/>
          </p:nvPr>
        </p:nvSpPr>
        <p:spPr>
          <a:xfrm>
            <a:off x="6042320" y="9493393"/>
            <a:ext cx="1698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fld id="{00000000-1234-1234-1234-123412341234}" type="slidenum">
              <a:rPr b="0" i="0" lang="en-AU" sz="1800" u="none" cap="none" strike="noStrike">
                <a:solidFill>
                  <a:srgbClr val="000000"/>
                </a:solidFill>
              </a:rPr>
              <a:t>‹#›</a:t>
            </a:fld>
            <a:endParaRPr b="0" i="0" sz="1800" u="none" cap="none" strike="noStrike">
              <a:solidFill>
                <a:srgbClr val="000000"/>
              </a:solidFill>
            </a:endParaRPr>
          </a:p>
        </p:txBody>
      </p:sp>
      <p:sp>
        <p:nvSpPr>
          <p:cNvPr id="65" name="Google Shape;65;g123b28911be_0_79:notes"/>
          <p:cNvSpPr/>
          <p:nvPr>
            <p:ph idx="2" type="sldImg"/>
          </p:nvPr>
        </p:nvSpPr>
        <p:spPr>
          <a:xfrm>
            <a:off x="-2319338" y="1265238"/>
            <a:ext cx="11201400" cy="8401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6" name="Google Shape;66;g123b28911be_0_79:notes"/>
          <p:cNvSpPr txBox="1"/>
          <p:nvPr>
            <p:ph idx="1" type="body"/>
          </p:nvPr>
        </p:nvSpPr>
        <p:spPr>
          <a:xfrm>
            <a:off x="789535" y="605318"/>
            <a:ext cx="54708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23b28911be_0_90:notes"/>
          <p:cNvSpPr txBox="1"/>
          <p:nvPr>
            <p:ph idx="12" type="sldNum"/>
          </p:nvPr>
        </p:nvSpPr>
        <p:spPr>
          <a:xfrm>
            <a:off x="6042320" y="9493393"/>
            <a:ext cx="1698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fld id="{00000000-1234-1234-1234-123412341234}" type="slidenum">
              <a:rPr b="0" i="0" lang="en-AU" sz="1800" u="none" cap="none" strike="noStrike">
                <a:solidFill>
                  <a:srgbClr val="000000"/>
                </a:solidFill>
              </a:rPr>
              <a:t>‹#›</a:t>
            </a:fld>
            <a:endParaRPr b="0" i="0" sz="1800" u="none" cap="none" strike="noStrike">
              <a:solidFill>
                <a:srgbClr val="000000"/>
              </a:solidFill>
            </a:endParaRPr>
          </a:p>
        </p:txBody>
      </p:sp>
      <p:sp>
        <p:nvSpPr>
          <p:cNvPr id="78" name="Google Shape;78;g123b28911be_0_90:notes"/>
          <p:cNvSpPr/>
          <p:nvPr>
            <p:ph idx="2" type="sldImg"/>
          </p:nvPr>
        </p:nvSpPr>
        <p:spPr>
          <a:xfrm>
            <a:off x="-2319338" y="1265238"/>
            <a:ext cx="11201400" cy="8401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9" name="Google Shape;79;g123b28911be_0_90:notes"/>
          <p:cNvSpPr txBox="1"/>
          <p:nvPr>
            <p:ph idx="1" type="body"/>
          </p:nvPr>
        </p:nvSpPr>
        <p:spPr>
          <a:xfrm>
            <a:off x="789535" y="605318"/>
            <a:ext cx="54708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23b28911be_0_101:notes"/>
          <p:cNvSpPr txBox="1"/>
          <p:nvPr>
            <p:ph idx="12" type="sldNum"/>
          </p:nvPr>
        </p:nvSpPr>
        <p:spPr>
          <a:xfrm>
            <a:off x="6042320" y="9493393"/>
            <a:ext cx="1698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fld id="{00000000-1234-1234-1234-123412341234}" type="slidenum">
              <a:rPr b="0" i="0" lang="en-AU" sz="1800" u="none" cap="none" strike="noStrike">
                <a:solidFill>
                  <a:srgbClr val="000000"/>
                </a:solidFill>
              </a:rPr>
              <a:t>‹#›</a:t>
            </a:fld>
            <a:endParaRPr b="0" i="0" sz="1800" u="none" cap="none" strike="noStrike">
              <a:solidFill>
                <a:srgbClr val="000000"/>
              </a:solidFill>
            </a:endParaRPr>
          </a:p>
        </p:txBody>
      </p:sp>
      <p:sp>
        <p:nvSpPr>
          <p:cNvPr id="92" name="Google Shape;92;g123b28911be_0_101:notes"/>
          <p:cNvSpPr/>
          <p:nvPr>
            <p:ph idx="2" type="sldImg"/>
          </p:nvPr>
        </p:nvSpPr>
        <p:spPr>
          <a:xfrm>
            <a:off x="-2319338" y="1265238"/>
            <a:ext cx="11201400" cy="8401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3" name="Google Shape;93;g123b28911be_0_101:notes"/>
          <p:cNvSpPr txBox="1"/>
          <p:nvPr>
            <p:ph idx="1" type="body"/>
          </p:nvPr>
        </p:nvSpPr>
        <p:spPr>
          <a:xfrm>
            <a:off x="789535" y="605318"/>
            <a:ext cx="54708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23b28911be_0_112:notes"/>
          <p:cNvSpPr txBox="1"/>
          <p:nvPr>
            <p:ph idx="12" type="sldNum"/>
          </p:nvPr>
        </p:nvSpPr>
        <p:spPr>
          <a:xfrm>
            <a:off x="6042320" y="9493393"/>
            <a:ext cx="1698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fld id="{00000000-1234-1234-1234-123412341234}" type="slidenum">
              <a:rPr b="0" i="0" lang="en-AU" sz="1800" u="none" cap="none" strike="noStrike">
                <a:solidFill>
                  <a:srgbClr val="000000"/>
                </a:solidFill>
              </a:rPr>
              <a:t>‹#›</a:t>
            </a:fld>
            <a:endParaRPr b="0" i="0" sz="1800" u="none" cap="none" strike="noStrike">
              <a:solidFill>
                <a:srgbClr val="000000"/>
              </a:solidFill>
            </a:endParaRPr>
          </a:p>
        </p:txBody>
      </p:sp>
      <p:sp>
        <p:nvSpPr>
          <p:cNvPr id="105" name="Google Shape;105;g123b28911be_0_112:notes"/>
          <p:cNvSpPr/>
          <p:nvPr>
            <p:ph idx="2" type="sldImg"/>
          </p:nvPr>
        </p:nvSpPr>
        <p:spPr>
          <a:xfrm>
            <a:off x="-2319338" y="1265238"/>
            <a:ext cx="11201400" cy="8401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6" name="Google Shape;106;g123b28911be_0_112:notes"/>
          <p:cNvSpPr txBox="1"/>
          <p:nvPr>
            <p:ph idx="1" type="body"/>
          </p:nvPr>
        </p:nvSpPr>
        <p:spPr>
          <a:xfrm>
            <a:off x="789535" y="605318"/>
            <a:ext cx="54708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298444" y="37255"/>
            <a:ext cx="670614" cy="124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6"/>
              <a:buFont typeface="Arial"/>
              <a:buNone/>
            </a:pPr>
            <a:r>
              <a:t/>
            </a:r>
            <a:endParaRPr b="0" i="0" sz="816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 txBox="1"/>
          <p:nvPr>
            <p:ph idx="1" type="body"/>
          </p:nvPr>
        </p:nvSpPr>
        <p:spPr>
          <a:xfrm>
            <a:off x="2343099" y="2570857"/>
            <a:ext cx="4389768" cy="12561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3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814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40"/>
              <a:buFont typeface="Arial"/>
              <a:buChar char="▪"/>
              <a:defRPr b="0" i="0" sz="163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2933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–"/>
              <a:defRPr b="0" i="0" sz="163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2933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▫"/>
              <a:defRPr b="0" i="0" sz="163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20801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b="0" i="0" sz="163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20801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b="0" i="0" sz="163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20801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b="0" i="0" sz="163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20802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b="0" i="0" sz="163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0802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b="0" i="0" sz="163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9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93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93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93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93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93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93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93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93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g123b28911be_0_6"/>
          <p:cNvSpPr/>
          <p:nvPr/>
        </p:nvSpPr>
        <p:spPr>
          <a:xfrm>
            <a:off x="215159" y="1655625"/>
            <a:ext cx="8316000" cy="46812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t/>
            </a:r>
            <a:endParaRPr b="0" i="0" sz="1428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g123b28911be_0_6"/>
          <p:cNvSpPr/>
          <p:nvPr/>
        </p:nvSpPr>
        <p:spPr>
          <a:xfrm>
            <a:off x="370186" y="1697739"/>
            <a:ext cx="551700" cy="288300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anchorCtr="0" anchor="ctr" bIns="47575" lIns="47575" spcFirstLastPara="1" rIns="47575" wrap="square" tIns="47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b="0" i="0" lang="en-AU" sz="142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28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g123b28911be_0_6"/>
          <p:cNvSpPr/>
          <p:nvPr/>
        </p:nvSpPr>
        <p:spPr>
          <a:xfrm>
            <a:off x="1101914" y="1729793"/>
            <a:ext cx="6886800" cy="22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b="1" i="0" lang="en-AU" sz="1428" u="none" cap="none" strike="noStrike">
                <a:solidFill>
                  <a:schemeClr val="dk1"/>
                </a:solidFill>
              </a:rPr>
              <a:t>Context</a:t>
            </a:r>
            <a:endParaRPr b="1" i="0" sz="1400" u="none" cap="none" strike="noStrike">
              <a:solidFill>
                <a:srgbClr val="000000"/>
              </a:solidFill>
            </a:endParaRPr>
          </a:p>
        </p:txBody>
      </p:sp>
      <p:sp>
        <p:nvSpPr>
          <p:cNvPr id="23" name="Google Shape;23;g123b28911be_0_6"/>
          <p:cNvSpPr/>
          <p:nvPr/>
        </p:nvSpPr>
        <p:spPr>
          <a:xfrm>
            <a:off x="370186" y="3198808"/>
            <a:ext cx="551700" cy="288300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anchorCtr="0" anchor="ctr" bIns="47575" lIns="47575" spcFirstLastPara="1" rIns="47575" wrap="square" tIns="47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b="0" i="0" lang="en-AU" sz="142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g123b28911be_0_6"/>
          <p:cNvSpPr/>
          <p:nvPr/>
        </p:nvSpPr>
        <p:spPr>
          <a:xfrm>
            <a:off x="1101914" y="3230864"/>
            <a:ext cx="6886800" cy="22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b="1" lang="en-AU" sz="1428">
                <a:solidFill>
                  <a:schemeClr val="dk1"/>
                </a:solidFill>
              </a:rPr>
              <a:t>Objectives</a:t>
            </a:r>
            <a:endParaRPr b="1" i="0" sz="1400" u="none" cap="none" strike="noStrike">
              <a:solidFill>
                <a:srgbClr val="000000"/>
              </a:solidFill>
            </a:endParaRPr>
          </a:p>
        </p:txBody>
      </p:sp>
      <p:sp>
        <p:nvSpPr>
          <p:cNvPr id="25" name="Google Shape;25;g123b28911be_0_6"/>
          <p:cNvSpPr/>
          <p:nvPr/>
        </p:nvSpPr>
        <p:spPr>
          <a:xfrm>
            <a:off x="370186" y="4731847"/>
            <a:ext cx="551700" cy="288300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anchorCtr="0" anchor="ctr" bIns="47575" lIns="47575" spcFirstLastPara="1" rIns="47575" wrap="square" tIns="47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b="0" i="0" lang="en-AU" sz="142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g123b28911be_0_6"/>
          <p:cNvSpPr/>
          <p:nvPr/>
        </p:nvSpPr>
        <p:spPr>
          <a:xfrm>
            <a:off x="1101914" y="4766134"/>
            <a:ext cx="6886800" cy="21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b="1" lang="en-AU" sz="1428">
                <a:solidFill>
                  <a:schemeClr val="dk1"/>
                </a:solidFill>
              </a:rPr>
              <a:t>Project Scope</a:t>
            </a:r>
            <a:endParaRPr b="1" i="0" sz="1400" u="none" cap="none" strike="noStrike">
              <a:solidFill>
                <a:srgbClr val="000000"/>
              </a:solidFill>
            </a:endParaRPr>
          </a:p>
        </p:txBody>
      </p:sp>
      <p:sp>
        <p:nvSpPr>
          <p:cNvPr id="27" name="Google Shape;27;g123b28911be_0_6"/>
          <p:cNvSpPr txBox="1"/>
          <p:nvPr/>
        </p:nvSpPr>
        <p:spPr>
          <a:xfrm>
            <a:off x="225034" y="2044588"/>
            <a:ext cx="8277900" cy="124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70"/>
              <a:buFont typeface="Arial"/>
              <a:buNone/>
            </a:pPr>
            <a:r>
              <a:rPr b="0" i="0" lang="en-AU" sz="12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Big Mountain Resort, a ski resort in Montana, has recently installed an additional chair lift that will incur another $1,5400,000 in operation costs over the next season. Their pricing strategy has been to charge a premium based on the average ticket prices of the market; however, the resort’s management wishes to incorporate a strategy driven by a more complete understanding of the market. </a:t>
            </a:r>
            <a:endParaRPr b="0" i="0" sz="12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g123b28911be_0_6"/>
          <p:cNvSpPr txBox="1"/>
          <p:nvPr/>
        </p:nvSpPr>
        <p:spPr>
          <a:xfrm>
            <a:off x="184150" y="3508612"/>
            <a:ext cx="8277900" cy="11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7975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50"/>
              <a:buFont typeface="Arial"/>
              <a:buChar char="●"/>
            </a:pPr>
            <a:r>
              <a:rPr lang="en-AU" sz="1250"/>
              <a:t>Identify an optimal and competitive ticket price, and calculate the resulting revenue increase if applicable</a:t>
            </a:r>
            <a:endParaRPr sz="1250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50"/>
          </a:p>
          <a:p>
            <a:pPr indent="-307975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"/>
              <a:buChar char="●"/>
            </a:pPr>
            <a:r>
              <a:rPr lang="en-AU" sz="1250"/>
              <a:t>Evaluate viability of four strategies for cutting costs or increasing revenue</a:t>
            </a:r>
            <a:endParaRPr sz="1250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50"/>
          </a:p>
          <a:p>
            <a:pPr indent="-307975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"/>
              <a:buChar char="●"/>
            </a:pPr>
            <a:r>
              <a:rPr lang="en-AU" sz="1250"/>
              <a:t>Report on these findings and provide recommendations at the next leadership meeting</a:t>
            </a:r>
            <a:endParaRPr sz="1250"/>
          </a:p>
        </p:txBody>
      </p:sp>
      <p:sp>
        <p:nvSpPr>
          <p:cNvPr id="29" name="Google Shape;29;g123b28911be_0_6"/>
          <p:cNvSpPr txBox="1"/>
          <p:nvPr/>
        </p:nvSpPr>
        <p:spPr>
          <a:xfrm>
            <a:off x="233968" y="5082375"/>
            <a:ext cx="8277900" cy="124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7975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50"/>
              <a:buFont typeface="Arial"/>
              <a:buChar char="●"/>
            </a:pPr>
            <a:r>
              <a:rPr lang="en-AU" sz="1250"/>
              <a:t>Examine features of 300 resorts across the United States from prior ski season</a:t>
            </a:r>
            <a:endParaRPr sz="1250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50"/>
          </a:p>
          <a:p>
            <a:pPr indent="-307975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"/>
              <a:buChar char="●"/>
            </a:pPr>
            <a:r>
              <a:rPr lang="en-AU" sz="1250"/>
              <a:t>Build model to ticket price based on those features</a:t>
            </a:r>
            <a:endParaRPr sz="1250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50"/>
          </a:p>
          <a:p>
            <a:pPr indent="-307975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"/>
              <a:buChar char="●"/>
            </a:pPr>
            <a:r>
              <a:rPr lang="en-AU" sz="1250"/>
              <a:t>Evaluate four proposed strategies based on assumption of 350,000 customers purchasing average of 5 tickets each</a:t>
            </a:r>
            <a:endParaRPr sz="1250"/>
          </a:p>
        </p:txBody>
      </p:sp>
      <p:sp>
        <p:nvSpPr>
          <p:cNvPr id="30" name="Google Shape;30;g123b28911be_0_6"/>
          <p:cNvSpPr/>
          <p:nvPr/>
        </p:nvSpPr>
        <p:spPr>
          <a:xfrm>
            <a:off x="121750" y="116631"/>
            <a:ext cx="7725000" cy="1137000"/>
          </a:xfrm>
          <a:prstGeom prst="wedgeRectCallout">
            <a:avLst>
              <a:gd fmla="val 53513" name="adj1"/>
              <a:gd fmla="val 6588" name="adj2"/>
            </a:avLst>
          </a:prstGeom>
          <a:solidFill>
            <a:srgbClr val="FEF2D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g123b28911be_0_6"/>
          <p:cNvSpPr txBox="1"/>
          <p:nvPr>
            <p:ph type="title"/>
          </p:nvPr>
        </p:nvSpPr>
        <p:spPr>
          <a:xfrm>
            <a:off x="184140" y="189590"/>
            <a:ext cx="8793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sz="2000">
                <a:solidFill>
                  <a:srgbClr val="29748D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Problem Statement</a:t>
            </a:r>
            <a:endParaRPr/>
          </a:p>
        </p:txBody>
      </p:sp>
      <p:sp>
        <p:nvSpPr>
          <p:cNvPr id="32" name="Google Shape;32;g123b28911be_0_6"/>
          <p:cNvSpPr txBox="1"/>
          <p:nvPr/>
        </p:nvSpPr>
        <p:spPr>
          <a:xfrm>
            <a:off x="184150" y="540899"/>
            <a:ext cx="85848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A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opportunities does Big Mountain Resort have for changing its ticket prices to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A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increase its revenues by at least $1,540,000 during the next winter season while 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A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remaining competitive with other resorts in the market?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"/>
          <p:cNvSpPr/>
          <p:nvPr/>
        </p:nvSpPr>
        <p:spPr>
          <a:xfrm>
            <a:off x="239415" y="1644275"/>
            <a:ext cx="8292000" cy="46812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t/>
            </a:r>
            <a:endParaRPr b="0" i="0" sz="1428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"/>
          <p:cNvSpPr/>
          <p:nvPr/>
        </p:nvSpPr>
        <p:spPr>
          <a:xfrm>
            <a:off x="392877" y="1686389"/>
            <a:ext cx="546300" cy="288300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anchorCtr="0" anchor="ctr" bIns="47575" lIns="47575" spcFirstLastPara="1" rIns="47575" wrap="square" tIns="47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b="0" i="0" lang="en-AU" sz="142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1"/>
          <p:cNvSpPr/>
          <p:nvPr/>
        </p:nvSpPr>
        <p:spPr>
          <a:xfrm>
            <a:off x="1117231" y="1718443"/>
            <a:ext cx="6816900" cy="22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b="1" lang="en-AU" sz="1428">
                <a:solidFill>
                  <a:schemeClr val="dk1"/>
                </a:solidFill>
              </a:rPr>
              <a:t>Constraints and Limitations</a:t>
            </a:r>
            <a:endParaRPr b="1" i="0" sz="1400" u="none" cap="none" strike="noStrike">
              <a:solidFill>
                <a:srgbClr val="000000"/>
              </a:solidFill>
            </a:endParaRPr>
          </a:p>
        </p:txBody>
      </p:sp>
      <p:sp>
        <p:nvSpPr>
          <p:cNvPr id="41" name="Google Shape;41;p1"/>
          <p:cNvSpPr/>
          <p:nvPr/>
        </p:nvSpPr>
        <p:spPr>
          <a:xfrm>
            <a:off x="374189" y="3331971"/>
            <a:ext cx="546300" cy="288300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anchorCtr="0" anchor="ctr" bIns="47575" lIns="47575" spcFirstLastPara="1" rIns="47575" wrap="square" tIns="47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b="0" i="0" lang="en-AU" sz="142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1"/>
          <p:cNvSpPr/>
          <p:nvPr/>
        </p:nvSpPr>
        <p:spPr>
          <a:xfrm>
            <a:off x="1098543" y="3364026"/>
            <a:ext cx="6816900" cy="22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b="1" lang="en-AU" sz="1428">
                <a:solidFill>
                  <a:schemeClr val="dk1"/>
                </a:solidFill>
              </a:rPr>
              <a:t>Key Stakeholders</a:t>
            </a:r>
            <a:endParaRPr b="1" i="0" sz="1400" u="none" cap="none" strike="noStrike">
              <a:solidFill>
                <a:srgbClr val="000000"/>
              </a:solidFill>
            </a:endParaRPr>
          </a:p>
        </p:txBody>
      </p:sp>
      <p:sp>
        <p:nvSpPr>
          <p:cNvPr id="43" name="Google Shape;43;p1"/>
          <p:cNvSpPr/>
          <p:nvPr/>
        </p:nvSpPr>
        <p:spPr>
          <a:xfrm>
            <a:off x="392865" y="4459372"/>
            <a:ext cx="546300" cy="288300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anchorCtr="0" anchor="ctr" bIns="47575" lIns="47575" spcFirstLastPara="1" rIns="47575" wrap="square" tIns="47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b="0" i="0" lang="en-AU" sz="142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1"/>
          <p:cNvSpPr/>
          <p:nvPr/>
        </p:nvSpPr>
        <p:spPr>
          <a:xfrm>
            <a:off x="1129169" y="4491803"/>
            <a:ext cx="6816900" cy="22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b="1" i="0" lang="en-AU" sz="1428" u="none" cap="none" strike="noStrike">
                <a:solidFill>
                  <a:schemeClr val="dk1"/>
                </a:solidFill>
              </a:rPr>
              <a:t>Key </a:t>
            </a:r>
            <a:r>
              <a:rPr b="1" lang="en-AU" sz="1428">
                <a:solidFill>
                  <a:schemeClr val="dk1"/>
                </a:solidFill>
              </a:rPr>
              <a:t>Data Sources</a:t>
            </a:r>
            <a:endParaRPr b="1" i="0" sz="1400" u="none" cap="none" strike="noStrike">
              <a:solidFill>
                <a:srgbClr val="000000"/>
              </a:solidFill>
            </a:endParaRPr>
          </a:p>
        </p:txBody>
      </p:sp>
      <p:sp>
        <p:nvSpPr>
          <p:cNvPr id="45" name="Google Shape;45;p1"/>
          <p:cNvSpPr txBox="1"/>
          <p:nvPr/>
        </p:nvSpPr>
        <p:spPr>
          <a:xfrm>
            <a:off x="184150" y="2032188"/>
            <a:ext cx="8194800" cy="11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9245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70"/>
              <a:buFont typeface="Arial"/>
              <a:buChar char="●"/>
            </a:pPr>
            <a:r>
              <a:rPr lang="en-AU" sz="1270"/>
              <a:t>Cannot account for ticket sales for other resorts due to lack of access to proprietary data</a:t>
            </a:r>
            <a:endParaRPr sz="1270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70"/>
          </a:p>
          <a:p>
            <a:pPr indent="-309245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70"/>
              <a:buChar char="●"/>
            </a:pPr>
            <a:r>
              <a:rPr lang="en-AU" sz="1270"/>
              <a:t>Cannot account for operating costs of other resort</a:t>
            </a:r>
            <a:endParaRPr sz="1270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70"/>
          </a:p>
          <a:p>
            <a:pPr indent="-309245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70"/>
              <a:buChar char="●"/>
            </a:pPr>
            <a:r>
              <a:rPr lang="en-AU" sz="1270"/>
              <a:t>Cannot directly account for changes in customer or ticket volume in relation to ticket price</a:t>
            </a:r>
            <a:endParaRPr sz="1270"/>
          </a:p>
        </p:txBody>
      </p:sp>
      <p:sp>
        <p:nvSpPr>
          <p:cNvPr id="46" name="Google Shape;46;p1"/>
          <p:cNvSpPr txBox="1"/>
          <p:nvPr/>
        </p:nvSpPr>
        <p:spPr>
          <a:xfrm>
            <a:off x="258050" y="4799873"/>
            <a:ext cx="8194800" cy="13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70"/>
              <a:buFont typeface="Arial"/>
              <a:buNone/>
            </a:pPr>
            <a:r>
              <a:rPr b="0" i="0" lang="en-AU" sz="127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 Ski Resort Market Data - Big Mountain Database</a:t>
            </a:r>
            <a:endParaRPr b="0" i="0" sz="127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70"/>
              <a:buFont typeface="Arial"/>
              <a:buNone/>
            </a:pPr>
            <a:r>
              <a:rPr b="0" i="0" lang="en-AU" sz="127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-Ticket Prices</a:t>
            </a:r>
            <a:endParaRPr b="0" i="0" sz="127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70"/>
              <a:buFont typeface="Arial"/>
              <a:buNone/>
            </a:pPr>
            <a:r>
              <a:rPr b="0" i="0" lang="en-AU" sz="127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-Resort features (lifts, tracks, sizes, etc.)</a:t>
            </a:r>
            <a:endParaRPr b="0" i="0" sz="127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70"/>
              <a:buFont typeface="Arial"/>
              <a:buNone/>
            </a:pPr>
            <a:r>
              <a:rPr b="0" i="0" lang="en-AU" sz="127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-Resort location </a:t>
            </a:r>
            <a:endParaRPr b="0" i="0" sz="127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70"/>
              <a:buFont typeface="Arial"/>
              <a:buNone/>
            </a:pPr>
            <a:r>
              <a:rPr b="0" i="0" lang="en-AU" sz="127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-Operation times ( night, season length,  etc)</a:t>
            </a:r>
            <a:endParaRPr b="0" i="0" sz="127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70"/>
              <a:buFont typeface="Arial"/>
              <a:buNone/>
            </a:pPr>
            <a:r>
              <a:rPr b="0" i="0" lang="en-AU" sz="127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 State size and population data - US Census Data</a:t>
            </a:r>
            <a:endParaRPr b="0" i="0" sz="127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1"/>
          <p:cNvSpPr/>
          <p:nvPr/>
        </p:nvSpPr>
        <p:spPr>
          <a:xfrm>
            <a:off x="121750" y="116631"/>
            <a:ext cx="7724912" cy="1137079"/>
          </a:xfrm>
          <a:prstGeom prst="wedgeRectCallout">
            <a:avLst>
              <a:gd fmla="val 53513" name="adj1"/>
              <a:gd fmla="val 6588" name="adj2"/>
            </a:avLst>
          </a:prstGeom>
          <a:solidFill>
            <a:srgbClr val="FEF2D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1"/>
          <p:cNvSpPr txBox="1"/>
          <p:nvPr>
            <p:ph type="title"/>
          </p:nvPr>
        </p:nvSpPr>
        <p:spPr>
          <a:xfrm>
            <a:off x="184140" y="189590"/>
            <a:ext cx="879359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sz="2000">
                <a:solidFill>
                  <a:srgbClr val="29748D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Problem Statement continued</a:t>
            </a:r>
            <a:endParaRPr/>
          </a:p>
        </p:txBody>
      </p:sp>
      <p:sp>
        <p:nvSpPr>
          <p:cNvPr id="49" name="Google Shape;49;p1"/>
          <p:cNvSpPr txBox="1"/>
          <p:nvPr/>
        </p:nvSpPr>
        <p:spPr>
          <a:xfrm>
            <a:off x="258147" y="3672483"/>
            <a:ext cx="8194800" cy="73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71"/>
              <a:buFont typeface="Arial"/>
              <a:buNone/>
            </a:pPr>
            <a:r>
              <a:rPr b="0" i="0" lang="en-AU" sz="1271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Jimmy Blackburn - Director of Operations</a:t>
            </a:r>
            <a:endParaRPr sz="1271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71"/>
              <a:buFont typeface="Arial"/>
              <a:buNone/>
            </a:pPr>
            <a:r>
              <a:t/>
            </a:r>
            <a:endParaRPr sz="1271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71"/>
              <a:buFont typeface="Arial"/>
              <a:buNone/>
            </a:pPr>
            <a:r>
              <a:rPr b="0" i="0" lang="en-AU" sz="1271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Alesha Eisen - Database Manager</a:t>
            </a:r>
            <a:endParaRPr b="0" i="0" sz="1271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1"/>
          <p:cNvSpPr txBox="1"/>
          <p:nvPr/>
        </p:nvSpPr>
        <p:spPr>
          <a:xfrm>
            <a:off x="184150" y="540899"/>
            <a:ext cx="85848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A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opportunities does Big Mountain Resort have for changing its ticket prices to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A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increase its revenues by at least $1,540,000 during the next winter season while 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A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remaining competitive with other resorts in the market?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23b28911be_0_57"/>
          <p:cNvSpPr/>
          <p:nvPr/>
        </p:nvSpPr>
        <p:spPr>
          <a:xfrm>
            <a:off x="239425" y="852975"/>
            <a:ext cx="8292000" cy="54726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t/>
            </a:r>
            <a:endParaRPr b="0" i="0" sz="1428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g123b28911be_0_57"/>
          <p:cNvSpPr/>
          <p:nvPr/>
        </p:nvSpPr>
        <p:spPr>
          <a:xfrm>
            <a:off x="1117231" y="1718443"/>
            <a:ext cx="6816900" cy="22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</a:endParaRPr>
          </a:p>
        </p:txBody>
      </p:sp>
      <p:sp>
        <p:nvSpPr>
          <p:cNvPr id="58" name="Google Shape;58;g123b28911be_0_57"/>
          <p:cNvSpPr/>
          <p:nvPr/>
        </p:nvSpPr>
        <p:spPr>
          <a:xfrm>
            <a:off x="1098543" y="3364026"/>
            <a:ext cx="6816900" cy="22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</a:endParaRPr>
          </a:p>
        </p:txBody>
      </p:sp>
      <p:sp>
        <p:nvSpPr>
          <p:cNvPr id="59" name="Google Shape;59;g123b28911be_0_57"/>
          <p:cNvSpPr/>
          <p:nvPr/>
        </p:nvSpPr>
        <p:spPr>
          <a:xfrm>
            <a:off x="1129169" y="4491803"/>
            <a:ext cx="6816900" cy="22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</a:endParaRPr>
          </a:p>
        </p:txBody>
      </p:sp>
      <p:sp>
        <p:nvSpPr>
          <p:cNvPr id="60" name="Google Shape;60;g123b28911be_0_57"/>
          <p:cNvSpPr txBox="1"/>
          <p:nvPr/>
        </p:nvSpPr>
        <p:spPr>
          <a:xfrm>
            <a:off x="258050" y="989481"/>
            <a:ext cx="8194800" cy="51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-AU" sz="1800"/>
              <a:t>Big Mountain Resort can increase ticket prices by at least $4 </a:t>
            </a:r>
            <a:endParaRPr b="1"/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AutoNum type="alphaLcPeriod"/>
            </a:pPr>
            <a:r>
              <a:rPr lang="en-AU" sz="1500"/>
              <a:t>This would increase revenue by at least $7 million</a:t>
            </a:r>
            <a:endParaRPr sz="1500"/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AutoNum type="alphaLcPeriod"/>
            </a:pPr>
            <a:r>
              <a:rPr lang="en-AU" sz="1500"/>
              <a:t>Further increases should be introduced and tested gradually</a:t>
            </a:r>
            <a:endParaRPr sz="15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-AU" sz="1800"/>
              <a:t>The resort can close its least-used run without any expected decrease in revenue</a:t>
            </a:r>
            <a:endParaRPr b="1" sz="1800"/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AutoNum type="alphaLcPeriod"/>
            </a:pPr>
            <a:r>
              <a:rPr lang="en-AU" sz="1500"/>
              <a:t>Subsequent run closures can be expected to cost millions</a:t>
            </a:r>
            <a:endParaRPr sz="1500"/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AutoNum type="alphaLcPeriod"/>
            </a:pPr>
            <a:r>
              <a:rPr lang="en-AU" sz="1500"/>
              <a:t>Any run closures should be tested incrementally</a:t>
            </a:r>
            <a:endParaRPr sz="18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-AU" sz="1800"/>
              <a:t>Adding another chair lift to increase the resort’s maximum run descent by 150 ft. can support a $1.99 ticket price increase</a:t>
            </a:r>
            <a:endParaRPr b="1" sz="1800"/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AutoNum type="alphaLcPeriod"/>
            </a:pPr>
            <a:r>
              <a:rPr lang="en-AU" sz="1500"/>
              <a:t>This would increase revenue by $3.4 million </a:t>
            </a:r>
            <a:endParaRPr sz="1500"/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AutoNum type="alphaLcPeriod"/>
            </a:pPr>
            <a:r>
              <a:rPr lang="en-AU" sz="1500"/>
              <a:t>Further increases to run length are not expected to yield benefit</a:t>
            </a:r>
            <a:endParaRPr sz="1500"/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AutoNum type="alphaLcPeriod"/>
            </a:pPr>
            <a:r>
              <a:rPr lang="en-AU" sz="1500"/>
              <a:t>Further increases to snow-making coverage are not expected to yield benefit</a:t>
            </a:r>
            <a:endParaRPr sz="1500"/>
          </a:p>
        </p:txBody>
      </p:sp>
      <p:sp>
        <p:nvSpPr>
          <p:cNvPr id="61" name="Google Shape;61;g123b28911be_0_57"/>
          <p:cNvSpPr/>
          <p:nvPr/>
        </p:nvSpPr>
        <p:spPr>
          <a:xfrm>
            <a:off x="121750" y="116628"/>
            <a:ext cx="7725000" cy="543000"/>
          </a:xfrm>
          <a:prstGeom prst="wedgeRectCallout">
            <a:avLst>
              <a:gd fmla="val 53513" name="adj1"/>
              <a:gd fmla="val 6588" name="adj2"/>
            </a:avLst>
          </a:prstGeom>
          <a:solidFill>
            <a:srgbClr val="FEF2D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g123b28911be_0_57"/>
          <p:cNvSpPr txBox="1"/>
          <p:nvPr>
            <p:ph type="title"/>
          </p:nvPr>
        </p:nvSpPr>
        <p:spPr>
          <a:xfrm>
            <a:off x="184140" y="189590"/>
            <a:ext cx="8793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sz="2000">
                <a:solidFill>
                  <a:srgbClr val="29748D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Recommendations and Key Findings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23b28911be_0_79"/>
          <p:cNvSpPr/>
          <p:nvPr/>
        </p:nvSpPr>
        <p:spPr>
          <a:xfrm>
            <a:off x="239425" y="852975"/>
            <a:ext cx="8292000" cy="54726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t/>
            </a:r>
            <a:endParaRPr b="0" i="0" sz="1428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g123b28911be_0_79"/>
          <p:cNvSpPr/>
          <p:nvPr/>
        </p:nvSpPr>
        <p:spPr>
          <a:xfrm>
            <a:off x="1117231" y="1718443"/>
            <a:ext cx="6816900" cy="22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</a:endParaRPr>
          </a:p>
        </p:txBody>
      </p:sp>
      <p:sp>
        <p:nvSpPr>
          <p:cNvPr id="70" name="Google Shape;70;g123b28911be_0_79"/>
          <p:cNvSpPr/>
          <p:nvPr/>
        </p:nvSpPr>
        <p:spPr>
          <a:xfrm>
            <a:off x="1098543" y="3364026"/>
            <a:ext cx="6816900" cy="22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</a:endParaRPr>
          </a:p>
        </p:txBody>
      </p:sp>
      <p:sp>
        <p:nvSpPr>
          <p:cNvPr id="71" name="Google Shape;71;g123b28911be_0_79"/>
          <p:cNvSpPr/>
          <p:nvPr/>
        </p:nvSpPr>
        <p:spPr>
          <a:xfrm>
            <a:off x="1129169" y="4491803"/>
            <a:ext cx="6816900" cy="22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</a:endParaRPr>
          </a:p>
        </p:txBody>
      </p:sp>
      <p:sp>
        <p:nvSpPr>
          <p:cNvPr id="72" name="Google Shape;72;g123b28911be_0_79"/>
          <p:cNvSpPr txBox="1"/>
          <p:nvPr/>
        </p:nvSpPr>
        <p:spPr>
          <a:xfrm>
            <a:off x="258050" y="989481"/>
            <a:ext cx="8194800" cy="51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AU" sz="1800"/>
              <a:t>Model Question: Based on what we know about a resort, what would that resort be expected to charge?</a:t>
            </a:r>
            <a:endParaRPr b="1" sz="18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500"/>
              <a:t>Four most important features:</a:t>
            </a:r>
            <a:endParaRPr sz="15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AU" sz="1500"/>
              <a:t>Number of fast four-person chairs</a:t>
            </a:r>
            <a:endParaRPr sz="1500"/>
          </a:p>
          <a:p>
            <a:pPr indent="-3238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AU" sz="1500"/>
              <a:t>Number of runs</a:t>
            </a:r>
            <a:endParaRPr sz="1500"/>
          </a:p>
          <a:p>
            <a:pPr indent="-3238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AU" sz="1500"/>
              <a:t>Number of snow making acres</a:t>
            </a:r>
            <a:endParaRPr sz="1500"/>
          </a:p>
          <a:p>
            <a:pPr indent="-3238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AU" sz="1500"/>
              <a:t>Vertical distance from the summit to the base</a:t>
            </a:r>
            <a:endParaRPr sz="1500"/>
          </a:p>
        </p:txBody>
      </p:sp>
      <p:sp>
        <p:nvSpPr>
          <p:cNvPr id="73" name="Google Shape;73;g123b28911be_0_79"/>
          <p:cNvSpPr/>
          <p:nvPr/>
        </p:nvSpPr>
        <p:spPr>
          <a:xfrm>
            <a:off x="121750" y="116628"/>
            <a:ext cx="7725000" cy="543000"/>
          </a:xfrm>
          <a:prstGeom prst="wedgeRectCallout">
            <a:avLst>
              <a:gd fmla="val 53513" name="adj1"/>
              <a:gd fmla="val 6588" name="adj2"/>
            </a:avLst>
          </a:prstGeom>
          <a:solidFill>
            <a:srgbClr val="FEF2D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g123b28911be_0_79"/>
          <p:cNvSpPr txBox="1"/>
          <p:nvPr>
            <p:ph type="title"/>
          </p:nvPr>
        </p:nvSpPr>
        <p:spPr>
          <a:xfrm>
            <a:off x="184140" y="189590"/>
            <a:ext cx="8793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sz="2000">
                <a:solidFill>
                  <a:srgbClr val="29748D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Methodology 1 - Model Comparison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graphicFrame>
        <p:nvGraphicFramePr>
          <p:cNvPr id="75" name="Google Shape;75;g123b28911be_0_79"/>
          <p:cNvGraphicFramePr/>
          <p:nvPr/>
        </p:nvGraphicFramePr>
        <p:xfrm>
          <a:off x="765925" y="23504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{3BCDEC44-DF01-4557-8842-334F157756CF}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/>
                        <a:t>Model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/>
                        <a:t>Simple Average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/>
                        <a:t>Linear Regression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/>
                        <a:t>Random Forest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/>
                        <a:t>Error (MAE)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/>
                        <a:t>$19.14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/>
                        <a:t>$10.50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/>
                        <a:t>$9.54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23b28911be_0_90"/>
          <p:cNvSpPr/>
          <p:nvPr/>
        </p:nvSpPr>
        <p:spPr>
          <a:xfrm>
            <a:off x="239425" y="852975"/>
            <a:ext cx="8292000" cy="54726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t/>
            </a:r>
            <a:endParaRPr b="0" i="0" sz="1428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g123b28911be_0_90"/>
          <p:cNvSpPr/>
          <p:nvPr/>
        </p:nvSpPr>
        <p:spPr>
          <a:xfrm>
            <a:off x="1117231" y="1718443"/>
            <a:ext cx="6816900" cy="22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</a:endParaRPr>
          </a:p>
        </p:txBody>
      </p:sp>
      <p:sp>
        <p:nvSpPr>
          <p:cNvPr id="83" name="Google Shape;83;g123b28911be_0_90"/>
          <p:cNvSpPr/>
          <p:nvPr/>
        </p:nvSpPr>
        <p:spPr>
          <a:xfrm>
            <a:off x="1098543" y="3364026"/>
            <a:ext cx="6816900" cy="22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</a:endParaRPr>
          </a:p>
        </p:txBody>
      </p:sp>
      <p:sp>
        <p:nvSpPr>
          <p:cNvPr id="84" name="Google Shape;84;g123b28911be_0_90"/>
          <p:cNvSpPr/>
          <p:nvPr/>
        </p:nvSpPr>
        <p:spPr>
          <a:xfrm>
            <a:off x="1129169" y="4491803"/>
            <a:ext cx="6816900" cy="22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</a:endParaRPr>
          </a:p>
        </p:txBody>
      </p:sp>
      <p:sp>
        <p:nvSpPr>
          <p:cNvPr id="85" name="Google Shape;85;g123b28911be_0_90"/>
          <p:cNvSpPr txBox="1"/>
          <p:nvPr/>
        </p:nvSpPr>
        <p:spPr>
          <a:xfrm>
            <a:off x="258050" y="989481"/>
            <a:ext cx="8194800" cy="51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AU" sz="1900"/>
              <a:t>Modelled Big Mountain Resort ticket price increase: between $4.48 and $25.26!</a:t>
            </a:r>
            <a:endParaRPr b="1" sz="19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800"/>
              <a:t>Potential Problems:</a:t>
            </a:r>
            <a:endParaRPr sz="18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AU"/>
              <a:t>Are other resorts setting their ticket prices too high or low?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AU"/>
              <a:t>How many tickets are other resorts selling per season?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AU"/>
              <a:t>What overhead costs are other resorts paying?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800"/>
              <a:t>However, Big Mountain Resort lives up to its name compared to other resorts, so it probably can increase its ticket prices!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</p:txBody>
      </p:sp>
      <p:sp>
        <p:nvSpPr>
          <p:cNvPr id="86" name="Google Shape;86;g123b28911be_0_90"/>
          <p:cNvSpPr/>
          <p:nvPr/>
        </p:nvSpPr>
        <p:spPr>
          <a:xfrm>
            <a:off x="121750" y="116628"/>
            <a:ext cx="7725000" cy="543000"/>
          </a:xfrm>
          <a:prstGeom prst="wedgeRectCallout">
            <a:avLst>
              <a:gd fmla="val 53513" name="adj1"/>
              <a:gd fmla="val 6588" name="adj2"/>
            </a:avLst>
          </a:prstGeom>
          <a:solidFill>
            <a:srgbClr val="FEF2D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g123b28911be_0_90"/>
          <p:cNvSpPr txBox="1"/>
          <p:nvPr>
            <p:ph type="title"/>
          </p:nvPr>
        </p:nvSpPr>
        <p:spPr>
          <a:xfrm>
            <a:off x="184140" y="189590"/>
            <a:ext cx="8793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sz="2000">
                <a:solidFill>
                  <a:srgbClr val="29748D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Methodology 2 - Model Output</a:t>
            </a:r>
            <a:endParaRPr/>
          </a:p>
        </p:txBody>
      </p:sp>
      <p:pic>
        <p:nvPicPr>
          <p:cNvPr id="88" name="Google Shape;88;g123b28911be_0_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8450" y="4082950"/>
            <a:ext cx="4004599" cy="2163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g123b28911be_0_9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23075" y="4157080"/>
            <a:ext cx="4004600" cy="20713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23b28911be_0_101"/>
          <p:cNvSpPr/>
          <p:nvPr/>
        </p:nvSpPr>
        <p:spPr>
          <a:xfrm>
            <a:off x="239425" y="852975"/>
            <a:ext cx="8292000" cy="54726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t/>
            </a:r>
            <a:endParaRPr b="0" i="0" sz="1428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g123b28911be_0_101"/>
          <p:cNvSpPr/>
          <p:nvPr/>
        </p:nvSpPr>
        <p:spPr>
          <a:xfrm>
            <a:off x="1117231" y="1718443"/>
            <a:ext cx="6816900" cy="22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</a:endParaRPr>
          </a:p>
        </p:txBody>
      </p:sp>
      <p:sp>
        <p:nvSpPr>
          <p:cNvPr id="97" name="Google Shape;97;g123b28911be_0_101"/>
          <p:cNvSpPr/>
          <p:nvPr/>
        </p:nvSpPr>
        <p:spPr>
          <a:xfrm>
            <a:off x="1098543" y="3364026"/>
            <a:ext cx="6816900" cy="22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</a:endParaRPr>
          </a:p>
        </p:txBody>
      </p:sp>
      <p:sp>
        <p:nvSpPr>
          <p:cNvPr id="98" name="Google Shape;98;g123b28911be_0_101"/>
          <p:cNvSpPr/>
          <p:nvPr/>
        </p:nvSpPr>
        <p:spPr>
          <a:xfrm>
            <a:off x="1129169" y="4491803"/>
            <a:ext cx="6816900" cy="22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</a:endParaRPr>
          </a:p>
        </p:txBody>
      </p:sp>
      <p:sp>
        <p:nvSpPr>
          <p:cNvPr id="99" name="Google Shape;99;g123b28911be_0_101"/>
          <p:cNvSpPr txBox="1"/>
          <p:nvPr/>
        </p:nvSpPr>
        <p:spPr>
          <a:xfrm>
            <a:off x="258050" y="989481"/>
            <a:ext cx="8194800" cy="51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AU" sz="1800"/>
              <a:t>Scenario 1: Closing up to 10 of the least-used runs.</a:t>
            </a:r>
            <a:endParaRPr b="1"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/>
              <a:t>Assuming 350,000 customers buying an average of 5 tickets each:</a:t>
            </a:r>
            <a:endParaRPr/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/>
              <a:t>The first run can be safely closed. Subsequent closures incur heavy revenue losses.</a:t>
            </a:r>
            <a:endParaRPr/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AU" sz="1800"/>
              <a:t>Scenario 2: Adding a chair lift to increase the longest run by 150ft:</a:t>
            </a:r>
            <a:endParaRPr b="1"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500"/>
              <a:t>Ticket price increase of $1.99, revenue increase &gt; </a:t>
            </a:r>
            <a:r>
              <a:rPr lang="en-AU" sz="1100"/>
              <a:t> </a:t>
            </a:r>
            <a:r>
              <a:rPr lang="en-AU" sz="1500"/>
              <a:t>$3.4 million!</a:t>
            </a:r>
            <a:endParaRPr sz="19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AU" sz="1800"/>
              <a:t>Scenarios 3 and 4: Increasing snow-making coverage and/or run length</a:t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500"/>
              <a:t>No ticket price increase over Scenario 2</a:t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100" name="Google Shape;100;g123b28911be_0_101"/>
          <p:cNvSpPr/>
          <p:nvPr/>
        </p:nvSpPr>
        <p:spPr>
          <a:xfrm>
            <a:off x="121750" y="116628"/>
            <a:ext cx="7725000" cy="543000"/>
          </a:xfrm>
          <a:prstGeom prst="wedgeRectCallout">
            <a:avLst>
              <a:gd fmla="val 53513" name="adj1"/>
              <a:gd fmla="val 6588" name="adj2"/>
            </a:avLst>
          </a:prstGeom>
          <a:solidFill>
            <a:srgbClr val="FEF2D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g123b28911be_0_101"/>
          <p:cNvSpPr txBox="1"/>
          <p:nvPr>
            <p:ph type="title"/>
          </p:nvPr>
        </p:nvSpPr>
        <p:spPr>
          <a:xfrm>
            <a:off x="184140" y="189590"/>
            <a:ext cx="8793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sz="2000">
                <a:solidFill>
                  <a:srgbClr val="29748D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Methodology 3 - Modeled Scenarios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pic>
        <p:nvPicPr>
          <p:cNvPr id="102" name="Google Shape;102;g123b28911be_0_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7400" y="1718450"/>
            <a:ext cx="4772025" cy="246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23b28911be_0_112"/>
          <p:cNvSpPr/>
          <p:nvPr/>
        </p:nvSpPr>
        <p:spPr>
          <a:xfrm>
            <a:off x="239425" y="852975"/>
            <a:ext cx="8292000" cy="54726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t/>
            </a:r>
            <a:endParaRPr b="0" i="0" sz="1428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g123b28911be_0_112"/>
          <p:cNvSpPr/>
          <p:nvPr/>
        </p:nvSpPr>
        <p:spPr>
          <a:xfrm>
            <a:off x="1117231" y="1718443"/>
            <a:ext cx="6816900" cy="22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</a:endParaRPr>
          </a:p>
        </p:txBody>
      </p:sp>
      <p:sp>
        <p:nvSpPr>
          <p:cNvPr id="110" name="Google Shape;110;g123b28911be_0_112"/>
          <p:cNvSpPr/>
          <p:nvPr/>
        </p:nvSpPr>
        <p:spPr>
          <a:xfrm>
            <a:off x="1098543" y="3364026"/>
            <a:ext cx="6816900" cy="22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</a:endParaRPr>
          </a:p>
        </p:txBody>
      </p:sp>
      <p:sp>
        <p:nvSpPr>
          <p:cNvPr id="111" name="Google Shape;111;g123b28911be_0_112"/>
          <p:cNvSpPr/>
          <p:nvPr/>
        </p:nvSpPr>
        <p:spPr>
          <a:xfrm>
            <a:off x="1129169" y="4491803"/>
            <a:ext cx="6816900" cy="22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</a:endParaRPr>
          </a:p>
        </p:txBody>
      </p:sp>
      <p:sp>
        <p:nvSpPr>
          <p:cNvPr id="112" name="Google Shape;112;g123b28911be_0_112"/>
          <p:cNvSpPr txBox="1"/>
          <p:nvPr/>
        </p:nvSpPr>
        <p:spPr>
          <a:xfrm>
            <a:off x="258050" y="989481"/>
            <a:ext cx="8194800" cy="51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AU" sz="1800"/>
              <a:t>Big Mountain Resort is in a strong position to increase its ticket price! However, we recommend caution due to the absence of key information</a:t>
            </a:r>
            <a:endParaRPr b="1" sz="18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AU" sz="1800"/>
              <a:t>At least one run can be closed without any predicted loss in revenue; subsequent run closures depend on potential revenue loss in comparison to reduced operating costs</a:t>
            </a:r>
            <a:endParaRPr b="1" sz="18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AU" sz="1800"/>
              <a:t>Big Mountain Resort will likely benefit from the plan to install an additional chair lift; however, snow-making coverage beyond that plan suffers from rapidly diminishing returns and is not recommended</a:t>
            </a:r>
            <a:endParaRPr b="1"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</p:txBody>
      </p:sp>
      <p:sp>
        <p:nvSpPr>
          <p:cNvPr id="113" name="Google Shape;113;g123b28911be_0_112"/>
          <p:cNvSpPr/>
          <p:nvPr/>
        </p:nvSpPr>
        <p:spPr>
          <a:xfrm>
            <a:off x="121750" y="116628"/>
            <a:ext cx="7725000" cy="543000"/>
          </a:xfrm>
          <a:prstGeom prst="wedgeRectCallout">
            <a:avLst>
              <a:gd fmla="val 53513" name="adj1"/>
              <a:gd fmla="val 6588" name="adj2"/>
            </a:avLst>
          </a:prstGeom>
          <a:solidFill>
            <a:srgbClr val="FEF2D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g123b28911be_0_112"/>
          <p:cNvSpPr txBox="1"/>
          <p:nvPr>
            <p:ph type="title"/>
          </p:nvPr>
        </p:nvSpPr>
        <p:spPr>
          <a:xfrm>
            <a:off x="184140" y="189590"/>
            <a:ext cx="8793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sz="2000">
                <a:solidFill>
                  <a:srgbClr val="29748D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Summary and Conclusion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ynergy_CF_YNR002">
  <a:themeElements>
    <a:clrScheme name="Current">
      <a:dk1>
        <a:srgbClr val="002C46"/>
      </a:dk1>
      <a:lt1>
        <a:srgbClr val="FFFFFF"/>
      </a:lt1>
      <a:dk2>
        <a:srgbClr val="FBC14E"/>
      </a:dk2>
      <a:lt2>
        <a:srgbClr val="879C16"/>
      </a:lt2>
      <a:accent1>
        <a:srgbClr val="99AABE"/>
      </a:accent1>
      <a:accent2>
        <a:srgbClr val="406085"/>
      </a:accent2>
      <a:accent3>
        <a:srgbClr val="002C46"/>
      </a:accent3>
      <a:accent4>
        <a:srgbClr val="FBC14E"/>
      </a:accent4>
      <a:accent5>
        <a:srgbClr val="379BBD"/>
      </a:accent5>
      <a:accent6>
        <a:srgbClr val="808080"/>
      </a:accent6>
      <a:hlink>
        <a:srgbClr val="002C46"/>
      </a:hlink>
      <a:folHlink>
        <a:srgbClr val="FBC14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Christopher H</dc:creator>
</cp:coreProperties>
</file>