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I’m pleased to present my project: Bites, Bytes, and Insights, where I will be exploring my findings on animal bites here in louisville between 2010 and 2017. I will share my findings and recommendations to help mitigate these terrifying incidents as much as possible with the tools available to the city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ffd34a2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ffd34a2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break down animal bites by species, we find that Dogs make up the overwhelming majority of bite reports, at nearly 80%. About another 18% of bites are from cats, while all other species combined make up the remaining 2.5%. This group includes bats (most common), raccoons, a couple of rabbits, and one particularly aggressive skunk.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looking at this breakdown, it is vitally important to note that the bite reports generated here may not reflect the true proportion of animal bites; depending on circumstances, some bites may not be reported. For example, an individual may not be concerned with a bite </a:t>
            </a:r>
            <a:r>
              <a:rPr lang="en"/>
              <a:t>perceived</a:t>
            </a:r>
            <a:r>
              <a:rPr lang="en"/>
              <a:t> as less severe, and could simply clean and dress the wound themselves; we would therefore expect larger animals to be overrepresented to some degree over smaller animals. The other major caveat is that we currently lack any kind of animal census data, whether that be registered pets or livestock, or estimates of wild animal populations.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being said, we can see here that nearly all reported bites result from the two most popular household pets: cats and dogs. Given that many breeds of dog tend to be physically larger than cats, we would expect dog bites to be reported more than cat bites above and beyond either species propensity to bite. In any event, it is clear that bite prevention and mitigation interventions should naturally focus on cats and especially dogs.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000d8ded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000d8ded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examine animal bite data over time, we can identify some interesting patterns. First, there is clearly a seasonal pattern to animal bites, which we will examine more closely momentarily. The second feature I wish to point out is that bite patterns remain fairly consistent over time. While annual bites </a:t>
            </a:r>
            <a:r>
              <a:rPr lang="en"/>
              <a:t>noticeably</a:t>
            </a:r>
            <a:r>
              <a:rPr lang="en"/>
              <a:t> dropped in 2015, the 2016 bite rate remained fairly in line with previous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apparent dropoff in 2017 is due to the data collection ending in the beginning of September of that year.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000d8ded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000d8ded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break down yearly trends in animal bites by species, we can see evidence for seasonal patterns in both dogs and cats, although seasonality in cat bites is less striking than it is in dogs. For other species, not enough data is available to comment one way or the other on seasonality.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Moreover, while dog bites remain fairly consistent, neither trending </a:t>
            </a:r>
            <a:r>
              <a:rPr lang="en"/>
              <a:t>noticeably</a:t>
            </a:r>
            <a:r>
              <a:rPr lang="en"/>
              <a:t> upwards or downwards, cat bites seem to trend down over time.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000d8ded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000d8ded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examine the seasonal pattern more closely here we have </a:t>
            </a:r>
            <a:r>
              <a:rPr lang="en"/>
              <a:t>the median animal bites broken down by month,</a:t>
            </a:r>
            <a:r>
              <a:rPr lang="en"/>
              <a:t> with a 50% interval represented by the error margin. We can see that the bite rate rises in the </a:t>
            </a:r>
            <a:r>
              <a:rPr lang="en"/>
              <a:t>spring months, peaks in the summer months, and declines in the autumn months.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number of plausible factors that could help explain this pattern. The warmer spring and summer months see more people spending time outdoors and socializing, which would in turn lead to increased contact with both wild animals and unfamiliar pets, both of which would be expected to correlate with more animal bite incidents. Another factor that should be examined is the school year, as summer vacation means more children will be in contact with animals. As such, possible preventative interventions could include education for both children and their parents on how to exercise proper caution and behavior around wild and unfamiliar animals to minimize the risks of an attack. That being said, more data and study would be required to evaluate the impact of such interventions, and are beyond the scope of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other possible association with the seasonal bite pattern could be mating seasons, where one would expect animals to be more aggressive and territorial. That being said, much of the data is driven by pet species, and pets in the United States are routinely desexed; it is therefore unclear what magnitude if any this behavior would have on overall bite patterns. Still, it could be worth further investigation.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000d8ded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000d8ded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Separating median monthly bites by species, we see both dogs and cats have the overall seasonal behavior we identified for all animal bites, although it is somewhat less pronounced for cats than dogs. Other animals do not have enough bite data to see any sort of trend.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000d8ded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000d8ded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could be hard to visualize the seasonal behavior of cat bites with the magnitude of dog bite behavior, so here is a version of the prior chart without dog bite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000d8ded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000d8ded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Turning now to the sex of the animal, we see that bites by male dogs are reported at much higher rates than female dogs. Male cats also have more reported bites than female </a:t>
            </a:r>
            <a:r>
              <a:rPr lang="en"/>
              <a:t>cats; however, this difference is less pronounced. Unfortunately, we lack a good amount of data on animal sex for dogs and especially cats; if this omission is not random, then it may skew the recorded proportion of male vs female bites.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any event, this may be a useful indicator to help pet owners take extra precautions for their male pets to reduce biting behavior, whether through training, extra restraint, etc and particularly in stressful and unfamiliar situations.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000d8ded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000d8ded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Turning now to dog breed in particular, here we have the bite data for the top 5 most common breeds by bite </a:t>
            </a:r>
            <a:r>
              <a:rPr lang="en"/>
              <a:t>incidence (where dog breed was recorded). As we can see, Pit Bulls have more than double the bites recorded of any other breed in this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mentioned when examining bites by species, a number of factors need to be considered when examining these figures. A lack of population data for comparison becomes a significant issue here, as without this data, we cannot make firm conclusions about whether or not a particular breed is more or less prone to biting. A popular breed such as the labrador retriever is more likely to be represented in bite data simply by virtue of being more numerous in the community. This is also a category where bite severity becomes an issue; a bite from a larger, more muscular dog will naturally cause more damage than a bite from a smaller dog, and is therefore more likely to result in the presence of law enforcement and/or hospital care.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being said, the sheer quantity of pit bull bites on this list cannot be ignored. It may be necessary to require additional precautions from owners of these pets in order for them to be legally owned, both for their own safety and the safety of those around them. In any event, it would be useful for the city to record data on bite severity, in addition to providing estimates on dog populations by breed, to help examine the true nature of these bites and produce more useful 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Pit bulls, german sheperds, and boxers are known for their powerful bites. Labrador retrievers are one of the most popular breeds, and chihuahuas are known for their aggressive dispositions.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000d8ded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000d8ded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look at where animals bite their victims. This data set distinguishes between two areas on the victim: the head and the body. Bites on the head are of particular concern in the case of children: since they are lower to the </a:t>
            </a:r>
            <a:r>
              <a:rPr lang="en"/>
              <a:t>ground, they are more vulnerable to a dangerous head or neck bite from an animal.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here, the overwhelming majority of bites occur on the body, at least where the data is available. Of the three categories of animals, dogs have the highest reported incidence of head and neck bites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000d8ded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000d8ded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Mann-Kendall test: No trend</a:t>
            </a:r>
            <a:endParaRPr/>
          </a:p>
          <a:p>
            <a:pPr indent="0" lvl="0" marL="0" rtl="0" algn="l">
              <a:spcBef>
                <a:spcPts val="0"/>
              </a:spcBef>
              <a:spcAft>
                <a:spcPts val="0"/>
              </a:spcAft>
              <a:buNone/>
            </a:pPr>
            <a:r>
              <a:rPr lang="en"/>
              <a:t>ANOVA: Clear differences between seasons</a:t>
            </a:r>
            <a:endParaRPr/>
          </a:p>
          <a:p>
            <a:pPr indent="0" lvl="0" marL="0" rtl="0" algn="l">
              <a:spcBef>
                <a:spcPts val="0"/>
              </a:spcBef>
              <a:spcAft>
                <a:spcPts val="0"/>
              </a:spcAft>
              <a:buNone/>
            </a:pPr>
            <a:r>
              <a:rPr lang="en"/>
              <a:t>Chi Square: head vs body over species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de9af80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de9af80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walking through a Louisville neighborhood on a beautiful summer day. The sun is shining, and everything seems at peace. Then without warning, a dog charges around the corner, leaps toward you and latches onto your arm. Pain, terror, shock, and chaos ensue as your neighbors fend the animal off and get you to the hospital. Although thankfully rare, animal attacks are dangerous, terrifying, and can even be life-threatening, especially to children. Protecting both people and animals from these dangerous encounters is a matter of public safety, and demands we use the tools at our disposal to mitigate these emergencies.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that end, I have analyzed (x) years of animal bite data provided by the city of Louisville to gain insights into animal bite patterns, and to produce recommendations for the city to keep everyone as safe as possible, whether they have 2 legs or 4.</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b9f6e5871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b9f6e587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Mann-Kendall test: No trend</a:t>
            </a:r>
            <a:endParaRPr/>
          </a:p>
          <a:p>
            <a:pPr indent="0" lvl="0" marL="0" rtl="0" algn="l">
              <a:spcBef>
                <a:spcPts val="0"/>
              </a:spcBef>
              <a:spcAft>
                <a:spcPts val="0"/>
              </a:spcAft>
              <a:buNone/>
            </a:pPr>
            <a:r>
              <a:rPr lang="en"/>
              <a:t>ANOVA: Clear differences between seasons</a:t>
            </a:r>
            <a:endParaRPr/>
          </a:p>
          <a:p>
            <a:pPr indent="0" lvl="0" marL="0" rtl="0" algn="l">
              <a:spcBef>
                <a:spcPts val="0"/>
              </a:spcBef>
              <a:spcAft>
                <a:spcPts val="0"/>
              </a:spcAft>
              <a:buNone/>
            </a:pPr>
            <a:r>
              <a:rPr lang="en"/>
              <a:t>Chi Square: head vs body over species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b9f6e5871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b9f6e5871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Mann-Kendall test: No trend</a:t>
            </a:r>
            <a:endParaRPr/>
          </a:p>
          <a:p>
            <a:pPr indent="0" lvl="0" marL="0" rtl="0" algn="l">
              <a:spcBef>
                <a:spcPts val="0"/>
              </a:spcBef>
              <a:spcAft>
                <a:spcPts val="0"/>
              </a:spcAft>
              <a:buNone/>
            </a:pPr>
            <a:r>
              <a:rPr lang="en"/>
              <a:t>ANOVA: Clear differences between seasons</a:t>
            </a:r>
            <a:endParaRPr/>
          </a:p>
          <a:p>
            <a:pPr indent="0" lvl="0" marL="0" rtl="0" algn="l">
              <a:spcBef>
                <a:spcPts val="0"/>
              </a:spcBef>
              <a:spcAft>
                <a:spcPts val="0"/>
              </a:spcAft>
              <a:buNone/>
            </a:pPr>
            <a:r>
              <a:rPr lang="en"/>
              <a:t>Chi Square: head vs body over species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b9f6e5871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b9f6e5871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Mann-Kendall test: No trend</a:t>
            </a:r>
            <a:endParaRPr/>
          </a:p>
          <a:p>
            <a:pPr indent="0" lvl="0" marL="0" rtl="0" algn="l">
              <a:spcBef>
                <a:spcPts val="0"/>
              </a:spcBef>
              <a:spcAft>
                <a:spcPts val="0"/>
              </a:spcAft>
              <a:buNone/>
            </a:pPr>
            <a:r>
              <a:rPr lang="en"/>
              <a:t>ANOVA: Clear differences between seasons</a:t>
            </a:r>
            <a:endParaRPr/>
          </a:p>
          <a:p>
            <a:pPr indent="0" lvl="0" marL="0" rtl="0" algn="l">
              <a:spcBef>
                <a:spcPts val="0"/>
              </a:spcBef>
              <a:spcAft>
                <a:spcPts val="0"/>
              </a:spcAft>
              <a:buNone/>
            </a:pPr>
            <a:r>
              <a:rPr lang="en"/>
              <a:t>Chi Square: head vs body over species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b9f6e5871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b9f6e587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Mann-Kendall test: No trend</a:t>
            </a:r>
            <a:endParaRPr/>
          </a:p>
          <a:p>
            <a:pPr indent="0" lvl="0" marL="0" rtl="0" algn="l">
              <a:spcBef>
                <a:spcPts val="0"/>
              </a:spcBef>
              <a:spcAft>
                <a:spcPts val="0"/>
              </a:spcAft>
              <a:buNone/>
            </a:pPr>
            <a:r>
              <a:rPr lang="en"/>
              <a:t>ANOVA: Clear differences between seasons</a:t>
            </a:r>
            <a:endParaRPr/>
          </a:p>
          <a:p>
            <a:pPr indent="0" lvl="0" marL="0" rtl="0" algn="l">
              <a:spcBef>
                <a:spcPts val="0"/>
              </a:spcBef>
              <a:spcAft>
                <a:spcPts val="0"/>
              </a:spcAft>
              <a:buNone/>
            </a:pPr>
            <a:r>
              <a:rPr lang="en"/>
              <a:t>Chi Square: head vs body over species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b9f6e587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b9f6e587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Mann-Kendall test: No trend</a:t>
            </a:r>
            <a:endParaRPr/>
          </a:p>
          <a:p>
            <a:pPr indent="0" lvl="0" marL="0" rtl="0" algn="l">
              <a:spcBef>
                <a:spcPts val="0"/>
              </a:spcBef>
              <a:spcAft>
                <a:spcPts val="0"/>
              </a:spcAft>
              <a:buNone/>
            </a:pPr>
            <a:r>
              <a:rPr lang="en"/>
              <a:t>ANOVA: Clear differences between seasons</a:t>
            </a:r>
            <a:endParaRPr/>
          </a:p>
          <a:p>
            <a:pPr indent="0" lvl="0" marL="0" rtl="0" algn="l">
              <a:spcBef>
                <a:spcPts val="0"/>
              </a:spcBef>
              <a:spcAft>
                <a:spcPts val="0"/>
              </a:spcAft>
              <a:buNone/>
            </a:pPr>
            <a:r>
              <a:rPr lang="en"/>
              <a:t>Chi Square: head vs body over species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b9f6e5871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b9f6e5871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scientists asking for more and more data has become cliche at this point. That said, it is always true that more information will always help reveal the bigger picture and improve the specificity of the recommendations and ideas that we can provide. Fortunately, there is a lot of data that can be collected as a matter of course as officials process the incident reports that follow a bite.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how severe was the bite? This can be a simple qualitative assessment of how grave the injury was, and will help establish which animals and which scenarios present the greatest risk to public safety.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b9f6e5871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b9f6e587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what species is the bite victim? Knowing if it was a human or if it was another animal will help with educating pet owners to avoid situations that increase the risk of bites.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b9f6e5871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b9f6e587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 biting animal a pet or is it wild? How animal control can respond can be informed by this information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b9f6e587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b9f6e587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age group of the victim? While an exact age could give rise to privacy concern, simply stating if the individual was a child, adolescent or adult would provide sufficient </a:t>
            </a:r>
            <a:r>
              <a:rPr lang="en"/>
              <a:t>information</a:t>
            </a:r>
            <a:r>
              <a:rPr lang="en"/>
              <a:t> on which groups are most at risk of animal bites while minimizing risks to privacy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b9f6e5871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b9f6e5871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the current dataset is lacking in both records of rabies testing and following up on results. This is important for assessing the risk of dangerous disease transmission from animal bites, and should be rectified as soon as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ffd34a2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ffd34a2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Average 1114 bites per year</a:t>
            </a:r>
            <a:endParaRPr>
              <a:solidFill>
                <a:schemeClr val="dk1"/>
              </a:solidFill>
            </a:endParaRPr>
          </a:p>
          <a:p>
            <a:pPr indent="0" lvl="0" marL="0" rtl="0" algn="l">
              <a:lnSpc>
                <a:spcPct val="100000"/>
              </a:lnSpc>
              <a:spcBef>
                <a:spcPts val="1200"/>
              </a:spcBef>
              <a:spcAft>
                <a:spcPts val="0"/>
              </a:spcAft>
              <a:buNone/>
            </a:pPr>
            <a:r>
              <a:rPr lang="en">
                <a:solidFill>
                  <a:schemeClr val="dk1"/>
                </a:solidFill>
              </a:rPr>
              <a:t>80% Dogs, 18% Cats</a:t>
            </a:r>
            <a:endParaRPr>
              <a:solidFill>
                <a:schemeClr val="dk1"/>
              </a:solidFill>
            </a:endParaRPr>
          </a:p>
          <a:p>
            <a:pPr indent="0" lvl="0" marL="0" rtl="0" algn="l">
              <a:lnSpc>
                <a:spcPct val="100000"/>
              </a:lnSpc>
              <a:spcBef>
                <a:spcPts val="1200"/>
              </a:spcBef>
              <a:spcAft>
                <a:spcPts val="0"/>
              </a:spcAft>
              <a:buNone/>
            </a:pPr>
            <a:r>
              <a:rPr lang="en">
                <a:solidFill>
                  <a:schemeClr val="dk1"/>
                </a:solidFill>
              </a:rPr>
              <a:t>Most bites in Summer, fewest in Winter</a:t>
            </a:r>
            <a:endParaRPr>
              <a:solidFill>
                <a:schemeClr val="dk1"/>
              </a:solidFill>
            </a:endParaRPr>
          </a:p>
          <a:p>
            <a:pPr indent="0" lvl="0" marL="0" rtl="0" algn="l">
              <a:lnSpc>
                <a:spcPct val="100000"/>
              </a:lnSpc>
              <a:spcBef>
                <a:spcPts val="1200"/>
              </a:spcBef>
              <a:spcAft>
                <a:spcPts val="0"/>
              </a:spcAft>
              <a:buNone/>
            </a:pPr>
            <a:r>
              <a:rPr lang="en">
                <a:solidFill>
                  <a:schemeClr val="dk1"/>
                </a:solidFill>
              </a:rPr>
              <a:t>Males bite more than females</a:t>
            </a:r>
            <a:endParaRPr>
              <a:solidFill>
                <a:schemeClr val="dk1"/>
              </a:solidFill>
            </a:endParaRPr>
          </a:p>
          <a:p>
            <a:pPr indent="0" lvl="0" marL="0" rtl="0" algn="l">
              <a:lnSpc>
                <a:spcPct val="100000"/>
              </a:lnSpc>
              <a:spcBef>
                <a:spcPts val="1200"/>
              </a:spcBef>
              <a:spcAft>
                <a:spcPts val="0"/>
              </a:spcAft>
              <a:buNone/>
            </a:pPr>
            <a:r>
              <a:rPr lang="en">
                <a:solidFill>
                  <a:schemeClr val="dk1"/>
                </a:solidFill>
              </a:rPr>
              <a:t>Pit bulls have the most bite reports among dogs</a:t>
            </a:r>
            <a:endParaRPr>
              <a:solidFill>
                <a:schemeClr val="dk1"/>
              </a:solidFill>
            </a:endParaRPr>
          </a:p>
          <a:p>
            <a:pPr indent="0" lvl="0" marL="0" rtl="0" algn="l">
              <a:lnSpc>
                <a:spcPct val="100000"/>
              </a:lnSpc>
              <a:spcBef>
                <a:spcPts val="1200"/>
              </a:spcBef>
              <a:spcAft>
                <a:spcPts val="0"/>
              </a:spcAft>
              <a:buNone/>
            </a:pPr>
            <a:r>
              <a:rPr lang="en">
                <a:solidFill>
                  <a:schemeClr val="dk1"/>
                </a:solidFill>
              </a:rPr>
              <a:t>Most bites are below the neck</a:t>
            </a:r>
            <a:endParaRPr>
              <a:solidFill>
                <a:schemeClr val="dk1"/>
              </a:solidFill>
            </a:endParaRPr>
          </a:p>
          <a:p>
            <a:pPr indent="0" lvl="0" marL="0" rtl="0" algn="l">
              <a:lnSpc>
                <a:spcPct val="100000"/>
              </a:lnSpc>
              <a:spcBef>
                <a:spcPts val="1200"/>
              </a:spcBef>
              <a:spcAft>
                <a:spcPts val="0"/>
              </a:spcAft>
              <a:buNone/>
            </a:pPr>
            <a:r>
              <a:rPr lang="en">
                <a:solidFill>
                  <a:schemeClr val="dk1"/>
                </a:solidFill>
              </a:rPr>
              <a:t>More information about the animals and victims would be useful</a:t>
            </a:r>
            <a:endParaRPr>
              <a:solidFill>
                <a:schemeClr val="dk1"/>
              </a:solidFill>
            </a:endParaRPr>
          </a:p>
          <a:p>
            <a:pPr indent="0" lvl="0" marL="0" rtl="0" algn="l">
              <a:lnSpc>
                <a:spcPct val="100000"/>
              </a:lnSpc>
              <a:spcBef>
                <a:spcPts val="1200"/>
              </a:spcBef>
              <a:spcAft>
                <a:spcPts val="120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b9f6e5871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b9f6e587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pet census is the one item that would not be collected from incident reports, and would require extra time and resources to coordinate with the community to gather. It would be useful for contextualizing bite risks as a function of species, sex, and breed. However, those benefits would need to be balanced against the time and labor available for this issue.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000d8ded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000d8ded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good values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b9f6e5871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b9f6e587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Average 1114 bites per year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80% Dogs, 18% Cats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in Summer, fewest in Winter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Males bite more than females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Pit bulls have the most bite reports among dogs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are below the neck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More information about the animals and victims would be useful</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b9f6e587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b9f6e587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Average 1114 bites per year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80% Dogs, 18% Cats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in Summer, fewest in Winter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Males bite more than females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Pit bulls have the most bite reports among dogs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are below the neck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More information about the animals and victims would be useful</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b9f6e587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b9f6e587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Average 1114 bites per year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80% Dogs, 18% Cats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in Summer, fewest in Winter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Males bite more than females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Pit bulls have the most bite reports among dogs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are below the neck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More information about the animals and victims would be useful</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b9f6e587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b9f6e587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Average 1114 bites per year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80% Dogs, 18% Cats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in Summer, fewest in Winter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Males bite more than females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Pit bulls have the most bite reports among dogs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are below the neck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More information about the animals and victims would be useful</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b9f6e587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b9f6e587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Average 1114 bites per year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80% Dogs, 18% Cats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in Summer, fewest in Winter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Males bite more than females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Pit bulls have the most bite reports among dogs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are below the neck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More information about the animals and victims would be useful</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b9f6e587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b9f6e587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Average 1114 bites per year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80% Dogs, 18% Cats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in Summer, fewest in Winter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Males bite more than females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Pit bulls have the most bite reports among dogs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Most bites are below the neck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More information about the animals and victims would be useful</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946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Bites, Bytes, and Insights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Navigating Animal Bite Data for Louisville, KY</a:t>
            </a:r>
            <a:endParaRPr/>
          </a:p>
        </p:txBody>
      </p:sp>
      <p:sp>
        <p:nvSpPr>
          <p:cNvPr id="56" name="Google Shape;56;p13"/>
          <p:cNvSpPr txBox="1"/>
          <p:nvPr/>
        </p:nvSpPr>
        <p:spPr>
          <a:xfrm>
            <a:off x="3072000" y="38838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Max Silverstein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animals are biting?</a:t>
            </a:r>
            <a:endParaRPr/>
          </a:p>
        </p:txBody>
      </p:sp>
      <p:pic>
        <p:nvPicPr>
          <p:cNvPr id="110" name="Google Shape;110;p22"/>
          <p:cNvPicPr preferRelativeResize="0"/>
          <p:nvPr/>
        </p:nvPicPr>
        <p:blipFill>
          <a:blip r:embed="rId3">
            <a:alphaModFix/>
          </a:blip>
          <a:stretch>
            <a:fillRect/>
          </a:stretch>
        </p:blipFill>
        <p:spPr>
          <a:xfrm>
            <a:off x="2393476" y="1170432"/>
            <a:ext cx="4357050" cy="3615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are animals biting?</a:t>
            </a:r>
            <a:endParaRPr/>
          </a:p>
        </p:txBody>
      </p:sp>
      <p:pic>
        <p:nvPicPr>
          <p:cNvPr id="116" name="Google Shape;116;p23"/>
          <p:cNvPicPr preferRelativeResize="0"/>
          <p:nvPr/>
        </p:nvPicPr>
        <p:blipFill>
          <a:blip r:embed="rId3">
            <a:alphaModFix/>
          </a:blip>
          <a:stretch>
            <a:fillRect/>
          </a:stretch>
        </p:blipFill>
        <p:spPr>
          <a:xfrm>
            <a:off x="2400238" y="1170432"/>
            <a:ext cx="4343517" cy="3611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are animals biting? Pt. 2</a:t>
            </a:r>
            <a:endParaRPr/>
          </a:p>
        </p:txBody>
      </p:sp>
      <p:pic>
        <p:nvPicPr>
          <p:cNvPr id="122" name="Google Shape;122;p24"/>
          <p:cNvPicPr preferRelativeResize="0"/>
          <p:nvPr/>
        </p:nvPicPr>
        <p:blipFill>
          <a:blip r:embed="rId3">
            <a:alphaModFix/>
          </a:blip>
          <a:stretch>
            <a:fillRect/>
          </a:stretch>
        </p:blipFill>
        <p:spPr>
          <a:xfrm>
            <a:off x="2039050" y="1170125"/>
            <a:ext cx="5065894" cy="36118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months do animals bite more?</a:t>
            </a:r>
            <a:endParaRPr/>
          </a:p>
        </p:txBody>
      </p:sp>
      <p:pic>
        <p:nvPicPr>
          <p:cNvPr id="128" name="Google Shape;128;p25"/>
          <p:cNvPicPr preferRelativeResize="0"/>
          <p:nvPr/>
        </p:nvPicPr>
        <p:blipFill>
          <a:blip r:embed="rId3">
            <a:alphaModFix/>
          </a:blip>
          <a:stretch>
            <a:fillRect/>
          </a:stretch>
        </p:blipFill>
        <p:spPr>
          <a:xfrm>
            <a:off x="2330613" y="1170432"/>
            <a:ext cx="4482777" cy="3611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months do animals bite more? Pt. 2</a:t>
            </a:r>
            <a:endParaRPr/>
          </a:p>
          <a:p>
            <a:pPr indent="0" lvl="0" marL="0" rtl="0" algn="l">
              <a:spcBef>
                <a:spcPts val="0"/>
              </a:spcBef>
              <a:spcAft>
                <a:spcPts val="0"/>
              </a:spcAft>
              <a:buNone/>
            </a:pPr>
            <a:r>
              <a:t/>
            </a:r>
            <a:endParaRPr/>
          </a:p>
        </p:txBody>
      </p:sp>
      <p:pic>
        <p:nvPicPr>
          <p:cNvPr id="134" name="Google Shape;134;p26"/>
          <p:cNvPicPr preferRelativeResize="0"/>
          <p:nvPr/>
        </p:nvPicPr>
        <p:blipFill>
          <a:blip r:embed="rId3">
            <a:alphaModFix/>
          </a:blip>
          <a:stretch>
            <a:fillRect/>
          </a:stretch>
        </p:blipFill>
        <p:spPr>
          <a:xfrm>
            <a:off x="1785738" y="1170432"/>
            <a:ext cx="5263543" cy="36118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months do animals bite more? Pt. 3</a:t>
            </a:r>
            <a:endParaRPr/>
          </a:p>
        </p:txBody>
      </p:sp>
      <p:pic>
        <p:nvPicPr>
          <p:cNvPr id="140" name="Google Shape;140;p27"/>
          <p:cNvPicPr preferRelativeResize="0"/>
          <p:nvPr/>
        </p:nvPicPr>
        <p:blipFill>
          <a:blip r:embed="rId3">
            <a:alphaModFix/>
          </a:blip>
          <a:stretch>
            <a:fillRect/>
          </a:stretch>
        </p:blipFill>
        <p:spPr>
          <a:xfrm>
            <a:off x="1593888" y="1170432"/>
            <a:ext cx="5621567" cy="36118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animal sexes bite more?</a:t>
            </a:r>
            <a:endParaRPr/>
          </a:p>
        </p:txBody>
      </p:sp>
      <p:pic>
        <p:nvPicPr>
          <p:cNvPr id="146" name="Google Shape;146;p28"/>
          <p:cNvPicPr preferRelativeResize="0"/>
          <p:nvPr/>
        </p:nvPicPr>
        <p:blipFill>
          <a:blip r:embed="rId3">
            <a:alphaModFix/>
          </a:blip>
          <a:stretch>
            <a:fillRect/>
          </a:stretch>
        </p:blipFill>
        <p:spPr>
          <a:xfrm>
            <a:off x="453200" y="1148050"/>
            <a:ext cx="3685971" cy="3611880"/>
          </a:xfrm>
          <a:prstGeom prst="rect">
            <a:avLst/>
          </a:prstGeom>
          <a:noFill/>
          <a:ln>
            <a:noFill/>
          </a:ln>
        </p:spPr>
      </p:pic>
      <p:pic>
        <p:nvPicPr>
          <p:cNvPr id="147" name="Google Shape;147;p28"/>
          <p:cNvPicPr preferRelativeResize="0"/>
          <p:nvPr/>
        </p:nvPicPr>
        <p:blipFill>
          <a:blip r:embed="rId4">
            <a:alphaModFix/>
          </a:blip>
          <a:stretch>
            <a:fillRect/>
          </a:stretch>
        </p:blipFill>
        <p:spPr>
          <a:xfrm>
            <a:off x="4888798" y="1148050"/>
            <a:ext cx="3602618" cy="36118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dog breeds bite more?</a:t>
            </a:r>
            <a:endParaRPr/>
          </a:p>
        </p:txBody>
      </p:sp>
      <p:pic>
        <p:nvPicPr>
          <p:cNvPr id="153" name="Google Shape;153;p29"/>
          <p:cNvPicPr preferRelativeResize="0"/>
          <p:nvPr/>
        </p:nvPicPr>
        <p:blipFill>
          <a:blip r:embed="rId3">
            <a:alphaModFix/>
          </a:blip>
          <a:stretch>
            <a:fillRect/>
          </a:stretch>
        </p:blipFill>
        <p:spPr>
          <a:xfrm>
            <a:off x="2015000" y="1170432"/>
            <a:ext cx="4825102" cy="3611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do animals bite?</a:t>
            </a:r>
            <a:endParaRPr/>
          </a:p>
        </p:txBody>
      </p:sp>
      <p:pic>
        <p:nvPicPr>
          <p:cNvPr id="159" name="Google Shape;159;p30"/>
          <p:cNvPicPr preferRelativeResize="0"/>
          <p:nvPr/>
        </p:nvPicPr>
        <p:blipFill>
          <a:blip r:embed="rId3">
            <a:alphaModFix/>
          </a:blip>
          <a:stretch>
            <a:fillRect/>
          </a:stretch>
        </p:blipFill>
        <p:spPr>
          <a:xfrm>
            <a:off x="1462350" y="1120825"/>
            <a:ext cx="6219306"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Statistics and Findings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Average Annual Bites: 1114 Total, 880 Dogs, 200 Cats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do about animal bites?</a:t>
            </a:r>
            <a:endParaRPr/>
          </a:p>
        </p:txBody>
      </p:sp>
      <p:pic>
        <p:nvPicPr>
          <p:cNvPr id="62" name="Google Shape;62;p14"/>
          <p:cNvPicPr preferRelativeResize="0"/>
          <p:nvPr/>
        </p:nvPicPr>
        <p:blipFill>
          <a:blip r:embed="rId3">
            <a:alphaModFix/>
          </a:blip>
          <a:stretch>
            <a:fillRect/>
          </a:stretch>
        </p:blipFill>
        <p:spPr>
          <a:xfrm>
            <a:off x="2295475" y="1342975"/>
            <a:ext cx="4553050" cy="3035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Statistics and Findings</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Annual Bites: 1114 Total, 880 Dogs, 200 Cats</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Average Summer Bites: 332 Total, 261 Dogs, 63 Cats</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Statistics and Findings</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Annual Bites: 1114 Total, 880 Dogs, 200 Cats</a:t>
            </a:r>
            <a:endParaRPr/>
          </a:p>
          <a:p>
            <a:pPr indent="-342900" lvl="0" marL="457200" rtl="0" algn="l">
              <a:lnSpc>
                <a:spcPct val="150000"/>
              </a:lnSpc>
              <a:spcBef>
                <a:spcPts val="0"/>
              </a:spcBef>
              <a:spcAft>
                <a:spcPts val="0"/>
              </a:spcAft>
              <a:buSzPts val="1800"/>
              <a:buChar char="●"/>
            </a:pPr>
            <a:r>
              <a:rPr lang="en"/>
              <a:t>Average Summer Bites: 332 Total, 261 Dogs, 63 Cats</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Average Winter Bites: 203 Total, 158 Dogs, 40 Cats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Statistics and Findings</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Annual Bites: 1114 Total, 880 Dogs, 200 Cats</a:t>
            </a:r>
            <a:endParaRPr/>
          </a:p>
          <a:p>
            <a:pPr indent="-342900" lvl="0" marL="457200" rtl="0" algn="l">
              <a:lnSpc>
                <a:spcPct val="150000"/>
              </a:lnSpc>
              <a:spcBef>
                <a:spcPts val="0"/>
              </a:spcBef>
              <a:spcAft>
                <a:spcPts val="0"/>
              </a:spcAft>
              <a:buSzPts val="1800"/>
              <a:buChar char="●"/>
            </a:pPr>
            <a:r>
              <a:rPr lang="en"/>
              <a:t>Average Summer Bites: 332 Total, 261 Dogs, 63 Cats</a:t>
            </a:r>
            <a:endParaRPr/>
          </a:p>
          <a:p>
            <a:pPr indent="-342900" lvl="0" marL="457200" rtl="0" algn="l">
              <a:lnSpc>
                <a:spcPct val="150000"/>
              </a:lnSpc>
              <a:spcBef>
                <a:spcPts val="0"/>
              </a:spcBef>
              <a:spcAft>
                <a:spcPts val="0"/>
              </a:spcAft>
              <a:buSzPts val="1800"/>
              <a:buChar char="●"/>
            </a:pPr>
            <a:r>
              <a:rPr lang="en"/>
              <a:t>Average Winter Bites: 203 Total, 158 Dogs, 40 Cats</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No evidence for changing trends in bites over time</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Statistics and Findings</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Annual Bites: 1114 Total, 880 Dogs, 200 Cats</a:t>
            </a:r>
            <a:endParaRPr/>
          </a:p>
          <a:p>
            <a:pPr indent="-342900" lvl="0" marL="457200" rtl="0" algn="l">
              <a:lnSpc>
                <a:spcPct val="150000"/>
              </a:lnSpc>
              <a:spcBef>
                <a:spcPts val="0"/>
              </a:spcBef>
              <a:spcAft>
                <a:spcPts val="0"/>
              </a:spcAft>
              <a:buSzPts val="1800"/>
              <a:buChar char="●"/>
            </a:pPr>
            <a:r>
              <a:rPr lang="en"/>
              <a:t>Average Summer Bites: 332 Total, 261 Dogs, 63 Cats</a:t>
            </a:r>
            <a:endParaRPr/>
          </a:p>
          <a:p>
            <a:pPr indent="-342900" lvl="0" marL="457200" rtl="0" algn="l">
              <a:lnSpc>
                <a:spcPct val="150000"/>
              </a:lnSpc>
              <a:spcBef>
                <a:spcPts val="0"/>
              </a:spcBef>
              <a:spcAft>
                <a:spcPts val="0"/>
              </a:spcAft>
              <a:buSzPts val="1800"/>
              <a:buChar char="●"/>
            </a:pPr>
            <a:r>
              <a:rPr lang="en"/>
              <a:t>Average Winter Bites: 203 Total, 158 Dogs, 40 Cats</a:t>
            </a:r>
            <a:endParaRPr/>
          </a:p>
          <a:p>
            <a:pPr indent="-342900" lvl="0" marL="457200" rtl="0" algn="l">
              <a:lnSpc>
                <a:spcPct val="150000"/>
              </a:lnSpc>
              <a:spcBef>
                <a:spcPts val="0"/>
              </a:spcBef>
              <a:spcAft>
                <a:spcPts val="0"/>
              </a:spcAft>
              <a:buSzPts val="1800"/>
              <a:buChar char="●"/>
            </a:pPr>
            <a:r>
              <a:rPr lang="en"/>
              <a:t>No evidence for changing trends in bites over time</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Clear evidence of seasonal behavior across species (p &lt; 0.0001)</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Statistics and Findings</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Annual Bites: 1114 Total, 880 Dogs, 200 Cats</a:t>
            </a:r>
            <a:endParaRPr/>
          </a:p>
          <a:p>
            <a:pPr indent="-342900" lvl="0" marL="457200" rtl="0" algn="l">
              <a:lnSpc>
                <a:spcPct val="150000"/>
              </a:lnSpc>
              <a:spcBef>
                <a:spcPts val="0"/>
              </a:spcBef>
              <a:spcAft>
                <a:spcPts val="0"/>
              </a:spcAft>
              <a:buSzPts val="1800"/>
              <a:buChar char="●"/>
            </a:pPr>
            <a:r>
              <a:rPr lang="en"/>
              <a:t>Average Summer Bites: 332 Total, 261 Dogs, 63 Cats</a:t>
            </a:r>
            <a:endParaRPr/>
          </a:p>
          <a:p>
            <a:pPr indent="-342900" lvl="0" marL="457200" rtl="0" algn="l">
              <a:lnSpc>
                <a:spcPct val="150000"/>
              </a:lnSpc>
              <a:spcBef>
                <a:spcPts val="0"/>
              </a:spcBef>
              <a:spcAft>
                <a:spcPts val="0"/>
              </a:spcAft>
              <a:buSzPts val="1800"/>
              <a:buChar char="●"/>
            </a:pPr>
            <a:r>
              <a:rPr lang="en"/>
              <a:t>Average Winter Bites: 203 Total, 158 Dogs, 40 Cats</a:t>
            </a:r>
            <a:endParaRPr/>
          </a:p>
          <a:p>
            <a:pPr indent="-342900" lvl="0" marL="457200" rtl="0" algn="l">
              <a:lnSpc>
                <a:spcPct val="150000"/>
              </a:lnSpc>
              <a:spcBef>
                <a:spcPts val="0"/>
              </a:spcBef>
              <a:spcAft>
                <a:spcPts val="0"/>
              </a:spcAft>
              <a:buSzPts val="1800"/>
              <a:buChar char="●"/>
            </a:pPr>
            <a:r>
              <a:rPr lang="en"/>
              <a:t>No evidence for changing trends in bites over time</a:t>
            </a:r>
            <a:endParaRPr/>
          </a:p>
          <a:p>
            <a:pPr indent="-342900" lvl="0" marL="457200" rtl="0" algn="l">
              <a:lnSpc>
                <a:spcPct val="150000"/>
              </a:lnSpc>
              <a:spcBef>
                <a:spcPts val="0"/>
              </a:spcBef>
              <a:spcAft>
                <a:spcPts val="0"/>
              </a:spcAft>
              <a:buSzPts val="1800"/>
              <a:buChar char="●"/>
            </a:pPr>
            <a:r>
              <a:rPr lang="en"/>
              <a:t>Clear evidence of seasonal behavior across species (p &lt; 0.0001)</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Dogs bite the head more than cats (p &lt; 0.0001)</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Data Is Needed</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How severe was the bite?</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Data Is Needed</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How severe was the bite?</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What species is the bite victim?</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Data Is Needed</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How severe was the bite?</a:t>
            </a:r>
            <a:endParaRPr/>
          </a:p>
          <a:p>
            <a:pPr indent="-342900" lvl="0" marL="457200" rtl="0" algn="l">
              <a:lnSpc>
                <a:spcPct val="150000"/>
              </a:lnSpc>
              <a:spcBef>
                <a:spcPts val="0"/>
              </a:spcBef>
              <a:spcAft>
                <a:spcPts val="0"/>
              </a:spcAft>
              <a:buSzPts val="1800"/>
              <a:buChar char="●"/>
            </a:pPr>
            <a:r>
              <a:rPr lang="en"/>
              <a:t>What species is the bite victim?</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Is the biting animal a pet or is it wild?</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Data Is Needed</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How severe was the bite?</a:t>
            </a:r>
            <a:endParaRPr/>
          </a:p>
          <a:p>
            <a:pPr indent="-342900" lvl="0" marL="457200" rtl="0" algn="l">
              <a:lnSpc>
                <a:spcPct val="150000"/>
              </a:lnSpc>
              <a:spcBef>
                <a:spcPts val="0"/>
              </a:spcBef>
              <a:spcAft>
                <a:spcPts val="0"/>
              </a:spcAft>
              <a:buSzPts val="1800"/>
              <a:buChar char="●"/>
            </a:pPr>
            <a:r>
              <a:rPr lang="en"/>
              <a:t>What species is the bite victim?</a:t>
            </a:r>
            <a:endParaRPr/>
          </a:p>
          <a:p>
            <a:pPr indent="-342900" lvl="0" marL="457200" rtl="0" algn="l">
              <a:lnSpc>
                <a:spcPct val="150000"/>
              </a:lnSpc>
              <a:spcBef>
                <a:spcPts val="0"/>
              </a:spcBef>
              <a:spcAft>
                <a:spcPts val="0"/>
              </a:spcAft>
              <a:buSzPts val="1800"/>
              <a:buChar char="●"/>
            </a:pPr>
            <a:r>
              <a:rPr lang="en"/>
              <a:t>Is the biting animal a pet or is it wild?</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Is the victim a child, adolescent, or adult?</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Data Is Needed</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How severe was the bite?</a:t>
            </a:r>
            <a:endParaRPr/>
          </a:p>
          <a:p>
            <a:pPr indent="-342900" lvl="0" marL="457200" rtl="0" algn="l">
              <a:lnSpc>
                <a:spcPct val="150000"/>
              </a:lnSpc>
              <a:spcBef>
                <a:spcPts val="0"/>
              </a:spcBef>
              <a:spcAft>
                <a:spcPts val="0"/>
              </a:spcAft>
              <a:buSzPts val="1800"/>
              <a:buChar char="●"/>
            </a:pPr>
            <a:r>
              <a:rPr lang="en"/>
              <a:t>What species is the bite victim?</a:t>
            </a:r>
            <a:endParaRPr/>
          </a:p>
          <a:p>
            <a:pPr indent="-342900" lvl="0" marL="457200" rtl="0" algn="l">
              <a:lnSpc>
                <a:spcPct val="150000"/>
              </a:lnSpc>
              <a:spcBef>
                <a:spcPts val="0"/>
              </a:spcBef>
              <a:spcAft>
                <a:spcPts val="0"/>
              </a:spcAft>
              <a:buSzPts val="1800"/>
              <a:buChar char="●"/>
            </a:pPr>
            <a:r>
              <a:rPr lang="en"/>
              <a:t>Is the biting animal a pet or is it wild?</a:t>
            </a:r>
            <a:endParaRPr/>
          </a:p>
          <a:p>
            <a:pPr indent="-342900" lvl="0" marL="457200" rtl="0" algn="l">
              <a:lnSpc>
                <a:spcPct val="150000"/>
              </a:lnSpc>
              <a:spcBef>
                <a:spcPts val="0"/>
              </a:spcBef>
              <a:spcAft>
                <a:spcPts val="0"/>
              </a:spcAft>
              <a:buSzPts val="1800"/>
              <a:buChar char="●"/>
            </a:pPr>
            <a:r>
              <a:rPr lang="en"/>
              <a:t>Is the victim a child, adolescent, or adult?</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Rabies testing</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accent2"/>
              </a:buClr>
              <a:buSzPts val="1800"/>
              <a:buChar char="●"/>
            </a:pPr>
            <a:r>
              <a:rPr lang="en">
                <a:solidFill>
                  <a:schemeClr val="accent2"/>
                </a:solidFill>
              </a:rPr>
              <a:t>Average 1114 bites per year</a:t>
            </a:r>
            <a:endParaRPr>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Data Is Needed</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How severe was the bite?</a:t>
            </a:r>
            <a:endParaRPr/>
          </a:p>
          <a:p>
            <a:pPr indent="-342900" lvl="0" marL="457200" rtl="0" algn="l">
              <a:lnSpc>
                <a:spcPct val="150000"/>
              </a:lnSpc>
              <a:spcBef>
                <a:spcPts val="0"/>
              </a:spcBef>
              <a:spcAft>
                <a:spcPts val="0"/>
              </a:spcAft>
              <a:buSzPts val="1800"/>
              <a:buChar char="●"/>
            </a:pPr>
            <a:r>
              <a:rPr lang="en"/>
              <a:t>What species is the bite victim?</a:t>
            </a:r>
            <a:endParaRPr/>
          </a:p>
          <a:p>
            <a:pPr indent="-342900" lvl="0" marL="457200" rtl="0" algn="l">
              <a:lnSpc>
                <a:spcPct val="150000"/>
              </a:lnSpc>
              <a:spcBef>
                <a:spcPts val="0"/>
              </a:spcBef>
              <a:spcAft>
                <a:spcPts val="0"/>
              </a:spcAft>
              <a:buSzPts val="1800"/>
              <a:buChar char="●"/>
            </a:pPr>
            <a:r>
              <a:rPr lang="en"/>
              <a:t>Is the biting animal a pet or is it wild?</a:t>
            </a:r>
            <a:endParaRPr/>
          </a:p>
          <a:p>
            <a:pPr indent="-342900" lvl="0" marL="457200" rtl="0" algn="l">
              <a:lnSpc>
                <a:spcPct val="150000"/>
              </a:lnSpc>
              <a:spcBef>
                <a:spcPts val="0"/>
              </a:spcBef>
              <a:spcAft>
                <a:spcPts val="0"/>
              </a:spcAft>
              <a:buSzPts val="1800"/>
              <a:buChar char="●"/>
            </a:pPr>
            <a:r>
              <a:rPr lang="en"/>
              <a:t>Is the victim a child, adolescent, or adult?</a:t>
            </a:r>
            <a:endParaRPr/>
          </a:p>
          <a:p>
            <a:pPr indent="-342900" lvl="0" marL="457200" rtl="0" algn="l">
              <a:lnSpc>
                <a:spcPct val="150000"/>
              </a:lnSpc>
              <a:spcBef>
                <a:spcPts val="0"/>
              </a:spcBef>
              <a:spcAft>
                <a:spcPts val="0"/>
              </a:spcAft>
              <a:buSzPts val="1800"/>
              <a:buChar char="●"/>
            </a:pPr>
            <a:r>
              <a:rPr lang="en"/>
              <a:t>Rabies testing</a:t>
            </a:r>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Pet Census</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 questions?</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1114 bites per year</a:t>
            </a:r>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80% Dogs, 18% Cats</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1114 bites per year</a:t>
            </a:r>
            <a:endParaRPr/>
          </a:p>
          <a:p>
            <a:pPr indent="-342900" lvl="0" marL="457200" rtl="0" algn="l">
              <a:lnSpc>
                <a:spcPct val="150000"/>
              </a:lnSpc>
              <a:spcBef>
                <a:spcPts val="0"/>
              </a:spcBef>
              <a:spcAft>
                <a:spcPts val="0"/>
              </a:spcAft>
              <a:buSzPts val="1800"/>
              <a:buChar char="●"/>
            </a:pPr>
            <a:r>
              <a:rPr lang="en"/>
              <a:t>80% Dogs, 18% Cats</a:t>
            </a:r>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Most bites in Summer, fewest in Winter</a:t>
            </a:r>
            <a:endParaRPr>
              <a:solidFill>
                <a:schemeClr val="accent2"/>
              </a:solidFill>
            </a:endParaRPr>
          </a:p>
          <a:p>
            <a:pPr indent="0" lvl="0" marL="457200" rtl="0" algn="l">
              <a:lnSpc>
                <a:spcPct val="150000"/>
              </a:lnSpc>
              <a:spcBef>
                <a:spcPts val="1200"/>
              </a:spcBef>
              <a:spcAft>
                <a:spcPts val="1200"/>
              </a:spcAft>
              <a:buNone/>
            </a:pPr>
            <a:r>
              <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1114 bites per year</a:t>
            </a:r>
            <a:endParaRPr/>
          </a:p>
          <a:p>
            <a:pPr indent="-342900" lvl="0" marL="457200" rtl="0" algn="l">
              <a:lnSpc>
                <a:spcPct val="150000"/>
              </a:lnSpc>
              <a:spcBef>
                <a:spcPts val="0"/>
              </a:spcBef>
              <a:spcAft>
                <a:spcPts val="0"/>
              </a:spcAft>
              <a:buSzPts val="1800"/>
              <a:buChar char="●"/>
            </a:pPr>
            <a:r>
              <a:rPr lang="en"/>
              <a:t>80% Dogs, 18% Cats</a:t>
            </a:r>
            <a:endParaRPr/>
          </a:p>
          <a:p>
            <a:pPr indent="-342900" lvl="0" marL="457200" rtl="0" algn="l">
              <a:lnSpc>
                <a:spcPct val="150000"/>
              </a:lnSpc>
              <a:spcBef>
                <a:spcPts val="0"/>
              </a:spcBef>
              <a:spcAft>
                <a:spcPts val="0"/>
              </a:spcAft>
              <a:buSzPts val="1800"/>
              <a:buChar char="●"/>
            </a:pPr>
            <a:r>
              <a:rPr lang="en"/>
              <a:t>Most bites in Summer, fewest in Winter</a:t>
            </a:r>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Males bite more than females</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1114 bites per year</a:t>
            </a:r>
            <a:endParaRPr/>
          </a:p>
          <a:p>
            <a:pPr indent="-342900" lvl="0" marL="457200" rtl="0" algn="l">
              <a:lnSpc>
                <a:spcPct val="150000"/>
              </a:lnSpc>
              <a:spcBef>
                <a:spcPts val="0"/>
              </a:spcBef>
              <a:spcAft>
                <a:spcPts val="0"/>
              </a:spcAft>
              <a:buSzPts val="1800"/>
              <a:buChar char="●"/>
            </a:pPr>
            <a:r>
              <a:rPr lang="en"/>
              <a:t>80% Dogs, 18% Cats</a:t>
            </a:r>
            <a:endParaRPr/>
          </a:p>
          <a:p>
            <a:pPr indent="-342900" lvl="0" marL="457200" rtl="0" algn="l">
              <a:lnSpc>
                <a:spcPct val="150000"/>
              </a:lnSpc>
              <a:spcBef>
                <a:spcPts val="0"/>
              </a:spcBef>
              <a:spcAft>
                <a:spcPts val="0"/>
              </a:spcAft>
              <a:buSzPts val="1800"/>
              <a:buChar char="●"/>
            </a:pPr>
            <a:r>
              <a:rPr lang="en"/>
              <a:t>Most bites in Summer, fewest in Winter</a:t>
            </a:r>
            <a:endParaRPr/>
          </a:p>
          <a:p>
            <a:pPr indent="-342900" lvl="0" marL="457200" rtl="0" algn="l">
              <a:lnSpc>
                <a:spcPct val="150000"/>
              </a:lnSpc>
              <a:spcBef>
                <a:spcPts val="0"/>
              </a:spcBef>
              <a:spcAft>
                <a:spcPts val="0"/>
              </a:spcAft>
              <a:buSzPts val="1800"/>
              <a:buChar char="●"/>
            </a:pPr>
            <a:r>
              <a:rPr lang="en"/>
              <a:t>Males bite more than females</a:t>
            </a:r>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Pit bulls have the most bite reports among dogs</a:t>
            </a:r>
            <a:endParaRPr>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1114 bites per year</a:t>
            </a:r>
            <a:endParaRPr/>
          </a:p>
          <a:p>
            <a:pPr indent="-342900" lvl="0" marL="457200" rtl="0" algn="l">
              <a:lnSpc>
                <a:spcPct val="150000"/>
              </a:lnSpc>
              <a:spcBef>
                <a:spcPts val="0"/>
              </a:spcBef>
              <a:spcAft>
                <a:spcPts val="0"/>
              </a:spcAft>
              <a:buSzPts val="1800"/>
              <a:buChar char="●"/>
            </a:pPr>
            <a:r>
              <a:rPr lang="en"/>
              <a:t>80% Dogs, 18% Cats</a:t>
            </a:r>
            <a:endParaRPr/>
          </a:p>
          <a:p>
            <a:pPr indent="-342900" lvl="0" marL="457200" rtl="0" algn="l">
              <a:lnSpc>
                <a:spcPct val="150000"/>
              </a:lnSpc>
              <a:spcBef>
                <a:spcPts val="0"/>
              </a:spcBef>
              <a:spcAft>
                <a:spcPts val="0"/>
              </a:spcAft>
              <a:buSzPts val="1800"/>
              <a:buChar char="●"/>
            </a:pPr>
            <a:r>
              <a:rPr lang="en"/>
              <a:t>Most bites in Summer, fewest in Winter</a:t>
            </a:r>
            <a:endParaRPr/>
          </a:p>
          <a:p>
            <a:pPr indent="-342900" lvl="0" marL="457200" rtl="0" algn="l">
              <a:lnSpc>
                <a:spcPct val="150000"/>
              </a:lnSpc>
              <a:spcBef>
                <a:spcPts val="0"/>
              </a:spcBef>
              <a:spcAft>
                <a:spcPts val="0"/>
              </a:spcAft>
              <a:buSzPts val="1800"/>
              <a:buChar char="●"/>
            </a:pPr>
            <a:r>
              <a:rPr lang="en"/>
              <a:t>Males bite more than females</a:t>
            </a:r>
            <a:endParaRPr/>
          </a:p>
          <a:p>
            <a:pPr indent="-342900" lvl="0" marL="457200" rtl="0" algn="l">
              <a:lnSpc>
                <a:spcPct val="150000"/>
              </a:lnSpc>
              <a:spcBef>
                <a:spcPts val="0"/>
              </a:spcBef>
              <a:spcAft>
                <a:spcPts val="0"/>
              </a:spcAft>
              <a:buSzPts val="1800"/>
              <a:buChar char="●"/>
            </a:pPr>
            <a:r>
              <a:rPr lang="en"/>
              <a:t>Pit bulls have the most bite reports among dogs</a:t>
            </a:r>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Most bites are below the neck</a:t>
            </a:r>
            <a:endParaRPr>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Average 1114 bites per year</a:t>
            </a:r>
            <a:endParaRPr/>
          </a:p>
          <a:p>
            <a:pPr indent="-342900" lvl="0" marL="457200" rtl="0" algn="l">
              <a:lnSpc>
                <a:spcPct val="150000"/>
              </a:lnSpc>
              <a:spcBef>
                <a:spcPts val="0"/>
              </a:spcBef>
              <a:spcAft>
                <a:spcPts val="0"/>
              </a:spcAft>
              <a:buSzPts val="1800"/>
              <a:buChar char="●"/>
            </a:pPr>
            <a:r>
              <a:rPr lang="en"/>
              <a:t>80% Dogs, 18% Cats</a:t>
            </a:r>
            <a:endParaRPr/>
          </a:p>
          <a:p>
            <a:pPr indent="-342900" lvl="0" marL="457200" rtl="0" algn="l">
              <a:lnSpc>
                <a:spcPct val="150000"/>
              </a:lnSpc>
              <a:spcBef>
                <a:spcPts val="0"/>
              </a:spcBef>
              <a:spcAft>
                <a:spcPts val="0"/>
              </a:spcAft>
              <a:buSzPts val="1800"/>
              <a:buChar char="●"/>
            </a:pPr>
            <a:r>
              <a:rPr lang="en"/>
              <a:t>Most bites in Summer, fewest in Winter</a:t>
            </a:r>
            <a:endParaRPr/>
          </a:p>
          <a:p>
            <a:pPr indent="-342900" lvl="0" marL="457200" rtl="0" algn="l">
              <a:lnSpc>
                <a:spcPct val="150000"/>
              </a:lnSpc>
              <a:spcBef>
                <a:spcPts val="0"/>
              </a:spcBef>
              <a:spcAft>
                <a:spcPts val="0"/>
              </a:spcAft>
              <a:buSzPts val="1800"/>
              <a:buChar char="●"/>
            </a:pPr>
            <a:r>
              <a:rPr lang="en"/>
              <a:t>Males bite more than females</a:t>
            </a:r>
            <a:endParaRPr/>
          </a:p>
          <a:p>
            <a:pPr indent="-342900" lvl="0" marL="457200" rtl="0" algn="l">
              <a:lnSpc>
                <a:spcPct val="150000"/>
              </a:lnSpc>
              <a:spcBef>
                <a:spcPts val="0"/>
              </a:spcBef>
              <a:spcAft>
                <a:spcPts val="0"/>
              </a:spcAft>
              <a:buSzPts val="1800"/>
              <a:buChar char="●"/>
            </a:pPr>
            <a:r>
              <a:rPr lang="en"/>
              <a:t>Pit bulls have the most bite reports among dogs</a:t>
            </a:r>
            <a:endParaRPr/>
          </a:p>
          <a:p>
            <a:pPr indent="-342900" lvl="0" marL="457200" rtl="0" algn="l">
              <a:lnSpc>
                <a:spcPct val="150000"/>
              </a:lnSpc>
              <a:spcBef>
                <a:spcPts val="0"/>
              </a:spcBef>
              <a:spcAft>
                <a:spcPts val="0"/>
              </a:spcAft>
              <a:buSzPts val="1800"/>
              <a:buChar char="●"/>
            </a:pPr>
            <a:r>
              <a:rPr lang="en"/>
              <a:t>Most bites are below the neck</a:t>
            </a:r>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More information about the animals and victims would be useful</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