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80" r:id="rId4"/>
    <p:sldId id="301" r:id="rId5"/>
    <p:sldId id="337" r:id="rId7"/>
    <p:sldId id="322" r:id="rId8"/>
    <p:sldId id="339" r:id="rId9"/>
    <p:sldId id="340" r:id="rId10"/>
    <p:sldId id="341" r:id="rId11"/>
    <p:sldId id="338" r:id="rId12"/>
    <p:sldId id="344" r:id="rId13"/>
    <p:sldId id="323" r:id="rId14"/>
    <p:sldId id="343" r:id="rId15"/>
    <p:sldId id="324" r:id="rId16"/>
    <p:sldId id="286" r:id="rId17"/>
    <p:sldId id="345"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86706"/>
    <a:srgbClr val="242C38"/>
    <a:srgbClr val="9E8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hdr="0" ftr="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cxnSp>
        <p:nvCxnSpPr>
          <p:cNvPr id="11" name="直接连接符 10"/>
          <p:cNvCxnSpPr/>
          <p:nvPr/>
        </p:nvCxnSpPr>
        <p:spPr>
          <a:xfrm>
            <a:off x="4435475"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02120"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18455" y="3716655"/>
            <a:ext cx="2011680" cy="368300"/>
          </a:xfrm>
          <a:prstGeom prst="rect">
            <a:avLst/>
          </a:prstGeom>
          <a:noFill/>
        </p:spPr>
        <p:txBody>
          <a:bodyPr wrap="none" rtlCol="0">
            <a:spAutoFit/>
          </a:bodyPr>
          <a:p>
            <a:pPr algn="ctr"/>
            <a:r>
              <a:rPr lang="zh-CN" altLang="en-US"/>
              <a:t>学生学籍</a:t>
            </a:r>
            <a:r>
              <a:rPr lang="zh-CN" altLang="en-US"/>
              <a:t>管理系统</a:t>
            </a:r>
            <a:endParaRPr lang="zh-CN" altLang="en-US"/>
          </a:p>
        </p:txBody>
      </p:sp>
      <p:sp>
        <p:nvSpPr>
          <p:cNvPr id="14" name="文本框 13"/>
          <p:cNvSpPr txBox="1"/>
          <p:nvPr/>
        </p:nvSpPr>
        <p:spPr>
          <a:xfrm>
            <a:off x="4228465" y="2438400"/>
            <a:ext cx="4633595" cy="460375"/>
          </a:xfrm>
          <a:prstGeom prst="rect">
            <a:avLst/>
          </a:prstGeom>
          <a:noFill/>
        </p:spPr>
        <p:txBody>
          <a:bodyPr wrap="square" rtlCol="0">
            <a:spAutoFit/>
          </a:bodyPr>
          <a:p>
            <a:r>
              <a:rPr lang="zh-CN" altLang="en-US" sz="2400" b="1"/>
              <a:t>《程序设计基础》程序设计报告</a:t>
            </a:r>
            <a:endParaRPr lang="zh-CN" altLang="en-US" sz="2400" b="1"/>
          </a:p>
        </p:txBody>
      </p:sp>
      <p:sp>
        <p:nvSpPr>
          <p:cNvPr id="27" name="椭圆 26"/>
          <p:cNvSpPr/>
          <p:nvPr/>
        </p:nvSpPr>
        <p:spPr>
          <a:xfrm>
            <a:off x="6049010" y="659003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739640" y="4910455"/>
            <a:ext cx="3368675" cy="368300"/>
          </a:xfrm>
          <a:prstGeom prst="rect">
            <a:avLst/>
          </a:prstGeom>
          <a:noFill/>
        </p:spPr>
        <p:txBody>
          <a:bodyPr wrap="none" rtlCol="0">
            <a:spAutoFit/>
          </a:bodyPr>
          <a:p>
            <a:r>
              <a:rPr lang="zh-CN" altLang="en-US"/>
              <a:t>汇报人：马帅</a:t>
            </a:r>
            <a:r>
              <a:rPr lang="en-US" altLang="zh-CN"/>
              <a:t>	             </a:t>
            </a:r>
            <a:r>
              <a:rPr lang="zh-CN"/>
              <a:t>软件</a:t>
            </a:r>
            <a:r>
              <a:rPr lang="en-US" altLang="zh-CN"/>
              <a:t>20</a:t>
            </a:r>
            <a:endParaRPr lang="en-US" altLang="zh-CN"/>
          </a:p>
        </p:txBody>
      </p:sp>
      <p:pic>
        <p:nvPicPr>
          <p:cNvPr id="19" name="图片 18" descr="Vue"/>
          <p:cNvPicPr>
            <a:picLocks noChangeAspect="1"/>
          </p:cNvPicPr>
          <p:nvPr/>
        </p:nvPicPr>
        <p:blipFill>
          <a:blip r:embed="rId1"/>
          <a:stretch>
            <a:fillRect/>
          </a:stretch>
        </p:blipFill>
        <p:spPr>
          <a:xfrm>
            <a:off x="2045970" y="521970"/>
            <a:ext cx="772160" cy="772160"/>
          </a:xfrm>
          <a:prstGeom prst="rect">
            <a:avLst/>
          </a:prstGeom>
        </p:spPr>
      </p:pic>
      <p:pic>
        <p:nvPicPr>
          <p:cNvPr id="20" name="图片 19" descr="vscode"/>
          <p:cNvPicPr>
            <a:picLocks noChangeAspect="1"/>
          </p:cNvPicPr>
          <p:nvPr/>
        </p:nvPicPr>
        <p:blipFill>
          <a:blip r:embed="rId2"/>
          <a:stretch>
            <a:fillRect/>
          </a:stretch>
        </p:blipFill>
        <p:spPr>
          <a:xfrm>
            <a:off x="9103360" y="2188845"/>
            <a:ext cx="960120" cy="960120"/>
          </a:xfrm>
          <a:prstGeom prst="rect">
            <a:avLst/>
          </a:prstGeom>
        </p:spPr>
      </p:pic>
      <p:pic>
        <p:nvPicPr>
          <p:cNvPr id="22" name="图片 21" descr="cpp (1)"/>
          <p:cNvPicPr>
            <a:picLocks noChangeAspect="1"/>
          </p:cNvPicPr>
          <p:nvPr/>
        </p:nvPicPr>
        <p:blipFill>
          <a:blip r:embed="rId3"/>
          <a:stretch>
            <a:fillRect/>
          </a:stretch>
        </p:blipFill>
        <p:spPr>
          <a:xfrm>
            <a:off x="9377045" y="4488180"/>
            <a:ext cx="934085" cy="934085"/>
          </a:xfrm>
          <a:prstGeom prst="rect">
            <a:avLst/>
          </a:prstGeom>
        </p:spPr>
      </p:pic>
      <p:pic>
        <p:nvPicPr>
          <p:cNvPr id="23" name="图片 22" descr="cpp"/>
          <p:cNvPicPr>
            <a:picLocks noChangeAspect="1"/>
          </p:cNvPicPr>
          <p:nvPr/>
        </p:nvPicPr>
        <p:blipFill>
          <a:blip r:embed="rId4"/>
          <a:stretch>
            <a:fillRect/>
          </a:stretch>
        </p:blipFill>
        <p:spPr>
          <a:xfrm>
            <a:off x="5344795" y="617220"/>
            <a:ext cx="1496695" cy="1496695"/>
          </a:xfrm>
          <a:prstGeom prst="rect">
            <a:avLst/>
          </a:prstGeom>
        </p:spPr>
      </p:pic>
      <p:pic>
        <p:nvPicPr>
          <p:cNvPr id="24" name="图片 23" descr="Idea"/>
          <p:cNvPicPr>
            <a:picLocks noChangeAspect="1"/>
          </p:cNvPicPr>
          <p:nvPr/>
        </p:nvPicPr>
        <p:blipFill>
          <a:blip r:embed="rId5"/>
          <a:stretch>
            <a:fillRect/>
          </a:stretch>
        </p:blipFill>
        <p:spPr>
          <a:xfrm>
            <a:off x="10440035" y="521970"/>
            <a:ext cx="1024255" cy="1024255"/>
          </a:xfrm>
          <a:prstGeom prst="rect">
            <a:avLst/>
          </a:prstGeom>
        </p:spPr>
      </p:pic>
      <p:pic>
        <p:nvPicPr>
          <p:cNvPr id="28" name="图片 27" descr="java"/>
          <p:cNvPicPr>
            <a:picLocks noChangeAspect="1"/>
          </p:cNvPicPr>
          <p:nvPr/>
        </p:nvPicPr>
        <p:blipFill>
          <a:blip r:embed="rId6"/>
          <a:stretch>
            <a:fillRect/>
          </a:stretch>
        </p:blipFill>
        <p:spPr>
          <a:xfrm>
            <a:off x="1020445" y="1990090"/>
            <a:ext cx="831215" cy="831215"/>
          </a:xfrm>
          <a:prstGeom prst="rect">
            <a:avLst/>
          </a:prstGeom>
        </p:spPr>
      </p:pic>
      <p:pic>
        <p:nvPicPr>
          <p:cNvPr id="29" name="图片 28" descr="javascript"/>
          <p:cNvPicPr>
            <a:picLocks noChangeAspect="1"/>
          </p:cNvPicPr>
          <p:nvPr/>
        </p:nvPicPr>
        <p:blipFill>
          <a:blip r:embed="rId7"/>
          <a:stretch>
            <a:fillRect/>
          </a:stretch>
        </p:blipFill>
        <p:spPr>
          <a:xfrm>
            <a:off x="2898775" y="2971165"/>
            <a:ext cx="723900" cy="723900"/>
          </a:xfrm>
          <a:prstGeom prst="rect">
            <a:avLst/>
          </a:prstGeom>
        </p:spPr>
      </p:pic>
      <p:pic>
        <p:nvPicPr>
          <p:cNvPr id="30" name="图片 29" descr="linux"/>
          <p:cNvPicPr>
            <a:picLocks noChangeAspect="1"/>
          </p:cNvPicPr>
          <p:nvPr/>
        </p:nvPicPr>
        <p:blipFill>
          <a:blip r:embed="rId8"/>
          <a:stretch>
            <a:fillRect/>
          </a:stretch>
        </p:blipFill>
        <p:spPr>
          <a:xfrm>
            <a:off x="2898775" y="4910455"/>
            <a:ext cx="1024890" cy="1024890"/>
          </a:xfrm>
          <a:prstGeom prst="rect">
            <a:avLst/>
          </a:prstGeom>
        </p:spPr>
      </p:pic>
      <p:pic>
        <p:nvPicPr>
          <p:cNvPr id="31" name="图片 30" descr="py"/>
          <p:cNvPicPr>
            <a:picLocks noChangeAspect="1"/>
          </p:cNvPicPr>
          <p:nvPr/>
        </p:nvPicPr>
        <p:blipFill>
          <a:blip r:embed="rId9"/>
          <a:stretch>
            <a:fillRect/>
          </a:stretch>
        </p:blipFill>
        <p:spPr>
          <a:xfrm>
            <a:off x="1020445" y="3517265"/>
            <a:ext cx="766445" cy="766445"/>
          </a:xfrm>
          <a:prstGeom prst="rect">
            <a:avLst/>
          </a:prstGeom>
        </p:spPr>
      </p:pic>
      <p:pic>
        <p:nvPicPr>
          <p:cNvPr id="34" name="图片 33" descr="go"/>
          <p:cNvPicPr>
            <a:picLocks noChangeAspect="1"/>
          </p:cNvPicPr>
          <p:nvPr/>
        </p:nvPicPr>
        <p:blipFill>
          <a:blip r:embed="rId10"/>
          <a:stretch>
            <a:fillRect/>
          </a:stretch>
        </p:blipFill>
        <p:spPr>
          <a:xfrm>
            <a:off x="10311130" y="3168015"/>
            <a:ext cx="1115695" cy="11156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523865" y="864870"/>
            <a:ext cx="109728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详细设计</a:t>
            </a:r>
            <a:endParaRPr lang="zh-CN" altLang="en-US" b="1">
              <a:solidFill>
                <a:schemeClr val="tx1"/>
              </a:solidFill>
              <a:latin typeface="微软雅黑" panose="020B0503020204020204" charset="-122"/>
              <a:ea typeface="微软雅黑" panose="020B0503020204020204" charset="-122"/>
            </a:endParaRPr>
          </a:p>
        </p:txBody>
      </p:sp>
      <p:pic>
        <p:nvPicPr>
          <p:cNvPr id="4" name="图片 3" descr="学籍管理系统"/>
          <p:cNvPicPr>
            <a:picLocks noChangeAspect="1"/>
          </p:cNvPicPr>
          <p:nvPr/>
        </p:nvPicPr>
        <p:blipFill>
          <a:blip r:embed="rId1"/>
          <a:stretch>
            <a:fillRect/>
          </a:stretch>
        </p:blipFill>
        <p:spPr>
          <a:xfrm>
            <a:off x="1385570" y="1026160"/>
            <a:ext cx="9371330" cy="5763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523230" y="3596005"/>
            <a:ext cx="1097280" cy="736600"/>
            <a:chOff x="8698" y="5674"/>
            <a:chExt cx="1728" cy="1160"/>
          </a:xfrm>
        </p:grpSpPr>
        <p:sp>
          <p:nvSpPr>
            <p:cNvPr id="9" name="文本框 8"/>
            <p:cNvSpPr txBox="1"/>
            <p:nvPr/>
          </p:nvSpPr>
          <p:spPr>
            <a:xfrm>
              <a:off x="8776" y="5674"/>
              <a:ext cx="1650" cy="580"/>
            </a:xfrm>
            <a:prstGeom prst="rect">
              <a:avLst/>
            </a:prstGeom>
            <a:noFill/>
          </p:spPr>
          <p:txBody>
            <a:bodyPr wrap="square" rtlCol="0">
              <a:spAutoFit/>
            </a:bodyPr>
            <a:p>
              <a:r>
                <a:rPr lang="en-US" altLang="zh-CN" b="1">
                  <a:latin typeface="+mj-ea"/>
                  <a:ea typeface="+mj-ea"/>
                </a:rPr>
                <a:t>PART 3</a:t>
              </a:r>
              <a:endParaRPr lang="en-US" altLang="zh-CN" b="1">
                <a:latin typeface="+mj-ea"/>
                <a:ea typeface="+mj-ea"/>
              </a:endParaRPr>
            </a:p>
          </p:txBody>
        </p:sp>
        <p:sp>
          <p:nvSpPr>
            <p:cNvPr id="6" name="文本框 5"/>
            <p:cNvSpPr txBox="1"/>
            <p:nvPr/>
          </p:nvSpPr>
          <p:spPr>
            <a:xfrm>
              <a:off x="8698" y="6254"/>
              <a:ext cx="1728" cy="580"/>
            </a:xfrm>
            <a:prstGeom prst="rect">
              <a:avLst/>
            </a:prstGeom>
            <a:noFill/>
          </p:spPr>
          <p:txBody>
            <a:bodyPr wrap="none" rtlCol="0">
              <a:spAutoFit/>
            </a:bodyPr>
            <a:p>
              <a:r>
                <a:rPr lang="zh-CN" altLang="en-US" b="1"/>
                <a:t>成品展示</a:t>
              </a:r>
              <a:endParaRPr lang="zh-CN" altLang="en-US" b="1"/>
            </a:p>
          </p:txBody>
        </p:sp>
      </p:grpSp>
      <p:pic>
        <p:nvPicPr>
          <p:cNvPr id="15" name="图片 14" descr="html"/>
          <p:cNvPicPr>
            <a:picLocks noChangeAspect="1"/>
          </p:cNvPicPr>
          <p:nvPr/>
        </p:nvPicPr>
        <p:blipFill>
          <a:blip r:embed="rId1"/>
          <a:stretch>
            <a:fillRect/>
          </a:stretch>
        </p:blipFill>
        <p:spPr>
          <a:xfrm>
            <a:off x="5751195" y="1951990"/>
            <a:ext cx="690880" cy="690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523865" y="864870"/>
            <a:ext cx="109728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成品展示</a:t>
            </a:r>
            <a:endParaRPr lang="zh-CN" altLang="en-US" b="1">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417830" y="1459230"/>
            <a:ext cx="5562600" cy="3939540"/>
          </a:xfrm>
          <a:prstGeom prst="rect">
            <a:avLst/>
          </a:prstGeom>
        </p:spPr>
      </p:pic>
      <p:sp>
        <p:nvSpPr>
          <p:cNvPr id="5" name="文本框 4"/>
          <p:cNvSpPr txBox="1"/>
          <p:nvPr/>
        </p:nvSpPr>
        <p:spPr>
          <a:xfrm>
            <a:off x="6621145" y="2967990"/>
            <a:ext cx="4754880" cy="922020"/>
          </a:xfrm>
          <a:prstGeom prst="rect">
            <a:avLst/>
          </a:prstGeom>
          <a:noFill/>
        </p:spPr>
        <p:txBody>
          <a:bodyPr wrap="none" rtlCol="0">
            <a:spAutoFit/>
          </a:bodyPr>
          <a:p>
            <a:r>
              <a:rPr lang="zh-CN" altLang="en-US"/>
              <a:t>系统以菜单方式显示，输入数字进行相应操作</a:t>
            </a:r>
            <a:endParaRPr lang="zh-CN" altLang="en-US"/>
          </a:p>
          <a:p>
            <a:endParaRPr lang="zh-CN" altLang="en-US"/>
          </a:p>
          <a:p>
            <a:r>
              <a:rPr lang="zh-CN" altLang="en-US"/>
              <a:t>具体见</a:t>
            </a:r>
            <a:r>
              <a:rPr lang="zh-CN" altLang="en-US"/>
              <a:t>功能演示</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523230" y="3596005"/>
            <a:ext cx="1097280" cy="736600"/>
            <a:chOff x="8698" y="5674"/>
            <a:chExt cx="1728" cy="1160"/>
          </a:xfrm>
        </p:grpSpPr>
        <p:sp>
          <p:nvSpPr>
            <p:cNvPr id="9" name="文本框 8"/>
            <p:cNvSpPr txBox="1"/>
            <p:nvPr/>
          </p:nvSpPr>
          <p:spPr>
            <a:xfrm>
              <a:off x="8776" y="5674"/>
              <a:ext cx="1650" cy="580"/>
            </a:xfrm>
            <a:prstGeom prst="rect">
              <a:avLst/>
            </a:prstGeom>
            <a:noFill/>
          </p:spPr>
          <p:txBody>
            <a:bodyPr wrap="square" rtlCol="0">
              <a:spAutoFit/>
            </a:bodyPr>
            <a:p>
              <a:r>
                <a:rPr lang="en-US" altLang="zh-CN" b="1">
                  <a:latin typeface="+mj-ea"/>
                  <a:ea typeface="+mj-ea"/>
                </a:rPr>
                <a:t>PART 4</a:t>
              </a:r>
              <a:endParaRPr lang="en-US" altLang="zh-CN" b="1">
                <a:latin typeface="+mj-ea"/>
                <a:ea typeface="+mj-ea"/>
              </a:endParaRPr>
            </a:p>
          </p:txBody>
        </p:sp>
        <p:sp>
          <p:nvSpPr>
            <p:cNvPr id="6" name="文本框 5"/>
            <p:cNvSpPr txBox="1"/>
            <p:nvPr/>
          </p:nvSpPr>
          <p:spPr>
            <a:xfrm>
              <a:off x="8698" y="6254"/>
              <a:ext cx="1728" cy="580"/>
            </a:xfrm>
            <a:prstGeom prst="rect">
              <a:avLst/>
            </a:prstGeom>
            <a:noFill/>
          </p:spPr>
          <p:txBody>
            <a:bodyPr wrap="none" rtlCol="0">
              <a:spAutoFit/>
            </a:bodyPr>
            <a:p>
              <a:r>
                <a:rPr lang="zh-CN" altLang="en-US" b="1"/>
                <a:t>设计总结</a:t>
              </a:r>
              <a:endParaRPr lang="zh-CN" altLang="en-US" b="1"/>
            </a:p>
          </p:txBody>
        </p:sp>
      </p:grpSp>
      <p:pic>
        <p:nvPicPr>
          <p:cNvPr id="5" name="图片 4" descr="总结"/>
          <p:cNvPicPr>
            <a:picLocks noChangeAspect="1"/>
          </p:cNvPicPr>
          <p:nvPr/>
        </p:nvPicPr>
        <p:blipFill>
          <a:blip r:embed="rId1"/>
          <a:stretch>
            <a:fillRect/>
          </a:stretch>
        </p:blipFill>
        <p:spPr>
          <a:xfrm>
            <a:off x="5773420" y="1859915"/>
            <a:ext cx="647065" cy="647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2730603" y="2195195"/>
            <a:ext cx="9011982" cy="3641725"/>
            <a:chOff x="2672" y="3337"/>
            <a:chExt cx="14597" cy="5735"/>
          </a:xfrm>
        </p:grpSpPr>
        <p:cxnSp>
          <p:nvCxnSpPr>
            <p:cNvPr id="6" name="直接连接符 5"/>
            <p:cNvCxnSpPr/>
            <p:nvPr/>
          </p:nvCxnSpPr>
          <p:spPr>
            <a:xfrm flipH="1">
              <a:off x="6648" y="3337"/>
              <a:ext cx="1" cy="57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672" y="5600"/>
              <a:ext cx="2131" cy="1210"/>
            </a:xfrm>
            <a:prstGeom prst="rect">
              <a:avLst/>
            </a:prstGeom>
            <a:noFill/>
          </p:spPr>
          <p:txBody>
            <a:bodyPr wrap="square" rtlCol="0">
              <a:spAutoFit/>
              <a:scene3d>
                <a:camera prst="orthographicFront"/>
                <a:lightRig rig="threePt" dir="t"/>
              </a:scene3d>
            </a:bodyPr>
            <a:p>
              <a:pPr algn="just"/>
              <a:r>
                <a:rPr lang="zh-CN" altLang="en-US" sz="4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收获</a:t>
              </a:r>
              <a:endParaRPr lang="zh-CN" altLang="en-US" sz="4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rot="0">
              <a:off x="7962" y="7864"/>
              <a:ext cx="816" cy="816"/>
              <a:chOff x="6302" y="4744"/>
              <a:chExt cx="816" cy="816"/>
            </a:xfrm>
          </p:grpSpPr>
          <p:sp>
            <p:nvSpPr>
              <p:cNvPr id="14" name="椭圆 13"/>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9243" y="7982"/>
              <a:ext cx="6670" cy="580"/>
            </a:xfrm>
            <a:prstGeom prst="rect">
              <a:avLst/>
            </a:prstGeom>
            <a:noFill/>
          </p:spPr>
          <p:txBody>
            <a:bodyPr wrap="square" rtlCol="0" anchor="t">
              <a:spAutoFit/>
            </a:bodyPr>
            <a:p>
              <a:r>
                <a:rPr lang="zh-CN" altLang="en-US"/>
                <a:t>要善于运用官方文档</a:t>
              </a:r>
              <a:endParaRPr lang="zh-CN" altLang="en-US"/>
            </a:p>
          </p:txBody>
        </p:sp>
        <p:sp>
          <p:nvSpPr>
            <p:cNvPr id="18" name="文本框 17"/>
            <p:cNvSpPr txBox="1"/>
            <p:nvPr/>
          </p:nvSpPr>
          <p:spPr>
            <a:xfrm>
              <a:off x="9243" y="3806"/>
              <a:ext cx="4703" cy="580"/>
            </a:xfrm>
            <a:prstGeom prst="rect">
              <a:avLst/>
            </a:prstGeom>
            <a:noFill/>
          </p:spPr>
          <p:txBody>
            <a:bodyPr wrap="square" rtlCol="0" anchor="t">
              <a:spAutoFit/>
            </a:bodyPr>
            <a:p>
              <a:r>
                <a:rPr lang="zh-CN" altLang="en-US"/>
                <a:t>抽象类无法实例化对象</a:t>
              </a:r>
              <a:endParaRPr lang="zh-CN" altLang="en-US"/>
            </a:p>
          </p:txBody>
        </p:sp>
        <p:sp>
          <p:nvSpPr>
            <p:cNvPr id="19" name="文本框 18"/>
            <p:cNvSpPr txBox="1"/>
            <p:nvPr/>
          </p:nvSpPr>
          <p:spPr>
            <a:xfrm>
              <a:off x="9243" y="6619"/>
              <a:ext cx="7906" cy="580"/>
            </a:xfrm>
            <a:prstGeom prst="rect">
              <a:avLst/>
            </a:prstGeom>
            <a:noFill/>
          </p:spPr>
          <p:txBody>
            <a:bodyPr wrap="square" rtlCol="0" anchor="t">
              <a:spAutoFit/>
            </a:bodyPr>
            <a:p>
              <a:r>
                <a:rPr lang="zh-CN" altLang="en-US"/>
                <a:t>避免释放内存与析构函数内容</a:t>
              </a:r>
              <a:r>
                <a:rPr lang="zh-CN" altLang="en-US"/>
                <a:t>冲突</a:t>
              </a:r>
              <a:endParaRPr lang="zh-CN" altLang="en-US"/>
            </a:p>
          </p:txBody>
        </p:sp>
        <p:sp>
          <p:nvSpPr>
            <p:cNvPr id="20" name="文本框 19"/>
            <p:cNvSpPr txBox="1"/>
            <p:nvPr/>
          </p:nvSpPr>
          <p:spPr>
            <a:xfrm>
              <a:off x="9243" y="5198"/>
              <a:ext cx="8026" cy="580"/>
            </a:xfrm>
            <a:prstGeom prst="rect">
              <a:avLst/>
            </a:prstGeom>
            <a:noFill/>
          </p:spPr>
          <p:txBody>
            <a:bodyPr wrap="square" rtlCol="0" anchor="t">
              <a:spAutoFit/>
            </a:bodyPr>
            <a:p>
              <a:r>
                <a:rPr lang="zh-CN" altLang="en-US"/>
                <a:t>已开辟但是无用的内存一定要释放，置空</a:t>
              </a:r>
              <a:endParaRPr lang="zh-CN" altLang="en-US"/>
            </a:p>
          </p:txBody>
        </p:sp>
      </p:grpSp>
      <p:sp>
        <p:nvSpPr>
          <p:cNvPr id="3" name="文本框 2"/>
          <p:cNvSpPr txBox="1"/>
          <p:nvPr/>
        </p:nvSpPr>
        <p:spPr>
          <a:xfrm>
            <a:off x="5522595" y="864870"/>
            <a:ext cx="1097280" cy="368300"/>
          </a:xfrm>
          <a:prstGeom prst="rect">
            <a:avLst/>
          </a:prstGeom>
          <a:noFill/>
        </p:spPr>
        <p:txBody>
          <a:bodyPr wrap="none" rtlCol="0">
            <a:spAutoFit/>
          </a:bodyPr>
          <a:p>
            <a:r>
              <a:rPr lang="zh-CN" altLang="en-US" b="1"/>
              <a:t>设计总计</a:t>
            </a:r>
            <a:endParaRPr lang="zh-CN" alt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2730603" y="2195195"/>
            <a:ext cx="7412953" cy="4036695"/>
            <a:chOff x="2672" y="3337"/>
            <a:chExt cx="12007" cy="6357"/>
          </a:xfrm>
        </p:grpSpPr>
        <p:cxnSp>
          <p:nvCxnSpPr>
            <p:cNvPr id="6" name="直接连接符 5"/>
            <p:cNvCxnSpPr/>
            <p:nvPr/>
          </p:nvCxnSpPr>
          <p:spPr>
            <a:xfrm flipH="1">
              <a:off x="6648" y="3337"/>
              <a:ext cx="1" cy="57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672" y="5600"/>
              <a:ext cx="2131" cy="1210"/>
            </a:xfrm>
            <a:prstGeom prst="rect">
              <a:avLst/>
            </a:prstGeom>
            <a:noFill/>
          </p:spPr>
          <p:txBody>
            <a:bodyPr wrap="square" rtlCol="0">
              <a:spAutoFit/>
              <a:scene3d>
                <a:camera prst="orthographicFront"/>
                <a:lightRig rig="threePt" dir="t"/>
              </a:scene3d>
            </a:bodyPr>
            <a:p>
              <a:pPr algn="just"/>
              <a:r>
                <a:rPr lang="zh-CN" altLang="en-US" sz="4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心得</a:t>
              </a:r>
              <a:endParaRPr lang="zh-CN" altLang="en-US" sz="4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文本框 6"/>
            <p:cNvSpPr txBox="1"/>
            <p:nvPr/>
          </p:nvSpPr>
          <p:spPr>
            <a:xfrm>
              <a:off x="8070" y="5198"/>
              <a:ext cx="394" cy="580"/>
            </a:xfrm>
            <a:prstGeom prst="rect">
              <a:avLst/>
            </a:prstGeom>
            <a:noFill/>
          </p:spPr>
          <p:txBody>
            <a:bodyPr wrap="square" rtlCol="0">
              <a:spAutoFit/>
            </a:bodyPr>
            <a:p>
              <a:endParaRPr lang="en-US" altLang="zh-CN" b="1">
                <a:solidFill>
                  <a:schemeClr val="bg1"/>
                </a:solidFill>
                <a:latin typeface="微软雅黑" panose="020B0503020204020204" charset="-122"/>
                <a:ea typeface="微软雅黑" panose="020B0503020204020204" charset="-122"/>
              </a:endParaRPr>
            </a:p>
          </p:txBody>
        </p:sp>
        <p:sp>
          <p:nvSpPr>
            <p:cNvPr id="16" name="文本框 15"/>
            <p:cNvSpPr txBox="1"/>
            <p:nvPr/>
          </p:nvSpPr>
          <p:spPr>
            <a:xfrm>
              <a:off x="8070" y="7982"/>
              <a:ext cx="394" cy="580"/>
            </a:xfrm>
            <a:prstGeom prst="rect">
              <a:avLst/>
            </a:prstGeom>
            <a:noFill/>
          </p:spPr>
          <p:txBody>
            <a:bodyPr wrap="square" rtlCol="0">
              <a:spAutoFit/>
            </a:bodyPr>
            <a:p>
              <a:endParaRPr lang="en-US" altLang="zh-CN" b="1">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7506" y="3734"/>
              <a:ext cx="7173" cy="5960"/>
            </a:xfrm>
            <a:prstGeom prst="rect">
              <a:avLst/>
            </a:prstGeom>
            <a:noFill/>
          </p:spPr>
          <p:txBody>
            <a:bodyPr wrap="square" rtlCol="0" anchor="t">
              <a:spAutoFit/>
            </a:bodyPr>
            <a:p>
              <a:r>
                <a:rPr lang="en-US" altLang="zh-CN" sz="2000"/>
                <a:t>  </a:t>
              </a:r>
              <a:r>
                <a:rPr lang="zh-CN" altLang="en-US" sz="2000"/>
                <a:t>计划一个模块的同时要分析到其所用的子模块然后功能配合在一起使用设计，避免残缺，或者一步错步步错的情况出现。</a:t>
              </a:r>
              <a:endParaRPr lang="zh-CN" altLang="en-US" sz="2000"/>
            </a:p>
            <a:p>
              <a:r>
                <a:rPr lang="zh-CN" altLang="en-US" sz="2000"/>
                <a:t>  同时一定要注意内存的使用，避免内存泄漏的情况发生。</a:t>
              </a:r>
              <a:endParaRPr lang="zh-CN" altLang="en-US" sz="2000"/>
            </a:p>
            <a:p>
              <a:r>
                <a:rPr lang="zh-CN" altLang="en-US" sz="2000"/>
                <a:t>  进行需求分析是也要考虑周到，依据分析内容才能更好地进行整体设计。</a:t>
              </a:r>
              <a:endParaRPr lang="zh-CN" altLang="en-US" sz="2000"/>
            </a:p>
            <a:p>
              <a:r>
                <a:rPr lang="zh-CN" altLang="en-US" sz="2000"/>
                <a:t>  进行测试时，要多种方式测试，多种情况下测试，避免偶然性</a:t>
              </a:r>
              <a:endParaRPr lang="zh-CN" altLang="en-US" sz="2000"/>
            </a:p>
            <a:p>
              <a:r>
                <a:rPr lang="zh-CN" altLang="en-US" sz="2000"/>
                <a:t>  </a:t>
              </a:r>
              <a:endParaRPr lang="zh-CN" altLang="en-US" sz="2000"/>
            </a:p>
            <a:p>
              <a:endParaRPr lang="zh-CN" altLang="en-US" sz="2000"/>
            </a:p>
          </p:txBody>
        </p:sp>
      </p:grpSp>
      <p:sp>
        <p:nvSpPr>
          <p:cNvPr id="3" name="文本框 2"/>
          <p:cNvSpPr txBox="1"/>
          <p:nvPr/>
        </p:nvSpPr>
        <p:spPr>
          <a:xfrm>
            <a:off x="5522595" y="864870"/>
            <a:ext cx="1097280" cy="368300"/>
          </a:xfrm>
          <a:prstGeom prst="rect">
            <a:avLst/>
          </a:prstGeom>
          <a:noFill/>
        </p:spPr>
        <p:txBody>
          <a:bodyPr wrap="none" rtlCol="0">
            <a:spAutoFit/>
          </a:bodyPr>
          <a:p>
            <a:r>
              <a:rPr lang="zh-CN" altLang="en-US" b="1"/>
              <a:t>设计总计</a:t>
            </a:r>
            <a:endParaRPr lang="zh-C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161030" y="309245"/>
            <a:ext cx="5869940" cy="623887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636645" y="5201285"/>
            <a:ext cx="140335" cy="140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674100" y="2109470"/>
            <a:ext cx="185420" cy="1854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482854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3448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88255" y="3416300"/>
            <a:ext cx="2016760" cy="645160"/>
          </a:xfrm>
          <a:prstGeom prst="rect">
            <a:avLst/>
          </a:prstGeom>
          <a:noFill/>
        </p:spPr>
        <p:txBody>
          <a:bodyPr wrap="square" rtlCol="0">
            <a:spAutoFit/>
          </a:bodyPr>
          <a:p>
            <a:r>
              <a:rPr lang="zh-CN" altLang="en-US" sz="3600" b="1"/>
              <a:t>谢谢观看</a:t>
            </a:r>
            <a:endParaRPr lang="zh-CN" altLang="en-US" sz="3600" b="1"/>
          </a:p>
        </p:txBody>
      </p:sp>
      <p:sp>
        <p:nvSpPr>
          <p:cNvPr id="16" name="椭圆 15"/>
          <p:cNvSpPr/>
          <p:nvPr/>
        </p:nvSpPr>
        <p:spPr>
          <a:xfrm>
            <a:off x="3776980" y="534098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674100" y="199707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07100" y="5164455"/>
            <a:ext cx="177165" cy="177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23610" y="5518150"/>
            <a:ext cx="139700" cy="139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59805" y="5840730"/>
            <a:ext cx="73025" cy="73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github"/>
          <p:cNvPicPr>
            <a:picLocks noChangeAspect="1"/>
          </p:cNvPicPr>
          <p:nvPr/>
        </p:nvPicPr>
        <p:blipFill>
          <a:blip r:embed="rId1"/>
          <a:stretch>
            <a:fillRect/>
          </a:stretch>
        </p:blipFill>
        <p:spPr>
          <a:xfrm>
            <a:off x="5702300" y="1414145"/>
            <a:ext cx="788035" cy="788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23" name="组合 22"/>
          <p:cNvGrpSpPr/>
          <p:nvPr/>
        </p:nvGrpSpPr>
        <p:grpSpPr>
          <a:xfrm>
            <a:off x="2261235" y="263525"/>
            <a:ext cx="6881495" cy="4863465"/>
            <a:chOff x="3946" y="297"/>
            <a:chExt cx="10145" cy="7659"/>
          </a:xfrm>
        </p:grpSpPr>
        <p:sp>
          <p:nvSpPr>
            <p:cNvPr id="25" name="椭圆 24"/>
            <p:cNvSpPr/>
            <p:nvPr/>
          </p:nvSpPr>
          <p:spPr>
            <a:xfrm>
              <a:off x="9379" y="297"/>
              <a:ext cx="365" cy="3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9418" y="937"/>
              <a:ext cx="288" cy="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9057" y="1328"/>
              <a:ext cx="1008" cy="580"/>
            </a:xfrm>
            <a:prstGeom prst="rect">
              <a:avLst/>
            </a:prstGeom>
            <a:noFill/>
          </p:spPr>
          <p:txBody>
            <a:bodyPr wrap="square" rtlCol="0">
              <a:spAutoFit/>
            </a:bodyPr>
            <a:p>
              <a:r>
                <a:rPr lang="zh-CN" altLang="en-US" b="1">
                  <a:solidFill>
                    <a:schemeClr val="tx1"/>
                  </a:solidFill>
                  <a:latin typeface="微软雅黑" panose="020B0503020204020204" charset="-122"/>
                  <a:ea typeface="微软雅黑" panose="020B0503020204020204" charset="-122"/>
                </a:rPr>
                <a:t>目录</a:t>
              </a:r>
              <a:endParaRPr lang="zh-CN" altLang="en-US" b="1">
                <a:solidFill>
                  <a:schemeClr val="tx1"/>
                </a:solidFill>
                <a:latin typeface="微软雅黑" panose="020B0503020204020204" charset="-122"/>
                <a:ea typeface="微软雅黑" panose="020B0503020204020204" charset="-122"/>
              </a:endParaRPr>
            </a:p>
          </p:txBody>
        </p:sp>
        <p:grpSp>
          <p:nvGrpSpPr>
            <p:cNvPr id="8" name="组合 7"/>
            <p:cNvGrpSpPr/>
            <p:nvPr/>
          </p:nvGrpSpPr>
          <p:grpSpPr>
            <a:xfrm>
              <a:off x="3946" y="4501"/>
              <a:ext cx="3302" cy="580"/>
              <a:chOff x="2124" y="4104"/>
              <a:chExt cx="3302" cy="580"/>
            </a:xfrm>
          </p:grpSpPr>
          <p:sp>
            <p:nvSpPr>
              <p:cNvPr id="3" name="文本框 2"/>
              <p:cNvSpPr txBox="1"/>
              <p:nvPr/>
            </p:nvSpPr>
            <p:spPr>
              <a:xfrm>
                <a:off x="2124" y="4104"/>
                <a:ext cx="1570" cy="580"/>
              </a:xfrm>
              <a:prstGeom prst="rect">
                <a:avLst/>
              </a:prstGeom>
              <a:noFill/>
            </p:spPr>
            <p:txBody>
              <a:bodyPr wrap="square" rtlCol="0">
                <a:spAutoFit/>
              </a:bodyPr>
              <a:p>
                <a:pPr lvl="0" algn="l">
                  <a:buClrTx/>
                  <a:buSzTx/>
                  <a:buFontTx/>
                </a:pPr>
                <a:r>
                  <a:rPr lang="en-US" altLang="zh-CN" b="1">
                    <a:latin typeface="微软雅黑" panose="020B0503020204020204" charset="-122"/>
                    <a:ea typeface="微软雅黑" panose="020B0503020204020204" charset="-122"/>
                    <a:sym typeface="+mn-ea"/>
                  </a:rPr>
                  <a:t>PART 1</a:t>
                </a:r>
                <a:endParaRPr lang="en-US" altLang="zh-CN" b="1">
                  <a:latin typeface="微软雅黑" panose="020B0503020204020204" charset="-122"/>
                  <a:ea typeface="微软雅黑" panose="020B0503020204020204" charset="-122"/>
                  <a:sym typeface="+mn-ea"/>
                </a:endParaRPr>
              </a:p>
            </p:txBody>
          </p:sp>
          <p:sp>
            <p:nvSpPr>
              <p:cNvPr id="4" name="文本框 3"/>
              <p:cNvSpPr txBox="1"/>
              <p:nvPr/>
            </p:nvSpPr>
            <p:spPr>
              <a:xfrm>
                <a:off x="3698" y="4104"/>
                <a:ext cx="1728" cy="580"/>
              </a:xfrm>
              <a:prstGeom prst="rect">
                <a:avLst/>
              </a:prstGeom>
              <a:noFill/>
            </p:spPr>
            <p:txBody>
              <a:bodyPr wrap="square" rtlCol="0">
                <a:spAutoFit/>
              </a:bodyPr>
              <a:p>
                <a:r>
                  <a:rPr lang="zh-CN" altLang="en-US" b="1"/>
                  <a:t>需求分析</a:t>
                </a:r>
                <a:endParaRPr lang="zh-CN" altLang="en-US" b="1"/>
              </a:p>
            </p:txBody>
          </p:sp>
        </p:grpSp>
        <p:grpSp>
          <p:nvGrpSpPr>
            <p:cNvPr id="9" name="组合 8"/>
            <p:cNvGrpSpPr/>
            <p:nvPr/>
          </p:nvGrpSpPr>
          <p:grpSpPr>
            <a:xfrm>
              <a:off x="3946" y="7376"/>
              <a:ext cx="3384" cy="580"/>
              <a:chOff x="2124" y="7520"/>
              <a:chExt cx="3384" cy="580"/>
            </a:xfrm>
          </p:grpSpPr>
          <p:sp>
            <p:nvSpPr>
              <p:cNvPr id="5" name="文本框 4"/>
              <p:cNvSpPr txBox="1"/>
              <p:nvPr/>
            </p:nvSpPr>
            <p:spPr>
              <a:xfrm>
                <a:off x="2124" y="7520"/>
                <a:ext cx="1569" cy="580"/>
              </a:xfrm>
              <a:prstGeom prst="rect">
                <a:avLst/>
              </a:prstGeom>
              <a:noFill/>
            </p:spPr>
            <p:txBody>
              <a:bodyPr wrap="square" rtlCol="0">
                <a:spAutoFit/>
              </a:bodyPr>
              <a:p>
                <a:pPr lvl="0" algn="l">
                  <a:buClrTx/>
                  <a:buSzTx/>
                  <a:buFontTx/>
                </a:pPr>
                <a:r>
                  <a:rPr lang="en-US" altLang="zh-CN" b="1">
                    <a:latin typeface="微软雅黑" panose="020B0503020204020204" charset="-122"/>
                    <a:ea typeface="微软雅黑" panose="020B0503020204020204" charset="-122"/>
                    <a:sym typeface="+mn-ea"/>
                  </a:rPr>
                  <a:t>PART 2</a:t>
                </a:r>
                <a:endParaRPr lang="en-US" altLang="zh-CN" b="1">
                  <a:latin typeface="微软雅黑" panose="020B0503020204020204" charset="-122"/>
                  <a:ea typeface="微软雅黑" panose="020B0503020204020204" charset="-122"/>
                  <a:sym typeface="+mn-ea"/>
                </a:endParaRPr>
              </a:p>
            </p:txBody>
          </p:sp>
          <p:sp>
            <p:nvSpPr>
              <p:cNvPr id="7" name="文本框 6"/>
              <p:cNvSpPr txBox="1"/>
              <p:nvPr/>
            </p:nvSpPr>
            <p:spPr>
              <a:xfrm>
                <a:off x="3780" y="7520"/>
                <a:ext cx="1728" cy="580"/>
              </a:xfrm>
              <a:prstGeom prst="rect">
                <a:avLst/>
              </a:prstGeom>
              <a:noFill/>
            </p:spPr>
            <p:txBody>
              <a:bodyPr wrap="square" rtlCol="0">
                <a:spAutoFit/>
              </a:bodyPr>
              <a:p>
                <a:r>
                  <a:rPr lang="zh-CN" altLang="en-US" b="1"/>
                  <a:t>总体设计</a:t>
                </a:r>
                <a:endParaRPr lang="zh-CN" altLang="en-US" b="1"/>
              </a:p>
            </p:txBody>
          </p:sp>
        </p:grpSp>
        <p:grpSp>
          <p:nvGrpSpPr>
            <p:cNvPr id="10" name="组合 9"/>
            <p:cNvGrpSpPr/>
            <p:nvPr/>
          </p:nvGrpSpPr>
          <p:grpSpPr>
            <a:xfrm>
              <a:off x="10626" y="4501"/>
              <a:ext cx="3384" cy="580"/>
              <a:chOff x="2124" y="7520"/>
              <a:chExt cx="3384" cy="580"/>
            </a:xfrm>
          </p:grpSpPr>
          <p:sp>
            <p:nvSpPr>
              <p:cNvPr id="11" name="文本框 10"/>
              <p:cNvSpPr txBox="1"/>
              <p:nvPr/>
            </p:nvSpPr>
            <p:spPr>
              <a:xfrm>
                <a:off x="2124" y="7520"/>
                <a:ext cx="1569" cy="580"/>
              </a:xfrm>
              <a:prstGeom prst="rect">
                <a:avLst/>
              </a:prstGeom>
              <a:noFill/>
            </p:spPr>
            <p:txBody>
              <a:bodyPr wrap="square" rtlCol="0">
                <a:spAutoFit/>
              </a:bodyPr>
              <a:p>
                <a:pPr lvl="0" algn="l">
                  <a:buClrTx/>
                  <a:buSzTx/>
                  <a:buFontTx/>
                </a:pPr>
                <a:r>
                  <a:rPr lang="en-US" altLang="zh-CN" b="1">
                    <a:latin typeface="微软雅黑" panose="020B0503020204020204" charset="-122"/>
                    <a:ea typeface="微软雅黑" panose="020B0503020204020204" charset="-122"/>
                    <a:sym typeface="+mn-ea"/>
                  </a:rPr>
                  <a:t>PART 3</a:t>
                </a:r>
                <a:endParaRPr lang="en-US" altLang="zh-CN" b="1">
                  <a:latin typeface="微软雅黑" panose="020B0503020204020204" charset="-122"/>
                  <a:ea typeface="微软雅黑" panose="020B0503020204020204" charset="-122"/>
                  <a:sym typeface="+mn-ea"/>
                </a:endParaRPr>
              </a:p>
            </p:txBody>
          </p:sp>
          <p:sp>
            <p:nvSpPr>
              <p:cNvPr id="12" name="文本框 11"/>
              <p:cNvSpPr txBox="1"/>
              <p:nvPr/>
            </p:nvSpPr>
            <p:spPr>
              <a:xfrm>
                <a:off x="3780" y="7520"/>
                <a:ext cx="1728" cy="580"/>
              </a:xfrm>
              <a:prstGeom prst="rect">
                <a:avLst/>
              </a:prstGeom>
              <a:noFill/>
            </p:spPr>
            <p:txBody>
              <a:bodyPr wrap="square" rtlCol="0">
                <a:spAutoFit/>
              </a:bodyPr>
              <a:p>
                <a:r>
                  <a:rPr lang="zh-CN" altLang="en-US" b="1"/>
                  <a:t>成品展示</a:t>
                </a:r>
                <a:endParaRPr lang="zh-CN" altLang="en-US" b="1"/>
              </a:p>
            </p:txBody>
          </p:sp>
        </p:grpSp>
        <p:grpSp>
          <p:nvGrpSpPr>
            <p:cNvPr id="13" name="组合 12"/>
            <p:cNvGrpSpPr/>
            <p:nvPr/>
          </p:nvGrpSpPr>
          <p:grpSpPr>
            <a:xfrm>
              <a:off x="10626" y="7376"/>
              <a:ext cx="3465" cy="580"/>
              <a:chOff x="2124" y="7520"/>
              <a:chExt cx="3465" cy="580"/>
            </a:xfrm>
          </p:grpSpPr>
          <p:sp>
            <p:nvSpPr>
              <p:cNvPr id="14" name="文本框 13"/>
              <p:cNvSpPr txBox="1"/>
              <p:nvPr/>
            </p:nvSpPr>
            <p:spPr>
              <a:xfrm>
                <a:off x="2124" y="7520"/>
                <a:ext cx="1569" cy="580"/>
              </a:xfrm>
              <a:prstGeom prst="rect">
                <a:avLst/>
              </a:prstGeom>
              <a:noFill/>
            </p:spPr>
            <p:txBody>
              <a:bodyPr wrap="square" rtlCol="0">
                <a:spAutoFit/>
              </a:bodyPr>
              <a:p>
                <a:pPr lvl="0" algn="l">
                  <a:buClrTx/>
                  <a:buSzTx/>
                  <a:buFontTx/>
                </a:pPr>
                <a:r>
                  <a:rPr lang="en-US" altLang="zh-CN" b="1">
                    <a:latin typeface="微软雅黑" panose="020B0503020204020204" charset="-122"/>
                    <a:ea typeface="微软雅黑" panose="020B0503020204020204" charset="-122"/>
                    <a:sym typeface="+mn-ea"/>
                  </a:rPr>
                  <a:t>PART 4</a:t>
                </a:r>
                <a:endParaRPr lang="en-US" altLang="zh-CN" b="1">
                  <a:latin typeface="微软雅黑" panose="020B0503020204020204" charset="-122"/>
                  <a:ea typeface="微软雅黑" panose="020B0503020204020204" charset="-122"/>
                  <a:sym typeface="+mn-ea"/>
                </a:endParaRPr>
              </a:p>
            </p:txBody>
          </p:sp>
          <p:sp>
            <p:nvSpPr>
              <p:cNvPr id="15" name="文本框 14"/>
              <p:cNvSpPr txBox="1"/>
              <p:nvPr/>
            </p:nvSpPr>
            <p:spPr>
              <a:xfrm>
                <a:off x="3780" y="7520"/>
                <a:ext cx="1809" cy="580"/>
              </a:xfrm>
              <a:prstGeom prst="rect">
                <a:avLst/>
              </a:prstGeom>
              <a:noFill/>
            </p:spPr>
            <p:txBody>
              <a:bodyPr wrap="square" rtlCol="0">
                <a:spAutoFit/>
              </a:bodyPr>
              <a:p>
                <a:r>
                  <a:rPr lang="en-US" altLang="zh-CN" b="1"/>
                  <a:t> </a:t>
                </a:r>
                <a:r>
                  <a:rPr lang="zh-CN" altLang="en-US" b="1"/>
                  <a:t>设计总结</a:t>
                </a:r>
                <a:endParaRPr lang="zh-CN" altLang="en-US" b="1"/>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523230" y="3596005"/>
            <a:ext cx="1097280" cy="736600"/>
            <a:chOff x="8698" y="5674"/>
            <a:chExt cx="1728" cy="1160"/>
          </a:xfrm>
        </p:grpSpPr>
        <p:sp>
          <p:nvSpPr>
            <p:cNvPr id="9" name="文本框 8"/>
            <p:cNvSpPr txBox="1"/>
            <p:nvPr/>
          </p:nvSpPr>
          <p:spPr>
            <a:xfrm>
              <a:off x="8776" y="5674"/>
              <a:ext cx="1650" cy="580"/>
            </a:xfrm>
            <a:prstGeom prst="rect">
              <a:avLst/>
            </a:prstGeom>
            <a:noFill/>
          </p:spPr>
          <p:txBody>
            <a:bodyPr wrap="square" rtlCol="0">
              <a:spAutoFit/>
            </a:bodyPr>
            <a:p>
              <a:r>
                <a:rPr lang="en-US" altLang="zh-CN" b="1">
                  <a:latin typeface="+mj-ea"/>
                  <a:ea typeface="+mj-ea"/>
                </a:rPr>
                <a:t>PART 1</a:t>
              </a:r>
              <a:endParaRPr lang="en-US" altLang="zh-CN" b="1">
                <a:latin typeface="+mj-ea"/>
                <a:ea typeface="+mj-ea"/>
              </a:endParaRPr>
            </a:p>
          </p:txBody>
        </p:sp>
        <p:sp>
          <p:nvSpPr>
            <p:cNvPr id="6" name="文本框 5"/>
            <p:cNvSpPr txBox="1"/>
            <p:nvPr/>
          </p:nvSpPr>
          <p:spPr>
            <a:xfrm>
              <a:off x="8698" y="6254"/>
              <a:ext cx="1728" cy="580"/>
            </a:xfrm>
            <a:prstGeom prst="rect">
              <a:avLst/>
            </a:prstGeom>
            <a:noFill/>
          </p:spPr>
          <p:txBody>
            <a:bodyPr wrap="none" rtlCol="0">
              <a:spAutoFit/>
            </a:bodyPr>
            <a:p>
              <a:r>
                <a:rPr lang="zh-CN" altLang="en-US" b="1"/>
                <a:t>需求分析</a:t>
              </a:r>
              <a:endParaRPr lang="zh-CN" altLang="en-US" b="1"/>
            </a:p>
          </p:txBody>
        </p:sp>
      </p:grpSp>
      <p:pic>
        <p:nvPicPr>
          <p:cNvPr id="18" name="图片 17" descr="分析"/>
          <p:cNvPicPr>
            <a:picLocks noChangeAspect="1"/>
          </p:cNvPicPr>
          <p:nvPr/>
        </p:nvPicPr>
        <p:blipFill>
          <a:blip r:embed="rId1"/>
          <a:stretch>
            <a:fillRect/>
          </a:stretch>
        </p:blipFill>
        <p:spPr>
          <a:xfrm>
            <a:off x="5807075" y="1858645"/>
            <a:ext cx="573405" cy="573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522595" y="864870"/>
            <a:ext cx="109728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需求分析</a:t>
            </a:r>
            <a:endParaRPr lang="zh-CN" altLang="en-US" b="1">
              <a:solidFill>
                <a:schemeClr val="tx1"/>
              </a:solidFill>
              <a:latin typeface="微软雅黑" panose="020B0503020204020204" charset="-122"/>
              <a:ea typeface="微软雅黑" panose="020B0503020204020204" charset="-122"/>
            </a:endParaRPr>
          </a:p>
        </p:txBody>
      </p:sp>
      <p:grpSp>
        <p:nvGrpSpPr>
          <p:cNvPr id="69" name="组合 68"/>
          <p:cNvGrpSpPr/>
          <p:nvPr/>
        </p:nvGrpSpPr>
        <p:grpSpPr>
          <a:xfrm rot="0">
            <a:off x="793115" y="3201035"/>
            <a:ext cx="10556240" cy="1584960"/>
            <a:chOff x="1004" y="3817"/>
            <a:chExt cx="16624" cy="2496"/>
          </a:xfrm>
        </p:grpSpPr>
        <p:sp>
          <p:nvSpPr>
            <p:cNvPr id="61" name="矩形 60"/>
            <p:cNvSpPr/>
            <p:nvPr/>
          </p:nvSpPr>
          <p:spPr>
            <a:xfrm>
              <a:off x="2280" y="5005"/>
              <a:ext cx="14448" cy="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燕尾形 61"/>
            <p:cNvSpPr/>
            <p:nvPr/>
          </p:nvSpPr>
          <p:spPr>
            <a:xfrm>
              <a:off x="1004"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燕尾形 62"/>
            <p:cNvSpPr/>
            <p:nvPr/>
          </p:nvSpPr>
          <p:spPr>
            <a:xfrm>
              <a:off x="1318"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等腰三角形 64"/>
            <p:cNvSpPr/>
            <p:nvPr/>
          </p:nvSpPr>
          <p:spPr>
            <a:xfrm rot="5400000">
              <a:off x="16008" y="4693"/>
              <a:ext cx="2496" cy="7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17180" y="4854"/>
              <a:ext cx="151" cy="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cxnSp>
        <p:nvCxnSpPr>
          <p:cNvPr id="68" name="直接连接符 67"/>
          <p:cNvCxnSpPr/>
          <p:nvPr/>
        </p:nvCxnSpPr>
        <p:spPr>
          <a:xfrm flipH="1">
            <a:off x="3923030"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3150235" y="4785995"/>
            <a:ext cx="1554480" cy="368300"/>
          </a:xfrm>
          <a:prstGeom prst="rect">
            <a:avLst/>
          </a:prstGeom>
          <a:noFill/>
        </p:spPr>
        <p:txBody>
          <a:bodyPr wrap="none" rtlCol="0">
            <a:spAutoFit/>
          </a:bodyPr>
          <a:p>
            <a:r>
              <a:rPr lang="zh-CN" altLang="en-US"/>
              <a:t>可以进行排序</a:t>
            </a:r>
            <a:endParaRPr lang="zh-CN" altLang="en-US"/>
          </a:p>
        </p:txBody>
      </p:sp>
      <p:sp>
        <p:nvSpPr>
          <p:cNvPr id="80" name="文本框 79"/>
          <p:cNvSpPr txBox="1"/>
          <p:nvPr/>
        </p:nvSpPr>
        <p:spPr>
          <a:xfrm>
            <a:off x="7242810" y="2832735"/>
            <a:ext cx="1554480" cy="368300"/>
          </a:xfrm>
          <a:prstGeom prst="rect">
            <a:avLst/>
          </a:prstGeom>
          <a:noFill/>
        </p:spPr>
        <p:txBody>
          <a:bodyPr wrap="none" rtlCol="0">
            <a:spAutoFit/>
          </a:bodyPr>
          <a:p>
            <a:r>
              <a:rPr lang="zh-CN" altLang="en-US"/>
              <a:t>实现分类显示</a:t>
            </a:r>
            <a:endParaRPr lang="zh-CN" altLang="en-US"/>
          </a:p>
        </p:txBody>
      </p:sp>
      <p:sp>
        <p:nvSpPr>
          <p:cNvPr id="82" name="文本框 81"/>
          <p:cNvSpPr txBox="1"/>
          <p:nvPr/>
        </p:nvSpPr>
        <p:spPr>
          <a:xfrm>
            <a:off x="2066290" y="2832735"/>
            <a:ext cx="1554480" cy="368300"/>
          </a:xfrm>
          <a:prstGeom prst="rect">
            <a:avLst/>
          </a:prstGeom>
          <a:noFill/>
        </p:spPr>
        <p:txBody>
          <a:bodyPr wrap="none" rtlCol="0">
            <a:spAutoFit/>
          </a:bodyPr>
          <a:p>
            <a:r>
              <a:rPr lang="zh-CN" altLang="en-US"/>
              <a:t>实现增删改查</a:t>
            </a:r>
            <a:endParaRPr lang="zh-CN" altLang="en-US"/>
          </a:p>
        </p:txBody>
      </p:sp>
      <p:sp>
        <p:nvSpPr>
          <p:cNvPr id="84" name="文本框 83"/>
          <p:cNvSpPr txBox="1"/>
          <p:nvPr/>
        </p:nvSpPr>
        <p:spPr>
          <a:xfrm>
            <a:off x="4654550" y="2832735"/>
            <a:ext cx="1325880" cy="368300"/>
          </a:xfrm>
          <a:prstGeom prst="rect">
            <a:avLst/>
          </a:prstGeom>
          <a:noFill/>
        </p:spPr>
        <p:txBody>
          <a:bodyPr wrap="none" rtlCol="0">
            <a:spAutoFit/>
          </a:bodyPr>
          <a:p>
            <a:r>
              <a:rPr lang="zh-CN" altLang="en-US"/>
              <a:t>与用户交互</a:t>
            </a:r>
            <a:endParaRPr lang="zh-CN" altLang="en-US"/>
          </a:p>
        </p:txBody>
      </p:sp>
      <p:sp>
        <p:nvSpPr>
          <p:cNvPr id="85" name="文本框 84"/>
          <p:cNvSpPr txBox="1"/>
          <p:nvPr/>
        </p:nvSpPr>
        <p:spPr>
          <a:xfrm>
            <a:off x="6120130" y="4785995"/>
            <a:ext cx="1097280" cy="368300"/>
          </a:xfrm>
          <a:prstGeom prst="rect">
            <a:avLst/>
          </a:prstGeom>
          <a:noFill/>
        </p:spPr>
        <p:txBody>
          <a:bodyPr wrap="none" rtlCol="0">
            <a:spAutoFit/>
          </a:bodyPr>
          <a:p>
            <a:r>
              <a:rPr lang="zh-CN" altLang="en-US"/>
              <a:t>一键清空</a:t>
            </a:r>
            <a:endParaRPr lang="zh-CN" altLang="en-US"/>
          </a:p>
        </p:txBody>
      </p:sp>
      <p:cxnSp>
        <p:nvCxnSpPr>
          <p:cNvPr id="91" name="直接连接符 90"/>
          <p:cNvCxnSpPr/>
          <p:nvPr/>
        </p:nvCxnSpPr>
        <p:spPr>
          <a:xfrm flipH="1">
            <a:off x="6664325"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9297670"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8081645" y="403161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5293995" y="403161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523230" y="3596005"/>
            <a:ext cx="1097280" cy="736600"/>
            <a:chOff x="8698" y="5674"/>
            <a:chExt cx="1728" cy="1160"/>
          </a:xfrm>
        </p:grpSpPr>
        <p:sp>
          <p:nvSpPr>
            <p:cNvPr id="9" name="文本框 8"/>
            <p:cNvSpPr txBox="1"/>
            <p:nvPr/>
          </p:nvSpPr>
          <p:spPr>
            <a:xfrm>
              <a:off x="8776" y="5674"/>
              <a:ext cx="1650" cy="580"/>
            </a:xfrm>
            <a:prstGeom prst="rect">
              <a:avLst/>
            </a:prstGeom>
            <a:noFill/>
          </p:spPr>
          <p:txBody>
            <a:bodyPr wrap="square" rtlCol="0">
              <a:spAutoFit/>
            </a:bodyPr>
            <a:p>
              <a:r>
                <a:rPr lang="en-US" altLang="zh-CN" b="1">
                  <a:latin typeface="+mj-ea"/>
                  <a:ea typeface="+mj-ea"/>
                </a:rPr>
                <a:t>PART 2</a:t>
              </a:r>
              <a:endParaRPr lang="en-US" altLang="zh-CN" b="1">
                <a:latin typeface="+mj-ea"/>
                <a:ea typeface="+mj-ea"/>
              </a:endParaRPr>
            </a:p>
          </p:txBody>
        </p:sp>
        <p:sp>
          <p:nvSpPr>
            <p:cNvPr id="6" name="文本框 5"/>
            <p:cNvSpPr txBox="1"/>
            <p:nvPr/>
          </p:nvSpPr>
          <p:spPr>
            <a:xfrm>
              <a:off x="8698" y="6254"/>
              <a:ext cx="1728" cy="580"/>
            </a:xfrm>
            <a:prstGeom prst="rect">
              <a:avLst/>
            </a:prstGeom>
            <a:noFill/>
          </p:spPr>
          <p:txBody>
            <a:bodyPr wrap="none" rtlCol="0">
              <a:spAutoFit/>
            </a:bodyPr>
            <a:p>
              <a:r>
                <a:rPr lang="zh-CN" altLang="en-US" b="1"/>
                <a:t>总体设计</a:t>
              </a:r>
              <a:endParaRPr lang="zh-CN" altLang="en-US" b="1"/>
            </a:p>
          </p:txBody>
        </p:sp>
      </p:grpSp>
      <p:pic>
        <p:nvPicPr>
          <p:cNvPr id="5" name="图片 4" descr="设计"/>
          <p:cNvPicPr>
            <a:picLocks noChangeAspect="1"/>
          </p:cNvPicPr>
          <p:nvPr/>
        </p:nvPicPr>
        <p:blipFill>
          <a:blip r:embed="rId1"/>
          <a:stretch>
            <a:fillRect/>
          </a:stretch>
        </p:blipFill>
        <p:spPr>
          <a:xfrm>
            <a:off x="5807710" y="1828800"/>
            <a:ext cx="527685" cy="527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154295" y="864870"/>
            <a:ext cx="188341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成员属性</a:t>
            </a:r>
            <a:r>
              <a:rPr lang="en-US" altLang="zh-CN" b="1">
                <a:solidFill>
                  <a:schemeClr val="tx1"/>
                </a:solidFill>
                <a:latin typeface="微软雅黑" panose="020B0503020204020204" charset="-122"/>
                <a:ea typeface="微软雅黑" panose="020B0503020204020204" charset="-122"/>
              </a:rPr>
              <a:t>·</a:t>
            </a:r>
            <a:r>
              <a:rPr lang="zh-CN" altLang="en-US" b="1">
                <a:solidFill>
                  <a:schemeClr val="tx1"/>
                </a:solidFill>
                <a:latin typeface="微软雅黑" panose="020B0503020204020204" charset="-122"/>
                <a:ea typeface="微软雅黑" panose="020B0503020204020204" charset="-122"/>
              </a:rPr>
              <a:t>学生类</a:t>
            </a:r>
            <a:endParaRPr lang="zh-CN" altLang="en-US" b="1">
              <a:solidFill>
                <a:schemeClr val="tx1"/>
              </a:solidFill>
              <a:latin typeface="微软雅黑" panose="020B0503020204020204" charset="-122"/>
              <a:ea typeface="微软雅黑" panose="020B0503020204020204" charset="-122"/>
            </a:endParaRPr>
          </a:p>
        </p:txBody>
      </p:sp>
      <p:pic>
        <p:nvPicPr>
          <p:cNvPr id="8" name="图片 7" descr="学7数据结构"/>
          <p:cNvPicPr>
            <a:picLocks noChangeAspect="1"/>
          </p:cNvPicPr>
          <p:nvPr/>
        </p:nvPicPr>
        <p:blipFill>
          <a:blip r:embed="rId1"/>
          <a:stretch>
            <a:fillRect/>
          </a:stretch>
        </p:blipFill>
        <p:spPr>
          <a:xfrm>
            <a:off x="278765" y="1766570"/>
            <a:ext cx="5561330" cy="3325495"/>
          </a:xfrm>
          <a:prstGeom prst="rect">
            <a:avLst/>
          </a:prstGeom>
        </p:spPr>
      </p:pic>
      <p:sp>
        <p:nvSpPr>
          <p:cNvPr id="10" name="文本框 9"/>
          <p:cNvSpPr txBox="1"/>
          <p:nvPr/>
        </p:nvSpPr>
        <p:spPr>
          <a:xfrm>
            <a:off x="6369050" y="2414270"/>
            <a:ext cx="5212080" cy="2030095"/>
          </a:xfrm>
          <a:prstGeom prst="rect">
            <a:avLst/>
          </a:prstGeom>
          <a:noFill/>
        </p:spPr>
        <p:txBody>
          <a:bodyPr wrap="none" rtlCol="0">
            <a:spAutoFit/>
          </a:bodyPr>
          <a:p>
            <a:r>
              <a:rPr lang="zh-CN" altLang="en-US"/>
              <a:t>将学生抽象出来，封装为一个类，作为年级</a:t>
            </a:r>
            <a:r>
              <a:rPr lang="zh-CN" altLang="en-US"/>
              <a:t>的父类</a:t>
            </a:r>
            <a:endParaRPr lang="zh-CN" altLang="en-US"/>
          </a:p>
          <a:p>
            <a:endParaRPr lang="zh-CN" altLang="en-US"/>
          </a:p>
          <a:p>
            <a:r>
              <a:rPr lang="zh-CN" altLang="en-US"/>
              <a:t>添加基本的信息属性</a:t>
            </a:r>
            <a:endParaRPr lang="zh-CN" altLang="en-US"/>
          </a:p>
          <a:p>
            <a:endParaRPr lang="zh-CN" altLang="en-US"/>
          </a:p>
          <a:p>
            <a:r>
              <a:rPr lang="zh-CN" altLang="en-US"/>
              <a:t>以及显示和获取这些属性</a:t>
            </a:r>
            <a:r>
              <a:rPr lang="zh-CN" altLang="en-US"/>
              <a:t>的方法</a:t>
            </a:r>
            <a:endParaRPr lang="zh-CN" altLang="en-US"/>
          </a:p>
          <a:p>
            <a:endParaRPr lang="zh-CN" altLang="en-US"/>
          </a:p>
          <a:p>
            <a:r>
              <a:rPr lang="zh-CN" altLang="en-US"/>
              <a:t>类函数定义为纯虚函数，对外提供两个接口</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154295" y="864870"/>
            <a:ext cx="188341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成员属性</a:t>
            </a:r>
            <a:r>
              <a:rPr lang="en-US" altLang="zh-CN" b="1">
                <a:solidFill>
                  <a:schemeClr val="tx1"/>
                </a:solidFill>
                <a:latin typeface="微软雅黑" panose="020B0503020204020204" charset="-122"/>
                <a:ea typeface="微软雅黑" panose="020B0503020204020204" charset="-122"/>
              </a:rPr>
              <a:t>·</a:t>
            </a:r>
            <a:r>
              <a:rPr lang="zh-CN" altLang="en-US" b="1">
                <a:solidFill>
                  <a:schemeClr val="tx1"/>
                </a:solidFill>
                <a:latin typeface="微软雅黑" panose="020B0503020204020204" charset="-122"/>
                <a:ea typeface="微软雅黑" panose="020B0503020204020204" charset="-122"/>
              </a:rPr>
              <a:t>年级</a:t>
            </a:r>
            <a:r>
              <a:rPr lang="zh-CN" altLang="en-US" b="1">
                <a:solidFill>
                  <a:schemeClr val="tx1"/>
                </a:solidFill>
                <a:latin typeface="微软雅黑" panose="020B0503020204020204" charset="-122"/>
                <a:ea typeface="微软雅黑" panose="020B0503020204020204" charset="-122"/>
              </a:rPr>
              <a:t>类</a:t>
            </a:r>
            <a:endParaRPr lang="zh-CN" altLang="en-US" b="1">
              <a:solidFill>
                <a:schemeClr val="tx1"/>
              </a:solidFill>
              <a:latin typeface="微软雅黑" panose="020B0503020204020204" charset="-122"/>
              <a:ea typeface="微软雅黑" panose="020B0503020204020204" charset="-122"/>
            </a:endParaRPr>
          </a:p>
        </p:txBody>
      </p:sp>
      <p:pic>
        <p:nvPicPr>
          <p:cNvPr id="3" name="图片 2" descr="学生7统数据结构"/>
          <p:cNvPicPr>
            <a:picLocks noChangeAspect="1"/>
          </p:cNvPicPr>
          <p:nvPr/>
        </p:nvPicPr>
        <p:blipFill>
          <a:blip r:embed="rId1"/>
          <a:stretch>
            <a:fillRect/>
          </a:stretch>
        </p:blipFill>
        <p:spPr>
          <a:xfrm>
            <a:off x="534670" y="1762125"/>
            <a:ext cx="4999355" cy="3333115"/>
          </a:xfrm>
          <a:prstGeom prst="rect">
            <a:avLst/>
          </a:prstGeom>
        </p:spPr>
      </p:pic>
      <p:sp>
        <p:nvSpPr>
          <p:cNvPr id="4" name="文本框 3"/>
          <p:cNvSpPr txBox="1"/>
          <p:nvPr/>
        </p:nvSpPr>
        <p:spPr>
          <a:xfrm>
            <a:off x="6120130" y="2552065"/>
            <a:ext cx="5440680" cy="1753235"/>
          </a:xfrm>
          <a:prstGeom prst="rect">
            <a:avLst/>
          </a:prstGeom>
          <a:noFill/>
        </p:spPr>
        <p:txBody>
          <a:bodyPr wrap="none" rtlCol="0">
            <a:spAutoFit/>
          </a:bodyPr>
          <a:p>
            <a:r>
              <a:rPr lang="zh-CN" altLang="en-US"/>
              <a:t>年级类作为学生类的子类，继承父类的所有属性</a:t>
            </a:r>
            <a:endParaRPr lang="zh-CN" altLang="en-US"/>
          </a:p>
          <a:p>
            <a:endParaRPr lang="zh-CN" altLang="en-US"/>
          </a:p>
          <a:p>
            <a:r>
              <a:rPr lang="zh-CN" altLang="en-US"/>
              <a:t>年级</a:t>
            </a:r>
            <a:r>
              <a:rPr lang="zh-CN" altLang="en-US"/>
              <a:t>类内重写父类的纯虚函数</a:t>
            </a:r>
            <a:endParaRPr lang="zh-CN" altLang="en-US"/>
          </a:p>
          <a:p>
            <a:endParaRPr lang="zh-CN" altLang="en-US"/>
          </a:p>
          <a:p>
            <a:r>
              <a:rPr lang="zh-CN" altLang="en-US"/>
              <a:t>每一次实例化出的对象可拥有与父类相同的功能属性</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154295" y="864870"/>
            <a:ext cx="188341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成员属性</a:t>
            </a:r>
            <a:r>
              <a:rPr lang="en-US" altLang="zh-CN" b="1">
                <a:solidFill>
                  <a:schemeClr val="tx1"/>
                </a:solidFill>
                <a:latin typeface="微软雅黑" panose="020B0503020204020204" charset="-122"/>
                <a:ea typeface="微软雅黑" panose="020B0503020204020204" charset="-122"/>
              </a:rPr>
              <a:t>·</a:t>
            </a:r>
            <a:r>
              <a:rPr lang="zh-CN" altLang="en-US" b="1">
                <a:solidFill>
                  <a:schemeClr val="tx1"/>
                </a:solidFill>
                <a:latin typeface="微软雅黑" panose="020B0503020204020204" charset="-122"/>
                <a:ea typeface="微软雅黑" panose="020B0503020204020204" charset="-122"/>
              </a:rPr>
              <a:t>管理</a:t>
            </a:r>
            <a:r>
              <a:rPr lang="zh-CN" altLang="en-US" b="1">
                <a:solidFill>
                  <a:schemeClr val="tx1"/>
                </a:solidFill>
                <a:latin typeface="微软雅黑" panose="020B0503020204020204" charset="-122"/>
                <a:ea typeface="微软雅黑" panose="020B0503020204020204" charset="-122"/>
              </a:rPr>
              <a:t>类</a:t>
            </a:r>
            <a:endParaRPr lang="zh-CN" altLang="en-US" b="1">
              <a:solidFill>
                <a:schemeClr val="tx1"/>
              </a:solidFill>
              <a:latin typeface="微软雅黑" panose="020B0503020204020204" charset="-122"/>
              <a:ea typeface="微软雅黑" panose="020B0503020204020204" charset="-122"/>
            </a:endParaRPr>
          </a:p>
        </p:txBody>
      </p:sp>
      <p:pic>
        <p:nvPicPr>
          <p:cNvPr id="3" name="图片 2" descr="学生7统数据结构 (1)"/>
          <p:cNvPicPr>
            <a:picLocks noChangeAspect="1"/>
          </p:cNvPicPr>
          <p:nvPr/>
        </p:nvPicPr>
        <p:blipFill>
          <a:blip r:embed="rId1"/>
          <a:stretch>
            <a:fillRect/>
          </a:stretch>
        </p:blipFill>
        <p:spPr>
          <a:xfrm>
            <a:off x="851535" y="1301750"/>
            <a:ext cx="3515995" cy="4253865"/>
          </a:xfrm>
          <a:prstGeom prst="rect">
            <a:avLst/>
          </a:prstGeom>
        </p:spPr>
      </p:pic>
      <p:sp>
        <p:nvSpPr>
          <p:cNvPr id="4" name="文本框 3"/>
          <p:cNvSpPr txBox="1"/>
          <p:nvPr/>
        </p:nvSpPr>
        <p:spPr>
          <a:xfrm>
            <a:off x="5955665" y="2967990"/>
            <a:ext cx="4754880" cy="922020"/>
          </a:xfrm>
          <a:prstGeom prst="rect">
            <a:avLst/>
          </a:prstGeom>
          <a:noFill/>
        </p:spPr>
        <p:txBody>
          <a:bodyPr wrap="none" rtlCol="0">
            <a:spAutoFit/>
          </a:bodyPr>
          <a:p>
            <a:r>
              <a:rPr lang="zh-CN" altLang="en-US"/>
              <a:t>管理类作为操作类，类内实现所需的功能函数</a:t>
            </a:r>
            <a:endParaRPr lang="zh-CN" altLang="en-US"/>
          </a:p>
          <a:p>
            <a:endParaRPr lang="zh-CN" altLang="en-US"/>
          </a:p>
          <a:p>
            <a:r>
              <a:rPr lang="zh-CN" altLang="en-US"/>
              <a:t>对已经实例化出来的学生对象进行操作</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523865" y="864870"/>
            <a:ext cx="1097280" cy="368300"/>
          </a:xfrm>
          <a:prstGeom prst="rect">
            <a:avLst/>
          </a:prstGeom>
          <a:noFill/>
        </p:spPr>
        <p:txBody>
          <a:bodyPr wrap="none" rtlCol="0">
            <a:spAutoFit/>
          </a:bodyPr>
          <a:p>
            <a:r>
              <a:rPr lang="zh-CN" altLang="en-US" b="1">
                <a:solidFill>
                  <a:schemeClr val="tx1"/>
                </a:solidFill>
                <a:latin typeface="微软雅黑" panose="020B0503020204020204" charset="-122"/>
                <a:ea typeface="微软雅黑" panose="020B0503020204020204" charset="-122"/>
              </a:rPr>
              <a:t>功能模块</a:t>
            </a:r>
            <a:endParaRPr lang="zh-CN" altLang="en-US" b="1">
              <a:solidFill>
                <a:schemeClr val="tx1"/>
              </a:solidFill>
              <a:latin typeface="微软雅黑" panose="020B0503020204020204" charset="-122"/>
              <a:ea typeface="微软雅黑" panose="020B0503020204020204" charset="-122"/>
            </a:endParaRPr>
          </a:p>
        </p:txBody>
      </p:sp>
      <p:pic>
        <p:nvPicPr>
          <p:cNvPr id="3" name="图片 2" descr="学生学籍信息管理系统"/>
          <p:cNvPicPr>
            <a:picLocks noChangeAspect="1"/>
          </p:cNvPicPr>
          <p:nvPr/>
        </p:nvPicPr>
        <p:blipFill>
          <a:blip r:embed="rId1"/>
          <a:stretch>
            <a:fillRect/>
          </a:stretch>
        </p:blipFill>
        <p:spPr>
          <a:xfrm>
            <a:off x="937895" y="1594485"/>
            <a:ext cx="10058400" cy="45891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Words>
  <Application>WPS 演示</Application>
  <PresentationFormat>宽屏</PresentationFormat>
  <Paragraphs>120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WPS_1601618494</cp:lastModifiedBy>
  <cp:revision>27</cp:revision>
  <dcterms:created xsi:type="dcterms:W3CDTF">2020-12-22T07:35:00Z</dcterms:created>
  <dcterms:modified xsi:type="dcterms:W3CDTF">2021-07-02T07:19:44Z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