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1597819"/>
            <a:ext cx="7772400" cy="1102520"/>
          </a:xfrm>
          <a:prstGeom prst="rect">
            <a:avLst/>
          </a:prstGeom>
        </p:spPr>
        <p:txBody>
          <a:bodyPr/>
          <a:lstStyle/>
          <a:p>
            <a:pPr/>
            <a:r>
              <a:t>Title Text</a:t>
            </a:r>
          </a:p>
        </p:txBody>
      </p:sp>
      <p:sp>
        <p:nvSpPr>
          <p:cNvPr id="12" name="Body Level One…"/>
          <p:cNvSpPr txBox="1"/>
          <p:nvPr>
            <p:ph type="body" sz="quarter" idx="1"/>
          </p:nvPr>
        </p:nvSpPr>
        <p:spPr>
          <a:xfrm>
            <a:off x="1371600" y="2914650"/>
            <a:ext cx="6400800" cy="1314450"/>
          </a:xfrm>
          <a:prstGeom prst="rect">
            <a:avLst/>
          </a:prstGeom>
        </p:spPr>
        <p:txBody>
          <a:bodyPr/>
          <a:lstStyle>
            <a:lvl1pPr algn="ctr">
              <a:buFontTx/>
              <a:defRPr>
                <a:solidFill>
                  <a:srgbClr val="888888"/>
                </a:solidFill>
              </a:defRPr>
            </a:lvl1pPr>
            <a:lvl2pPr algn="ctr">
              <a:buFontTx/>
              <a:defRPr>
                <a:solidFill>
                  <a:srgbClr val="888888"/>
                </a:solidFill>
              </a:defRPr>
            </a:lvl2pPr>
            <a:lvl3pPr algn="ctr">
              <a:buFontTx/>
              <a:defRPr>
                <a:solidFill>
                  <a:srgbClr val="888888"/>
                </a:solidFill>
              </a:defRPr>
            </a:lvl3pPr>
            <a:lvl4pPr algn="ctr">
              <a:buFontTx/>
              <a:defRPr>
                <a:solidFill>
                  <a:srgbClr val="888888"/>
                </a:solidFill>
              </a:defRPr>
            </a:lvl4pPr>
            <a:lvl5pPr algn="ctr">
              <a:buFontTx/>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3305176"/>
            <a:ext cx="7772401" cy="1021557"/>
          </a:xfrm>
          <a:prstGeom prst="rect">
            <a:avLst/>
          </a:prstGeom>
        </p:spPr>
        <p:txBody>
          <a:bodyPr anchor="t"/>
          <a:lstStyle>
            <a:lvl1pPr>
              <a:defRPr b="1" cap="all" sz="3000"/>
            </a:lvl1pPr>
          </a:lstStyle>
          <a:p>
            <a:pPr/>
            <a:r>
              <a:t>Title Text</a:t>
            </a:r>
          </a:p>
        </p:txBody>
      </p:sp>
      <p:sp>
        <p:nvSpPr>
          <p:cNvPr id="30" name="Body Level One…"/>
          <p:cNvSpPr txBox="1"/>
          <p:nvPr>
            <p:ph type="body" sz="quarter" idx="1"/>
          </p:nvPr>
        </p:nvSpPr>
        <p:spPr>
          <a:xfrm>
            <a:off x="722312" y="2180034"/>
            <a:ext cx="7772401" cy="1125141"/>
          </a:xfrm>
          <a:prstGeom prst="rect">
            <a:avLst/>
          </a:prstGeom>
        </p:spPr>
        <p:txBody>
          <a:bodyPr anchor="b"/>
          <a:lstStyle>
            <a:lvl1pPr>
              <a:spcBef>
                <a:spcPts val="300"/>
              </a:spcBef>
              <a:buFontTx/>
              <a:defRPr sz="1500">
                <a:solidFill>
                  <a:srgbClr val="888888"/>
                </a:solidFill>
              </a:defRPr>
            </a:lvl1pPr>
            <a:lvl2pPr>
              <a:spcBef>
                <a:spcPts val="300"/>
              </a:spcBef>
              <a:buFontTx/>
              <a:defRPr sz="1500">
                <a:solidFill>
                  <a:srgbClr val="888888"/>
                </a:solidFill>
              </a:defRPr>
            </a:lvl2pPr>
            <a:lvl3pPr>
              <a:spcBef>
                <a:spcPts val="300"/>
              </a:spcBef>
              <a:buFontTx/>
              <a:defRPr sz="1500">
                <a:solidFill>
                  <a:srgbClr val="888888"/>
                </a:solidFill>
              </a:defRPr>
            </a:lvl3pPr>
            <a:lvl4pPr>
              <a:spcBef>
                <a:spcPts val="300"/>
              </a:spcBef>
              <a:buFontTx/>
              <a:defRPr sz="1500">
                <a:solidFill>
                  <a:srgbClr val="888888"/>
                </a:solidFill>
              </a:defRPr>
            </a:lvl4pPr>
            <a:lvl5pPr>
              <a:spcBef>
                <a:spcPts val="300"/>
              </a:spcBef>
              <a:buFontTx/>
              <a:defRPr sz="15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200150"/>
            <a:ext cx="4038600" cy="3394473"/>
          </a:xfrm>
          <a:prstGeom prst="rect">
            <a:avLst/>
          </a:prstGeom>
        </p:spPr>
        <p:txBody>
          <a:bodyPr/>
          <a:lstStyle>
            <a:lvl1pPr>
              <a:defRPr sz="2100"/>
            </a:lvl1pPr>
            <a:lvl2pPr>
              <a:defRPr sz="2100"/>
            </a:lvl2pPr>
            <a:lvl3pPr>
              <a:defRPr sz="2100"/>
            </a:lvl3pPr>
            <a:lvl4pPr>
              <a:defRPr sz="2100"/>
            </a:lvl4pPr>
            <a:lvl5pPr>
              <a:defRPr sz="2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151334"/>
            <a:ext cx="4040188" cy="479823"/>
          </a:xfrm>
          <a:prstGeom prst="rect">
            <a:avLst/>
          </a:prstGeom>
        </p:spPr>
        <p:txBody>
          <a:bodyPr anchor="b"/>
          <a:lstStyle>
            <a:lvl1pPr>
              <a:spcBef>
                <a:spcPts val="400"/>
              </a:spcBef>
              <a:buFontTx/>
              <a:defRPr b="1" sz="1800"/>
            </a:lvl1pPr>
            <a:lvl2pPr>
              <a:spcBef>
                <a:spcPts val="400"/>
              </a:spcBef>
              <a:buFontTx/>
              <a:defRPr b="1" sz="1800"/>
            </a:lvl2pPr>
            <a:lvl3pPr>
              <a:spcBef>
                <a:spcPts val="400"/>
              </a:spcBef>
              <a:buFontTx/>
              <a:defRPr b="1" sz="1800"/>
            </a:lvl3pPr>
            <a:lvl4pPr>
              <a:spcBef>
                <a:spcPts val="400"/>
              </a:spcBef>
              <a:buFontTx/>
              <a:defRPr b="1" sz="1800"/>
            </a:lvl4pPr>
            <a:lvl5pPr>
              <a:spcBef>
                <a:spcPts val="400"/>
              </a:spcBef>
              <a:buFontTx/>
              <a:defRPr b="1" sz="18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6" y="1151334"/>
            <a:ext cx="4041776" cy="479823"/>
          </a:xfrm>
          <a:prstGeom prst="rect">
            <a:avLst/>
          </a:prstGeom>
        </p:spPr>
        <p:txBody>
          <a:bodyPr anchor="b"/>
          <a:lstStyle/>
          <a:p>
            <a:pPr>
              <a:spcBef>
                <a:spcPts val="400"/>
              </a:spcBef>
              <a:buFontTx/>
              <a:defRPr b="1" sz="18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1" y="204786"/>
            <a:ext cx="3008314" cy="871539"/>
          </a:xfrm>
          <a:prstGeom prst="rect">
            <a:avLst/>
          </a:prstGeom>
        </p:spPr>
        <p:txBody>
          <a:bodyPr anchor="b"/>
          <a:lstStyle>
            <a:lvl1pPr>
              <a:defRPr b="1" sz="1500"/>
            </a:lvl1pPr>
          </a:lstStyle>
          <a:p>
            <a:pPr/>
            <a:r>
              <a:t>Title Text</a:t>
            </a:r>
          </a:p>
        </p:txBody>
      </p:sp>
      <p:sp>
        <p:nvSpPr>
          <p:cNvPr id="73" name="Body Level One…"/>
          <p:cNvSpPr txBox="1"/>
          <p:nvPr>
            <p:ph type="body" idx="1"/>
          </p:nvPr>
        </p:nvSpPr>
        <p:spPr>
          <a:xfrm>
            <a:off x="3575050" y="204788"/>
            <a:ext cx="5111750" cy="438983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200" y="1076326"/>
            <a:ext cx="3008315" cy="3518297"/>
          </a:xfrm>
          <a:prstGeom prst="rect">
            <a:avLst/>
          </a:prstGeom>
        </p:spPr>
        <p:txBody>
          <a:bodyPr/>
          <a:lstStyle/>
          <a:p>
            <a:pPr>
              <a:spcBef>
                <a:spcPts val="200"/>
              </a:spcBef>
              <a:buFontTx/>
              <a:defRPr sz="10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3600450"/>
            <a:ext cx="5486401" cy="425054"/>
          </a:xfrm>
          <a:prstGeom prst="rect">
            <a:avLst/>
          </a:prstGeom>
        </p:spPr>
        <p:txBody>
          <a:bodyPr anchor="b"/>
          <a:lstStyle>
            <a:lvl1pPr>
              <a:defRPr b="1" sz="1500"/>
            </a:lvl1pPr>
          </a:lstStyle>
          <a:p>
            <a:pPr/>
            <a:r>
              <a:t>Title Text</a:t>
            </a:r>
          </a:p>
        </p:txBody>
      </p:sp>
      <p:sp>
        <p:nvSpPr>
          <p:cNvPr id="83" name="Picture Placeholder 2"/>
          <p:cNvSpPr/>
          <p:nvPr>
            <p:ph type="pic" sz="half" idx="21"/>
          </p:nvPr>
        </p:nvSpPr>
        <p:spPr>
          <a:xfrm>
            <a:off x="1792288" y="459581"/>
            <a:ext cx="5486401" cy="3086101"/>
          </a:xfrm>
          <a:prstGeom prst="rect">
            <a:avLst/>
          </a:prstGeom>
        </p:spPr>
        <p:txBody>
          <a:bodyPr lIns="91439" rIns="91439">
            <a:noAutofit/>
          </a:bodyPr>
          <a:lstStyle/>
          <a:p>
            <a:pPr/>
          </a:p>
        </p:txBody>
      </p:sp>
      <p:sp>
        <p:nvSpPr>
          <p:cNvPr id="84" name="Body Level One…"/>
          <p:cNvSpPr txBox="1"/>
          <p:nvPr>
            <p:ph type="body" sz="quarter" idx="1"/>
          </p:nvPr>
        </p:nvSpPr>
        <p:spPr>
          <a:xfrm>
            <a:off x="1792288" y="4025503"/>
            <a:ext cx="5486401" cy="603648"/>
          </a:xfrm>
          <a:prstGeom prst="rect">
            <a:avLst/>
          </a:prstGeom>
        </p:spPr>
        <p:txBody>
          <a:bodyPr/>
          <a:lstStyle>
            <a:lvl1pPr>
              <a:spcBef>
                <a:spcPts val="200"/>
              </a:spcBef>
              <a:buFontTx/>
              <a:defRPr sz="1000"/>
            </a:lvl1pPr>
            <a:lvl2pPr>
              <a:spcBef>
                <a:spcPts val="200"/>
              </a:spcBef>
              <a:buFontTx/>
              <a:defRPr sz="1000"/>
            </a:lvl2pPr>
            <a:lvl3pPr>
              <a:spcBef>
                <a:spcPts val="200"/>
              </a:spcBef>
              <a:buFontTx/>
              <a:defRPr sz="1000"/>
            </a:lvl3pPr>
            <a:lvl4pPr>
              <a:spcBef>
                <a:spcPts val="200"/>
              </a:spcBef>
              <a:buFontTx/>
              <a:defRPr sz="1000"/>
            </a:lvl4pPr>
            <a:lvl5pPr>
              <a:spcBef>
                <a:spcPts val="200"/>
              </a:spcBef>
              <a:buFontTx/>
              <a:defRPr sz="10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200150"/>
            <a:ext cx="8229600" cy="3394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66797" y="4801228"/>
            <a:ext cx="220003" cy="205914"/>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1pPr>
      <a:lvl2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2pPr>
      <a:lvl3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3pPr>
      <a:lvl4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4pPr>
      <a:lvl5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5pPr>
      <a:lvl6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6pPr>
      <a:lvl7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7pPr>
      <a:lvl8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8pPr>
      <a:lvl9pPr marL="0" marR="0" indent="0" algn="l" defTabSz="342900" rtl="0" latinLnBrk="0">
        <a:lnSpc>
          <a:spcPct val="100000"/>
        </a:lnSpc>
        <a:spcBef>
          <a:spcPts val="0"/>
        </a:spcBef>
        <a:spcAft>
          <a:spcPts val="0"/>
        </a:spcAft>
        <a:buClrTx/>
        <a:buSzTx/>
        <a:buFontTx/>
        <a:buNone/>
        <a:tabLst/>
        <a:defRPr b="0" baseline="0" cap="none" i="0" spc="0" strike="noStrike" sz="3300" u="none">
          <a:solidFill>
            <a:srgbClr val="000000"/>
          </a:solidFill>
          <a:uFillTx/>
          <a:latin typeface="+mn-lt"/>
          <a:ea typeface="+mn-ea"/>
          <a:cs typeface="+mn-cs"/>
          <a:sym typeface="Calibri"/>
        </a:defRPr>
      </a:lvl9pPr>
    </p:titleStyle>
    <p:bodyStyle>
      <a:lvl1pPr marL="0" marR="0" indent="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1pPr>
      <a:lvl2pPr marL="0" marR="0" indent="3429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2pPr>
      <a:lvl3pPr marL="0" marR="0" indent="6858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3pPr>
      <a:lvl4pPr marL="0" marR="0" indent="10287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4pPr>
      <a:lvl5pPr marL="0" marR="0" indent="13716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5pPr>
      <a:lvl6pPr marL="0" marR="0" indent="17145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6pPr>
      <a:lvl7pPr marL="0" marR="0" indent="20574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7pPr>
      <a:lvl8pPr marL="0" marR="0" indent="24003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8pPr>
      <a:lvl9pPr marL="0" marR="0" indent="2743200" algn="l" defTabSz="342900" rtl="0" latinLnBrk="0">
        <a:lnSpc>
          <a:spcPct val="100000"/>
        </a:lnSpc>
        <a:spcBef>
          <a:spcPts val="500"/>
        </a:spcBef>
        <a:spcAft>
          <a:spcPts val="0"/>
        </a:spcAft>
        <a:buClrTx/>
        <a:buSzTx/>
        <a:buFont typeface="Arial"/>
        <a:buNone/>
        <a:tabLst/>
        <a:defRPr b="0" baseline="0" cap="none" i="0" spc="0" strike="noStrike" sz="2400" u="none">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94" name="Title 1"/>
          <p:cNvSpPr txBox="1"/>
          <p:nvPr>
            <p:ph type="ctrTitle"/>
          </p:nvPr>
        </p:nvSpPr>
        <p:spPr>
          <a:xfrm>
            <a:off x="685800" y="1597819"/>
            <a:ext cx="7772400" cy="1102520"/>
          </a:xfrm>
          <a:prstGeom prst="rect">
            <a:avLst/>
          </a:prstGeom>
        </p:spPr>
        <p:txBody>
          <a:bodyPr/>
          <a:lstStyle>
            <a:lvl1pPr>
              <a:defRPr sz="4000"/>
            </a:lvl1pPr>
          </a:lstStyle>
          <a:p>
            <a:pPr/>
            <a:r>
              <a:t>Exploration of Iceland</a:t>
            </a:r>
          </a:p>
        </p:txBody>
      </p:sp>
      <p:sp>
        <p:nvSpPr>
          <p:cNvPr id="95" name="Subtitle 2"/>
          <p:cNvSpPr txBox="1"/>
          <p:nvPr>
            <p:ph type="subTitle" sz="quarter" idx="1"/>
          </p:nvPr>
        </p:nvSpPr>
        <p:spPr>
          <a:xfrm>
            <a:off x="1371599" y="2200776"/>
            <a:ext cx="6400801" cy="1314451"/>
          </a:xfrm>
          <a:prstGeom prst="rect">
            <a:avLst/>
          </a:prstGeom>
        </p:spPr>
        <p:txBody>
          <a:bodyPr/>
          <a:lstStyle/>
          <a:p>
            <a:pPr/>
            <a:br/>
            <a:br/>
            <a:r>
              <a:t>Presenter: Suheng Yao</a:t>
            </a:r>
          </a:p>
        </p:txBody>
      </p:sp>
      <p:sp>
        <p:nvSpPr>
          <p:cNvPr id="96" name="Slide Number"/>
          <p:cNvSpPr txBox="1"/>
          <p:nvPr>
            <p:ph type="sldNum" sz="quarter" idx="4294967295"/>
          </p:nvPr>
        </p:nvSpPr>
        <p:spPr>
          <a:xfrm>
            <a:off x="8524728" y="4801227"/>
            <a:ext cx="162073"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25" name="Title 1"/>
          <p:cNvSpPr txBox="1"/>
          <p:nvPr>
            <p:ph type="title"/>
          </p:nvPr>
        </p:nvSpPr>
        <p:spPr>
          <a:prstGeom prst="rect">
            <a:avLst/>
          </a:prstGeom>
        </p:spPr>
        <p:txBody>
          <a:bodyPr/>
          <a:lstStyle/>
          <a:p>
            <a:pPr/>
            <a:r>
              <a:t>Reference</a:t>
            </a:r>
          </a:p>
        </p:txBody>
      </p:sp>
      <p:sp>
        <p:nvSpPr>
          <p:cNvPr id="126" name="Content Placeholder 2"/>
          <p:cNvSpPr txBox="1"/>
          <p:nvPr>
            <p:ph type="body" idx="1"/>
          </p:nvPr>
        </p:nvSpPr>
        <p:spPr>
          <a:xfrm>
            <a:off x="457200" y="1200151"/>
            <a:ext cx="8229600" cy="3394472"/>
          </a:xfrm>
          <a:prstGeom prst="rect">
            <a:avLst/>
          </a:prstGeom>
        </p:spPr>
        <p:txBody>
          <a:bodyPr/>
          <a:lstStyle/>
          <a:p>
            <a:pPr defTabSz="253745">
              <a:spcBef>
                <a:spcPts val="400"/>
              </a:spcBef>
              <a:defRPr sz="1776"/>
            </a:pPr>
            <a:r>
              <a:t>[1] Central Intelligence Agency. (2024, December 3). Iceland. In The World Factbook. https://www.cia.gov/the-world-factbook/countries/iceland/</a:t>
            </a:r>
          </a:p>
          <a:p>
            <a:pPr defTabSz="253745">
              <a:spcBef>
                <a:spcPts val="400"/>
              </a:spcBef>
              <a:defRPr sz="1776"/>
            </a:pPr>
            <a:r>
              <a:t>[2] ClimateChangePost. (n.d.). Climate change. ClimateChangePost. Retrieved December 12, 2024, from https://www.climatechangepost.com/countries/iceland/climate-change/</a:t>
            </a:r>
          </a:p>
          <a:p>
            <a:pPr defTabSz="253745">
              <a:spcBef>
                <a:spcPts val="400"/>
              </a:spcBef>
              <a:defRPr sz="1776"/>
            </a:pPr>
            <a:r>
              <a:t>[3] Reynolds, M. (2019, June 18). Iceland’s data centers are booming—here’s why that’s a problem. MIT Technology Review. https://www.technologyreview.com/2019/06/18/134902/icelands-data-centers-are-booming-heres-why-thats-a-problem/</a:t>
            </a:r>
          </a:p>
          <a:p>
            <a:pPr defTabSz="253745">
              <a:spcBef>
                <a:spcPts val="400"/>
              </a:spcBef>
              <a:defRPr sz="1776"/>
            </a:pPr>
            <a:r>
              <a:t>[4] Statista. (2024). Iceland: Average age of the population from 1950 to 2100 (median age in years) [Graph]. Statista. https://www.statista.com/statistics/398566/average-age-of-the-population-in-iceland/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98" name="Title 1"/>
          <p:cNvSpPr txBox="1"/>
          <p:nvPr>
            <p:ph type="title"/>
          </p:nvPr>
        </p:nvSpPr>
        <p:spPr>
          <a:prstGeom prst="rect">
            <a:avLst/>
          </a:prstGeom>
        </p:spPr>
        <p:txBody>
          <a:bodyPr/>
          <a:lstStyle/>
          <a:p>
            <a:pPr/>
            <a:r>
              <a:t>Introduction to Iceland</a:t>
            </a:r>
          </a:p>
        </p:txBody>
      </p:sp>
      <p:sp>
        <p:nvSpPr>
          <p:cNvPr id="99" name="Content Placeholder 2"/>
          <p:cNvSpPr txBox="1"/>
          <p:nvPr>
            <p:ph type="body" idx="1"/>
          </p:nvPr>
        </p:nvSpPr>
        <p:spPr>
          <a:xfrm>
            <a:off x="457200" y="1200151"/>
            <a:ext cx="8229600" cy="3394472"/>
          </a:xfrm>
          <a:prstGeom prst="rect">
            <a:avLst/>
          </a:prstGeom>
        </p:spPr>
        <p:txBody>
          <a:bodyPr/>
          <a:lstStyle/>
          <a:p>
            <a:pPr marL="160019" indent="-160019" defTabSz="240029">
              <a:spcBef>
                <a:spcPts val="400"/>
              </a:spcBef>
              <a:buSzPct val="100000"/>
              <a:buChar char="•"/>
              <a:defRPr sz="1679"/>
            </a:pPr>
            <a:r>
              <a:t>Iceland is a Nordic island country between the North Atlantic and Arctic Oceans.</a:t>
            </a:r>
          </a:p>
          <a:p>
            <a:pPr marL="160019" indent="-160019" defTabSz="240029">
              <a:spcBef>
                <a:spcPts val="400"/>
              </a:spcBef>
              <a:buSzPct val="100000"/>
              <a:buChar char="•"/>
              <a:defRPr sz="1679"/>
            </a:pPr>
            <a:r>
              <a:t>Its capital and largest city is Reykjavík, which is home to about 36% of the country’s roughly 380,000 residents. 86% of the residents are Icelanders. The official language of the country is Icelandic. </a:t>
            </a:r>
          </a:p>
          <a:p>
            <a:pPr marL="160019" indent="-160019" defTabSz="240029">
              <a:spcBef>
                <a:spcPts val="400"/>
              </a:spcBef>
              <a:buSzPct val="100000"/>
              <a:buChar char="•"/>
              <a:defRPr sz="1679"/>
            </a:pPr>
            <a:r>
              <a:t>Iceland is on a rift between tectonic plates, and its geologic activity includes geysers and frequent volcanic eruptions. The interior consists of a volcanic plateau with sand and lava fields, mountains and glaciers, and many glacial rivers flow to the sea through the lowlands.</a:t>
            </a:r>
          </a:p>
          <a:p>
            <a:pPr marL="160019" indent="-160019" defTabSz="240029">
              <a:spcBef>
                <a:spcPts val="400"/>
              </a:spcBef>
              <a:buSzPct val="100000"/>
              <a:buChar char="•"/>
              <a:defRPr sz="1679"/>
            </a:pPr>
            <a:r>
              <a:t>In 2022, Iceland was the eighth-most productive country in the world per capita (US$78,837). About 85 percent of the total primary energy supply in Iceland is derived from domestically produced renewable energy sources. The economy now in Iceland is more dependent on tourism.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01" name="Title 1"/>
          <p:cNvSpPr txBox="1"/>
          <p:nvPr>
            <p:ph type="title"/>
          </p:nvPr>
        </p:nvSpPr>
        <p:spPr>
          <a:xfrm>
            <a:off x="457200" y="204786"/>
            <a:ext cx="5482679" cy="871539"/>
          </a:xfrm>
          <a:prstGeom prst="rect">
            <a:avLst/>
          </a:prstGeom>
        </p:spPr>
        <p:txBody>
          <a:bodyPr anchor="ctr"/>
          <a:lstStyle>
            <a:lvl1pPr defTabSz="336042">
              <a:defRPr b="0" sz="3234"/>
            </a:lvl1pPr>
          </a:lstStyle>
          <a:p>
            <a:pPr/>
            <a:r>
              <a:t>Modeling and Projection of GDP</a:t>
            </a:r>
          </a:p>
        </p:txBody>
      </p:sp>
      <p:pic>
        <p:nvPicPr>
          <p:cNvPr id="102" name="Picture 1" descr="Picture 1"/>
          <p:cNvPicPr>
            <a:picLocks noChangeAspect="1"/>
          </p:cNvPicPr>
          <p:nvPr/>
        </p:nvPicPr>
        <p:blipFill>
          <a:blip r:embed="rId2">
            <a:extLst/>
          </a:blip>
          <a:stretch>
            <a:fillRect/>
          </a:stretch>
        </p:blipFill>
        <p:spPr>
          <a:xfrm>
            <a:off x="85685" y="1464340"/>
            <a:ext cx="4325087" cy="2162544"/>
          </a:xfrm>
          <a:prstGeom prst="rect">
            <a:avLst/>
          </a:prstGeom>
          <a:ln w="12700">
            <a:miter lim="400000"/>
          </a:ln>
        </p:spPr>
      </p:pic>
      <p:pic>
        <p:nvPicPr>
          <p:cNvPr id="103" name="Picture 1" descr="Picture 1"/>
          <p:cNvPicPr>
            <a:picLocks noChangeAspect="1"/>
          </p:cNvPicPr>
          <p:nvPr/>
        </p:nvPicPr>
        <p:blipFill>
          <a:blip r:embed="rId3">
            <a:extLst/>
          </a:blip>
          <a:stretch>
            <a:fillRect/>
          </a:stretch>
        </p:blipFill>
        <p:spPr>
          <a:xfrm>
            <a:off x="4522016" y="1295399"/>
            <a:ext cx="4678206" cy="233910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05" name="Text Placeholder 3"/>
          <p:cNvSpPr txBox="1"/>
          <p:nvPr>
            <p:ph type="body" sz="quarter" idx="1"/>
          </p:nvPr>
        </p:nvSpPr>
        <p:spPr>
          <a:xfrm>
            <a:off x="215184" y="276620"/>
            <a:ext cx="5538345" cy="583935"/>
          </a:xfrm>
          <a:prstGeom prst="rect">
            <a:avLst/>
          </a:prstGeom>
        </p:spPr>
        <p:txBody>
          <a:bodyPr anchor="ctr"/>
          <a:lstStyle>
            <a:lvl1pPr>
              <a:spcBef>
                <a:spcPts val="0"/>
              </a:spcBef>
              <a:defRPr sz="3300"/>
            </a:lvl1pPr>
          </a:lstStyle>
          <a:p>
            <a:pPr/>
            <a:r>
              <a:t>Plot ACF and PACF for GDP</a:t>
            </a:r>
          </a:p>
        </p:txBody>
      </p:sp>
      <p:pic>
        <p:nvPicPr>
          <p:cNvPr id="106" name="Picture 1" descr="Picture 1"/>
          <p:cNvPicPr>
            <a:picLocks noChangeAspect="1"/>
          </p:cNvPicPr>
          <p:nvPr/>
        </p:nvPicPr>
        <p:blipFill>
          <a:blip r:embed="rId2">
            <a:extLst/>
          </a:blip>
          <a:stretch>
            <a:fillRect/>
          </a:stretch>
        </p:blipFill>
        <p:spPr>
          <a:xfrm>
            <a:off x="3568700" y="1117600"/>
            <a:ext cx="5105400" cy="2552700"/>
          </a:xfrm>
          <a:prstGeom prst="rect">
            <a:avLst/>
          </a:prstGeom>
          <a:ln w="12700">
            <a:miter lim="400000"/>
          </a:ln>
        </p:spPr>
      </p:pic>
      <p:sp>
        <p:nvSpPr>
          <p:cNvPr id="107" name="Based on the plot on the right, both ACF and PACF have significant spike at lag order 1, and since there is first order differencing performed on GDP data, the first model to try is ARIMA(1, 1, 1)."/>
          <p:cNvSpPr txBox="1"/>
          <p:nvPr/>
        </p:nvSpPr>
        <p:spPr>
          <a:xfrm>
            <a:off x="233949" y="1229912"/>
            <a:ext cx="3243693" cy="23280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342900">
              <a:spcBef>
                <a:spcPts val="400"/>
              </a:spcBef>
              <a:buFont typeface="Arial"/>
              <a:defRPr b="1"/>
            </a:lvl1pPr>
          </a:lstStyle>
          <a:p>
            <a:pPr/>
            <a:r>
              <a:t>Based on the plot on the right, both ACF and PACF have significant spike at lag order 1, and since there is first order differencing performed on GDP data, the first model to try is ARIMA(1, 1, 1).</a:t>
            </a:r>
            <a:endParaRPr sz="1000"/>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09" name="Text Placeholder 3"/>
          <p:cNvSpPr txBox="1"/>
          <p:nvPr>
            <p:ph type="body" sz="quarter" idx="1"/>
          </p:nvPr>
        </p:nvSpPr>
        <p:spPr>
          <a:xfrm>
            <a:off x="-12076" y="34604"/>
            <a:ext cx="8072608" cy="777408"/>
          </a:xfrm>
          <a:prstGeom prst="rect">
            <a:avLst/>
          </a:prstGeom>
        </p:spPr>
        <p:txBody>
          <a:bodyPr anchor="ctr"/>
          <a:lstStyle>
            <a:lvl1pPr defTabSz="257175">
              <a:spcBef>
                <a:spcPts val="0"/>
              </a:spcBef>
              <a:defRPr sz="2475"/>
            </a:lvl1pPr>
          </a:lstStyle>
          <a:p>
            <a:pPr/>
            <a:r>
              <a:t>Forecast the GDP for Next 15 Years Based on ARIMA(1, 1, 1)</a:t>
            </a:r>
          </a:p>
        </p:txBody>
      </p:sp>
      <p:pic>
        <p:nvPicPr>
          <p:cNvPr id="110" name="Picture 1" descr="Picture 1"/>
          <p:cNvPicPr>
            <a:picLocks noChangeAspect="1"/>
          </p:cNvPicPr>
          <p:nvPr/>
        </p:nvPicPr>
        <p:blipFill>
          <a:blip r:embed="rId2">
            <a:extLst/>
          </a:blip>
          <a:stretch>
            <a:fillRect/>
          </a:stretch>
        </p:blipFill>
        <p:spPr>
          <a:xfrm>
            <a:off x="2019299" y="908363"/>
            <a:ext cx="5719435" cy="2859718"/>
          </a:xfrm>
          <a:prstGeom prst="rect">
            <a:avLst/>
          </a:prstGeom>
          <a:ln w="12700">
            <a:miter lim="400000"/>
          </a:ln>
        </p:spPr>
      </p:pic>
      <p:sp>
        <p:nvSpPr>
          <p:cNvPr id="111" name="Based on the forecast values above, the GDP is predicted to decrease and become gradually stable at around $700,000,000 per year."/>
          <p:cNvSpPr txBox="1"/>
          <p:nvPr/>
        </p:nvSpPr>
        <p:spPr>
          <a:xfrm>
            <a:off x="220285" y="3864433"/>
            <a:ext cx="8830790"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342900">
              <a:spcBef>
                <a:spcPts val="400"/>
              </a:spcBef>
              <a:buFont typeface="Arial"/>
              <a:defRPr b="1"/>
            </a:lvl1pPr>
          </a:lstStyle>
          <a:p>
            <a:pPr/>
            <a:r>
              <a:t>Based on the forecast values above, the GDP is predicted to decrease and become gradually stable at around $700,000,000 per year.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13" name="Title 1"/>
          <p:cNvSpPr txBox="1"/>
          <p:nvPr>
            <p:ph type="title"/>
          </p:nvPr>
        </p:nvSpPr>
        <p:spPr>
          <a:xfrm>
            <a:off x="457200" y="141652"/>
            <a:ext cx="5105401" cy="871539"/>
          </a:xfrm>
          <a:prstGeom prst="rect">
            <a:avLst/>
          </a:prstGeom>
        </p:spPr>
        <p:txBody>
          <a:bodyPr anchor="ctr"/>
          <a:lstStyle>
            <a:lvl1pPr>
              <a:defRPr b="0" sz="3300"/>
            </a:lvl1pPr>
          </a:lstStyle>
          <a:p>
            <a:pPr/>
            <a:r>
              <a:t>Comparison with Greenland</a:t>
            </a:r>
          </a:p>
        </p:txBody>
      </p:sp>
      <p:pic>
        <p:nvPicPr>
          <p:cNvPr id="114" name="Picture 1" descr="Picture 1"/>
          <p:cNvPicPr>
            <a:picLocks noChangeAspect="1"/>
          </p:cNvPicPr>
          <p:nvPr/>
        </p:nvPicPr>
        <p:blipFill>
          <a:blip r:embed="rId2">
            <a:extLst/>
          </a:blip>
          <a:stretch>
            <a:fillRect/>
          </a:stretch>
        </p:blipFill>
        <p:spPr>
          <a:xfrm>
            <a:off x="1084760" y="1033420"/>
            <a:ext cx="6974480" cy="348724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16" name="Text Placeholder 3"/>
          <p:cNvSpPr txBox="1"/>
          <p:nvPr>
            <p:ph type="body" sz="quarter" idx="1"/>
          </p:nvPr>
        </p:nvSpPr>
        <p:spPr>
          <a:xfrm>
            <a:off x="278319" y="129306"/>
            <a:ext cx="6019746" cy="984815"/>
          </a:xfrm>
          <a:prstGeom prst="rect">
            <a:avLst/>
          </a:prstGeom>
        </p:spPr>
        <p:txBody>
          <a:bodyPr anchor="ctr"/>
          <a:lstStyle>
            <a:lvl1pPr>
              <a:spcBef>
                <a:spcPts val="0"/>
              </a:spcBef>
              <a:defRPr sz="3300"/>
            </a:lvl1pPr>
          </a:lstStyle>
          <a:p>
            <a:pPr/>
            <a:r>
              <a:t>Comparison of Life Expectancy</a:t>
            </a:r>
          </a:p>
        </p:txBody>
      </p:sp>
      <p:pic>
        <p:nvPicPr>
          <p:cNvPr id="117" name="Picture 1" descr="Picture 1"/>
          <p:cNvPicPr>
            <a:picLocks noChangeAspect="1"/>
          </p:cNvPicPr>
          <p:nvPr/>
        </p:nvPicPr>
        <p:blipFill>
          <a:blip r:embed="rId2">
            <a:extLst/>
          </a:blip>
          <a:stretch>
            <a:fillRect/>
          </a:stretch>
        </p:blipFill>
        <p:spPr>
          <a:xfrm>
            <a:off x="925952" y="1022898"/>
            <a:ext cx="7292096" cy="364604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19" name="Text Placeholder 3"/>
          <p:cNvSpPr txBox="1"/>
          <p:nvPr>
            <p:ph type="body" sz="quarter" idx="1"/>
          </p:nvPr>
        </p:nvSpPr>
        <p:spPr>
          <a:xfrm>
            <a:off x="278319" y="192441"/>
            <a:ext cx="6528440" cy="586277"/>
          </a:xfrm>
          <a:prstGeom prst="rect">
            <a:avLst/>
          </a:prstGeom>
        </p:spPr>
        <p:txBody>
          <a:bodyPr/>
          <a:lstStyle>
            <a:lvl1pPr>
              <a:spcBef>
                <a:spcPts val="0"/>
              </a:spcBef>
              <a:defRPr sz="3300"/>
            </a:lvl1pPr>
          </a:lstStyle>
          <a:p>
            <a:pPr/>
            <a:r>
              <a:t>Comparison of Intentional Homicide</a:t>
            </a:r>
          </a:p>
        </p:txBody>
      </p:sp>
      <p:pic>
        <p:nvPicPr>
          <p:cNvPr id="120" name="Picture 1" descr="Picture 1"/>
          <p:cNvPicPr>
            <a:picLocks noChangeAspect="1"/>
          </p:cNvPicPr>
          <p:nvPr/>
        </p:nvPicPr>
        <p:blipFill>
          <a:blip r:embed="rId2">
            <a:extLst/>
          </a:blip>
          <a:stretch>
            <a:fillRect/>
          </a:stretch>
        </p:blipFill>
        <p:spPr>
          <a:xfrm>
            <a:off x="888305" y="949240"/>
            <a:ext cx="7367390" cy="368369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122" name="Title 1"/>
          <p:cNvSpPr txBox="1"/>
          <p:nvPr>
            <p:ph type="title"/>
          </p:nvPr>
        </p:nvSpPr>
        <p:spPr>
          <a:prstGeom prst="rect">
            <a:avLst/>
          </a:prstGeom>
        </p:spPr>
        <p:txBody>
          <a:bodyPr/>
          <a:lstStyle/>
          <a:p>
            <a:pPr/>
            <a:r>
              <a:t>SWOT Analysis</a:t>
            </a:r>
          </a:p>
        </p:txBody>
      </p:sp>
      <p:sp>
        <p:nvSpPr>
          <p:cNvPr id="123" name="Content Placeholder 2"/>
          <p:cNvSpPr txBox="1"/>
          <p:nvPr>
            <p:ph type="body" idx="1"/>
          </p:nvPr>
        </p:nvSpPr>
        <p:spPr>
          <a:xfrm>
            <a:off x="309885" y="873955"/>
            <a:ext cx="8229601" cy="4062894"/>
          </a:xfrm>
          <a:prstGeom prst="rect">
            <a:avLst/>
          </a:prstGeom>
        </p:spPr>
        <p:txBody>
          <a:bodyPr/>
          <a:lstStyle/>
          <a:p>
            <a:pPr defTabSz="140588">
              <a:spcBef>
                <a:spcPts val="1200"/>
              </a:spcBef>
              <a:defRPr b="1" sz="1394"/>
            </a:pPr>
            <a:r>
              <a:t>Strength</a:t>
            </a:r>
          </a:p>
          <a:p>
            <a:pPr marL="93726" indent="-93726" defTabSz="140588">
              <a:spcBef>
                <a:spcPts val="200"/>
              </a:spcBef>
              <a:buSzPct val="100000"/>
              <a:buChar char="•"/>
              <a:defRPr sz="1394"/>
            </a:pPr>
            <a:r>
              <a:t>Iceland GDP continues increasing, suggesting the economic prosperity. </a:t>
            </a:r>
          </a:p>
          <a:p>
            <a:pPr marL="93726" indent="-93726" defTabSz="140588">
              <a:spcBef>
                <a:spcPts val="200"/>
              </a:spcBef>
              <a:buSzPct val="100000"/>
              <a:buChar char="•"/>
              <a:defRPr sz="1394"/>
            </a:pPr>
            <a:r>
              <a:t>The mean life expectancy suggests the overall better life quality and healthcare for old people. </a:t>
            </a:r>
          </a:p>
          <a:p>
            <a:pPr marL="93726" indent="-93726" defTabSz="140588">
              <a:spcBef>
                <a:spcPts val="200"/>
              </a:spcBef>
              <a:buSzPct val="100000"/>
              <a:buChar char="•"/>
              <a:defRPr sz="1394"/>
            </a:pPr>
            <a:r>
              <a:t>Iceland is a global leader in sustainable development.</a:t>
            </a:r>
          </a:p>
          <a:p>
            <a:pPr defTabSz="140588">
              <a:spcBef>
                <a:spcPts val="1200"/>
              </a:spcBef>
              <a:defRPr b="1" sz="1394"/>
            </a:pPr>
            <a:r>
              <a:t>Weakness</a:t>
            </a:r>
          </a:p>
          <a:p>
            <a:pPr marL="93726" indent="-93726" defTabSz="140588">
              <a:spcBef>
                <a:spcPts val="200"/>
              </a:spcBef>
              <a:buSzPct val="100000"/>
              <a:buChar char="•"/>
              <a:defRPr sz="1394"/>
            </a:pPr>
            <a:r>
              <a:t>Iceland’s economy is vulnerable to demand swings and volcanic activity.</a:t>
            </a:r>
          </a:p>
          <a:p>
            <a:pPr marL="93726" indent="-93726" defTabSz="140588">
              <a:spcBef>
                <a:spcPts val="200"/>
              </a:spcBef>
              <a:buSzPct val="100000"/>
              <a:buChar char="•"/>
              <a:defRPr sz="1394"/>
            </a:pPr>
            <a:r>
              <a:t>Iceland is expected to have an aging population, leading to shrinkage of labor force and more expenditure on healthcare</a:t>
            </a:r>
          </a:p>
          <a:p>
            <a:pPr defTabSz="140588">
              <a:spcBef>
                <a:spcPts val="1200"/>
              </a:spcBef>
              <a:defRPr b="1" sz="1394"/>
            </a:pPr>
            <a:r>
              <a:t>Opportunities</a:t>
            </a:r>
          </a:p>
          <a:p>
            <a:pPr marL="93726" indent="-93726" defTabSz="140588">
              <a:spcBef>
                <a:spcPts val="200"/>
              </a:spcBef>
              <a:buSzPct val="100000"/>
              <a:buChar char="•"/>
              <a:defRPr sz="1394"/>
            </a:pPr>
            <a:r>
              <a:t>Iceland relies heavily on tourism, the visitors in Iceland will increase after pandemic and further boost its economy</a:t>
            </a:r>
          </a:p>
          <a:p>
            <a:pPr marL="93726" indent="-93726" defTabSz="140588">
              <a:spcBef>
                <a:spcPts val="200"/>
              </a:spcBef>
              <a:buSzPct val="100000"/>
              <a:buChar char="•"/>
              <a:defRPr sz="1394"/>
            </a:pPr>
            <a:r>
              <a:t>Data centers can stimulate the economic growth and rapid development of Iceland</a:t>
            </a:r>
          </a:p>
          <a:p>
            <a:pPr defTabSz="140588">
              <a:spcBef>
                <a:spcPts val="1200"/>
              </a:spcBef>
              <a:defRPr b="1" sz="1394"/>
            </a:pPr>
            <a:r>
              <a:t>Threat</a:t>
            </a:r>
          </a:p>
          <a:p>
            <a:pPr marL="93726" indent="-93726" defTabSz="140588">
              <a:spcBef>
                <a:spcPts val="200"/>
              </a:spcBef>
              <a:buSzPct val="100000"/>
              <a:buChar char="•"/>
              <a:defRPr sz="1394"/>
            </a:pPr>
            <a:r>
              <a:t>Global warming and melting of glaciers in Iceland</a:t>
            </a:r>
          </a:p>
          <a:p>
            <a:pPr marL="93726" indent="-93726" defTabSz="140588">
              <a:spcBef>
                <a:spcPts val="200"/>
              </a:spcBef>
              <a:buSzPct val="100000"/>
              <a:buChar char="•"/>
              <a:defRPr sz="1394"/>
            </a:pPr>
            <a:r>
              <a:t>Data Centers may lead to shortage in energy generation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