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0" r:id="rId5"/>
  </p:sldMasterIdLst>
  <p:notesMasterIdLst>
    <p:notesMasterId r:id="rId10"/>
  </p:notesMasterIdLst>
  <p:handoutMasterIdLst>
    <p:handoutMasterId r:id="rId11"/>
  </p:handoutMasterIdLst>
  <p:sldIdLst>
    <p:sldId id="11801" r:id="rId6"/>
    <p:sldId id="11454" r:id="rId7"/>
    <p:sldId id="11236" r:id="rId8"/>
    <p:sldId id="11831" r:id="rId9"/>
  </p:sldIdLst>
  <p:sldSz cx="12188825" cy="6858000"/>
  <p:notesSz cx="7010400" cy="9296400"/>
  <p:custDataLst>
    <p:tags r:id="rId12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  <p15:guide id="6" pos="165" userDrawn="1">
          <p15:clr>
            <a:srgbClr val="A4A3A4"/>
          </p15:clr>
        </p15:guide>
        <p15:guide id="7" pos="7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 Barnett" initials="LB" lastIdx="1" clrIdx="0">
    <p:extLst>
      <p:ext uri="{19B8F6BF-5375-455C-9EA6-DF929625EA0E}">
        <p15:presenceInfo xmlns:p15="http://schemas.microsoft.com/office/powerpoint/2012/main" userId="S::lbarnett@mimecast.com::c1d91dfc-4de7-4a41-a64b-7bf4a7acca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A5A"/>
    <a:srgbClr val="242B5A"/>
    <a:srgbClr val="DDDDDD"/>
    <a:srgbClr val="698497"/>
    <a:srgbClr val="EF6421"/>
    <a:srgbClr val="344B7A"/>
    <a:srgbClr val="22265A"/>
    <a:srgbClr val="061C4B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9" autoAdjust="0"/>
    <p:restoredTop sz="88439" autoAdjust="0"/>
  </p:normalViewPr>
  <p:slideViewPr>
    <p:cSldViewPr snapToGrid="0">
      <p:cViewPr varScale="1">
        <p:scale>
          <a:sx n="59" d="100"/>
          <a:sy n="59" d="100"/>
        </p:scale>
        <p:origin x="704" y="68"/>
      </p:cViewPr>
      <p:guideLst>
        <p:guide orient="horz" pos="1117"/>
        <p:guide orient="horz" pos="3339"/>
        <p:guide orient="horz" pos="187"/>
        <p:guide orient="horz" pos="2160"/>
        <p:guide pos="3839"/>
        <p:guide pos="165"/>
        <p:guide pos="729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7" d="100"/>
        <a:sy n="187" d="100"/>
      </p:scale>
      <p:origin x="0" y="-2272"/>
    </p:cViewPr>
  </p:sorterViewPr>
  <p:notesViewPr>
    <p:cSldViewPr snapToGrid="0">
      <p:cViewPr varScale="1">
        <p:scale>
          <a:sx n="86" d="100"/>
          <a:sy n="86" d="100"/>
        </p:scale>
        <p:origin x="3816" y="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576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576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32415-8546-E94F-9BB7-30AD6DA5C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6B8BD-FD88-42CF-A10A-EE66E3E2A4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5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4C446-27EF-44AE-A4A3-88CAD6138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28AAE5-D07F-4E48-8236-7BE35C41C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" y="0"/>
            <a:ext cx="12188505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A3C15-607A-9B4A-9596-DEAAA0B211C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0000">
              <a:alpha val="41000"/>
            </a:srgb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7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FDE6D7-DB6B-ED42-A38B-1B1E74096C13}"/>
              </a:ext>
            </a:extLst>
          </p:cNvPr>
          <p:cNvGrpSpPr/>
          <p:nvPr userDrawn="1"/>
        </p:nvGrpSpPr>
        <p:grpSpPr>
          <a:xfrm>
            <a:off x="-10632" y="-14175"/>
            <a:ext cx="12199457" cy="6872176"/>
            <a:chOff x="-10630" y="-14176"/>
            <a:chExt cx="12202635" cy="68721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D4EE7F-1FAB-AD4A-816D-EE6E37110F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307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B89B0B-AC06-0B45-8A10-DAE0462752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3264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966F12-36B3-E24C-AE90-B8AA47BC36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54385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301986-9363-7049-B472-9FBA6CB53A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23856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D8A8A8-428E-7C4F-8CBF-D71CFE0F25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89007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8ED865-F2FD-384F-85B1-00B09C0344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151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68E3CD-DEA5-3B48-95F5-D14C825236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24966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6B490B-9044-AF49-89D1-0A2A28F51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3359" y="-14176"/>
              <a:ext cx="0" cy="6872176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0AFA10-C351-8B47-BB28-BFF8ACAF825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" y="170123"/>
              <a:ext cx="12192006" cy="0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9D8BBB-8038-2B4B-996C-8F4D2429A3C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" y="410927"/>
              <a:ext cx="12192006" cy="0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FFAC96-BB7F-9240-9358-A9331A1D2ABB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2" y="436138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D1A044-9D39-DF4D-B7D3-225DB2ACB257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2" y="591877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0FF4CF-58AB-E648-8926-AA03BD09D9E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5999" y="-5401085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8EF09B-40BC-AE48-89A9-AA49788E8106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2" y="-5066113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5B736C-24BC-E140-B0A1-7F70072F99B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2" y="-4979898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1136C3-C301-CC44-9048-6FB197C94E38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2" y="-4771441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0EAD21-4933-394D-AC10-205AD21DC9CB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3" y="-4399215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205D9D-1C4A-4A48-978B-5C477CD2797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3" y="340821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716D8EE-96E2-3246-944A-40E85059E96B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4" y="-4499346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9A6C63-D9B1-F841-ACA9-F94EC476E58A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3" y="-4524911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560A13-2926-2248-B906-26F4BECA0BB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4" y="-4579089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6F74C7-2332-C846-BD8D-CA232204E00C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85372" y="-4415039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03CBF7-1A0A-2940-AFC1-18B284FD0931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096003" y="228599"/>
              <a:ext cx="0" cy="12192003"/>
            </a:xfrm>
            <a:prstGeom prst="line">
              <a:avLst/>
            </a:prstGeom>
            <a:ln>
              <a:solidFill>
                <a:schemeClr val="tx1">
                  <a:alpha val="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4B3F1F-D97A-5443-B0FA-A809C912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4" y="2001795"/>
            <a:ext cx="10512862" cy="1325004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08C8A-3C4A-1749-B7FB-2364C6AE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4" y="3411454"/>
            <a:ext cx="4134489" cy="1500187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lang="en-US" sz="1049" b="0" i="1" kern="1200" dirty="0">
                <a:solidFill>
                  <a:schemeClr val="bg1">
                    <a:alpha val="77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0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104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7FBFAE-6E0F-054F-A946-43F226F2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5320" y="6313234"/>
            <a:ext cx="407514" cy="31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75000"/>
                    <a:alpha val="43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D6A6C95-15C9-3141-A0AE-80D417167A0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B0FE56-C7FA-294F-B3FA-0BA3DE1BDB3C}"/>
              </a:ext>
            </a:extLst>
          </p:cNvPr>
          <p:cNvCxnSpPr>
            <a:cxnSpLocks/>
          </p:cNvCxnSpPr>
          <p:nvPr userDrawn="1"/>
        </p:nvCxnSpPr>
        <p:spPr>
          <a:xfrm>
            <a:off x="11609741" y="6377002"/>
            <a:ext cx="0" cy="187762"/>
          </a:xfrm>
          <a:prstGeom prst="line">
            <a:avLst/>
          </a:prstGeom>
          <a:ln w="12700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1E3D0-22EF-BA4B-B79E-6405C835F4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7865" y="6409982"/>
            <a:ext cx="744826" cy="127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400EA22-7BD7-7F43-A15E-BD7173F37301}"/>
              </a:ext>
            </a:extLst>
          </p:cNvPr>
          <p:cNvSpPr txBox="1"/>
          <p:nvPr userDrawn="1"/>
        </p:nvSpPr>
        <p:spPr>
          <a:xfrm>
            <a:off x="737478" y="6396861"/>
            <a:ext cx="2492329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>
                    <a:alpha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©2020 </a:t>
            </a:r>
            <a:r>
              <a:rPr lang="en-US" sz="800" b="0" i="0" dirty="0" err="1">
                <a:solidFill>
                  <a:schemeClr val="bg1">
                    <a:alpha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Mimecast</a:t>
            </a:r>
            <a:r>
              <a:rPr lang="en-US" sz="800" b="0" i="0" dirty="0">
                <a:solidFill>
                  <a:schemeClr val="bg1">
                    <a:alpha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90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" y="0"/>
            <a:ext cx="12188505" cy="68580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19500" y="5835493"/>
            <a:ext cx="2452173" cy="455088"/>
          </a:xfrm>
          <a:prstGeom prst="rect">
            <a:avLst/>
          </a:prstGeom>
        </p:spPr>
        <p:txBody>
          <a:bodyPr/>
          <a:lstStyle>
            <a:lvl1pPr marL="0" marR="0" indent="0" algn="l" defTabSz="727150" rtl="0" eaLnBrk="1" fontAlgn="auto" latinLnBrk="0" hangingPunct="1">
              <a:lnSpc>
                <a:spcPct val="95000"/>
              </a:lnSpc>
              <a:spcBef>
                <a:spcPts val="1089"/>
              </a:spcBef>
              <a:spcAft>
                <a:spcPts val="0"/>
              </a:spcAft>
              <a:buClrTx/>
              <a:buSzTx/>
              <a:buFont typeface="Segoe UI Light" panose="020B0502040204020203" pitchFamily="34" charset="0"/>
              <a:buNone/>
              <a:tabLst/>
              <a:defRPr lang="en-US" sz="1633" b="0" i="0" kern="1200" spc="0" baseline="0" dirty="0" smtClean="0">
                <a:solidFill>
                  <a:schemeClr val="bg1"/>
                </a:solidFill>
                <a:latin typeface="+mn-lt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95680" y="2910546"/>
            <a:ext cx="7784676" cy="2511782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marR="0" indent="0" algn="l" defTabSz="727150" rtl="0" eaLnBrk="1" fontAlgn="auto" latinLnBrk="0" hangingPunct="1">
              <a:lnSpc>
                <a:spcPts val="634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 Light" panose="020B0502040204020203" pitchFamily="34" charset="0"/>
              <a:buNone/>
              <a:tabLst/>
              <a:defRPr lang="en-US" sz="7256" b="0" i="0" kern="1200" spc="0" baseline="0" dirty="0">
                <a:solidFill>
                  <a:schemeClr val="accent2"/>
                </a:solidFill>
                <a:latin typeface="+mn-lt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Corporate</a:t>
            </a:r>
          </a:p>
          <a:p>
            <a:pPr lvl="0"/>
            <a:r>
              <a:rPr lang="en-US" dirty="0"/>
              <a:t>Presentation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50143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3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_Sub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72ACF8-24BE-4A4F-9914-65BA2285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48" y="352839"/>
            <a:ext cx="10515434" cy="656709"/>
          </a:xfrm>
        </p:spPr>
        <p:txBody>
          <a:bodyPr lIns="0" tIns="0" rIns="0" bIns="0">
            <a:normAutofit/>
          </a:bodyPr>
          <a:lstStyle>
            <a:lvl1pPr marL="0" indent="0" algn="l" defTabSz="91408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0" algn="l"/>
              </a:tabLst>
              <a:defRPr lang="en-US" sz="4354" b="1" i="0" kern="1200" dirty="0">
                <a:solidFill>
                  <a:schemeClr val="bg1"/>
                </a:solidFill>
                <a:latin typeface="Neo Sans W1G" panose="020B0504030504040204" pitchFamily="34" charset="0"/>
                <a:ea typeface="Neo Sans W1G" panose="020B050403050404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87277EE-214C-43A5-82F9-7604FDF22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175" y="1009548"/>
            <a:ext cx="10509017" cy="4074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sz="2539" b="0" i="0" kern="1200" spc="0" baseline="0" dirty="0">
                <a:solidFill>
                  <a:schemeClr val="bg1"/>
                </a:solidFill>
                <a:latin typeface="Neo Sans W1G" panose="020B0504030504040204" pitchFamily="34" charset="0"/>
                <a:ea typeface="Neo Sans W1G" panose="020B0504030504040204" pitchFamily="34" charset="0"/>
                <a:cs typeface="Segoe UI" charset="0"/>
              </a:defRPr>
            </a:lvl1pPr>
            <a:lvl2pPr>
              <a:defRPr sz="2358"/>
            </a:lvl2pPr>
            <a:lvl3pPr>
              <a:defRPr sz="2358"/>
            </a:lvl3pPr>
            <a:lvl4pPr>
              <a:defRPr sz="2358"/>
            </a:lvl4pPr>
            <a:lvl5pPr>
              <a:defRPr sz="2358"/>
            </a:lvl5pPr>
          </a:lstStyle>
          <a:p>
            <a:pPr marL="0" marR="0" lvl="0" indent="0" algn="l" defTabSz="727150" rtl="0" eaLnBrk="1" fontAlgn="auto" latinLnBrk="0" hangingPunct="1">
              <a:lnSpc>
                <a:spcPct val="95000"/>
              </a:lnSpc>
              <a:spcBef>
                <a:spcPts val="1089"/>
              </a:spcBef>
              <a:spcAft>
                <a:spcPts val="0"/>
              </a:spcAft>
              <a:buClrTx/>
              <a:buSzTx/>
              <a:buFont typeface="Segoe UI Light" panose="020B0502040204020203" pitchFamily="34" charset="0"/>
              <a:buNone/>
              <a:tabLst/>
            </a:pPr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335057" y="6357903"/>
            <a:ext cx="0" cy="365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9"/>
          <p:cNvSpPr/>
          <p:nvPr/>
        </p:nvSpPr>
        <p:spPr>
          <a:xfrm>
            <a:off x="11425660" y="6424127"/>
            <a:ext cx="449420" cy="21868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72" tIns="46072" rIns="46072" bIns="46072">
            <a:spAutoFit/>
          </a:bodyPr>
          <a:lstStyle/>
          <a:p>
            <a:pPr>
              <a:spcBef>
                <a:spcPts val="4081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907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spcBef>
                  <a:spcPts val="4081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907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277" y="6435760"/>
            <a:ext cx="2259928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6" b="0" i="0" dirty="0">
                <a:solidFill>
                  <a:schemeClr val="bg1"/>
                </a:solidFill>
                <a:latin typeface="Open Sans" panose="020B0606030504020204" pitchFamily="34" charset="0"/>
              </a:rPr>
              <a:t>©2020 </a:t>
            </a:r>
            <a:r>
              <a:rPr lang="en-US" sz="816" b="0" i="0" dirty="0" err="1">
                <a:solidFill>
                  <a:schemeClr val="bg1"/>
                </a:solidFill>
                <a:latin typeface="Open Sans" panose="020B0606030504020204" pitchFamily="34" charset="0"/>
              </a:rPr>
              <a:t>Mimecast</a:t>
            </a:r>
            <a:r>
              <a:rPr lang="en-US" sz="816" b="0" i="0" dirty="0">
                <a:solidFill>
                  <a:schemeClr val="bg1"/>
                </a:solidFill>
                <a:latin typeface="Open Sans" panose="020B0606030504020204" pitchFamily="34" charset="0"/>
              </a:rPr>
              <a:t>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B55A3-54A2-FE4A-A010-10B7258E1B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1504" y="6440370"/>
            <a:ext cx="832951" cy="141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27BE4-4F79-46DE-B042-E74DDC3977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" y="0"/>
            <a:ext cx="1218850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1C8D4-092D-4715-A498-811CD66ED9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1062" y="6371617"/>
            <a:ext cx="1127030" cy="3241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E968B-D0E1-48CF-B828-75AE95B10B39}"/>
              </a:ext>
            </a:extLst>
          </p:cNvPr>
          <p:cNvCxnSpPr/>
          <p:nvPr userDrawn="1"/>
        </p:nvCxnSpPr>
        <p:spPr>
          <a:xfrm>
            <a:off x="11335057" y="6357903"/>
            <a:ext cx="0" cy="365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29">
            <a:extLst>
              <a:ext uri="{FF2B5EF4-FFF2-40B4-BE49-F238E27FC236}">
                <a16:creationId xmlns:a16="http://schemas.microsoft.com/office/drawing/2014/main" id="{9ED99815-1D48-4E50-A6DC-57AE535063DC}"/>
              </a:ext>
            </a:extLst>
          </p:cNvPr>
          <p:cNvSpPr/>
          <p:nvPr userDrawn="1"/>
        </p:nvSpPr>
        <p:spPr>
          <a:xfrm>
            <a:off x="11425660" y="6424127"/>
            <a:ext cx="449420" cy="21868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72" tIns="46072" rIns="46072" bIns="46072">
            <a:spAutoFit/>
          </a:bodyPr>
          <a:lstStyle/>
          <a:p>
            <a:pPr>
              <a:spcBef>
                <a:spcPts val="4081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907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>
                <a:spcBef>
                  <a:spcPts val="4081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907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B3739-9A87-4B83-BE8C-566AFAF3EABA}"/>
              </a:ext>
            </a:extLst>
          </p:cNvPr>
          <p:cNvSpPr txBox="1"/>
          <p:nvPr userDrawn="1"/>
        </p:nvSpPr>
        <p:spPr>
          <a:xfrm>
            <a:off x="680276" y="6435761"/>
            <a:ext cx="2259928" cy="20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6" dirty="0">
                <a:solidFill>
                  <a:schemeClr val="bg1"/>
                </a:solidFill>
              </a:rPr>
              <a:t>©2021 Mimecast.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17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" y="0"/>
            <a:ext cx="12188505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2248" y="3152492"/>
            <a:ext cx="10504330" cy="1431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727150" rtl="0" eaLnBrk="1" fontAlgn="auto" latinLnBrk="0" hangingPunct="1">
              <a:lnSpc>
                <a:spcPts val="4989"/>
              </a:lnSpc>
              <a:spcBef>
                <a:spcPts val="1089"/>
              </a:spcBef>
              <a:spcAft>
                <a:spcPts val="0"/>
              </a:spcAft>
              <a:buClrTx/>
              <a:buSzTx/>
              <a:buFont typeface="Segoe UI Light" panose="020B0502040204020203" pitchFamily="34" charset="0"/>
              <a:buNone/>
              <a:tabLst/>
              <a:defRPr lang="en-US" sz="5441" b="0" i="0" kern="1200" spc="0" baseline="0" dirty="0">
                <a:solidFill>
                  <a:srgbClr val="77BF43"/>
                </a:solidFill>
                <a:latin typeface="+mn-lt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6754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3"/>
          <p:cNvSpPr>
            <a:spLocks noGrp="1"/>
          </p:cNvSpPr>
          <p:nvPr>
            <p:ph type="title"/>
          </p:nvPr>
        </p:nvSpPr>
        <p:spPr>
          <a:xfrm>
            <a:off x="838200" y="514933"/>
            <a:ext cx="10515600" cy="74184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5398"/>
              </a:lnSpc>
            </a:pPr>
            <a:r>
              <a:rPr lang="en-US" dirty="0"/>
              <a:t>Title Text</a:t>
            </a:r>
          </a:p>
        </p:txBody>
      </p:sp>
      <p:sp>
        <p:nvSpPr>
          <p:cNvPr id="10" name="Shape 29"/>
          <p:cNvSpPr/>
          <p:nvPr userDrawn="1"/>
        </p:nvSpPr>
        <p:spPr>
          <a:xfrm>
            <a:off x="11619571" y="6460187"/>
            <a:ext cx="237990" cy="22570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450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800" b="0" i="0">
                <a:solidFill>
                  <a:srgbClr val="232930"/>
                </a:solidFill>
                <a:latin typeface="Calibri" charset="0"/>
                <a:ea typeface="Calibri" charset="0"/>
                <a:cs typeface="Calibri" charset="0"/>
              </a:rPr>
              <a:pPr>
                <a:spcBef>
                  <a:spcPts val="450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800" b="0" i="0">
                <a:solidFill>
                  <a:srgbClr val="232930"/>
                </a:solidFill>
                <a:latin typeface="Calibri" charset="0"/>
                <a:ea typeface="Calibri" charset="0"/>
                <a:cs typeface="Calibri" charset="0"/>
              </a:rPr>
              <a:t>￼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idx="1"/>
          </p:nvPr>
        </p:nvSpPr>
        <p:spPr>
          <a:xfrm>
            <a:off x="838200" y="1449943"/>
            <a:ext cx="10515600" cy="472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7322" y="6522131"/>
            <a:ext cx="726478" cy="1018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1491126" y="6423593"/>
            <a:ext cx="1" cy="262297"/>
          </a:xfrm>
          <a:prstGeom prst="line">
            <a:avLst/>
          </a:prstGeom>
          <a:noFill/>
          <a:ln w="3175" cap="flat">
            <a:solidFill>
              <a:srgbClr val="E1E3E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3C867-7C14-4E95-92FF-688D00B5660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522131"/>
            <a:ext cx="1384120" cy="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</p:sldLayoutIdLst>
  <p:transition>
    <p:wipe dir="r"/>
  </p:transition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i="0" kern="0" dirty="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5"/>
        </a:buClr>
        <a:buFont typeface="Arial" panose="020B0604020202020204" pitchFamily="34" charset="0"/>
        <a:buChar char="•"/>
        <a:defRPr sz="3200" b="0" i="0" spc="-150">
          <a:solidFill>
            <a:schemeClr val="accent1"/>
          </a:solidFill>
          <a:latin typeface="Calibri Light" charset="0"/>
          <a:ea typeface="Calibri Light" charset="0"/>
          <a:cs typeface="Calibri Light" charset="0"/>
        </a:defRPr>
      </a:lvl1pPr>
      <a:lvl2pPr marL="742950" indent="-3429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400" b="0" i="0">
          <a:solidFill>
            <a:schemeClr val="accent3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085850" indent="-28575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400" b="0" i="0">
          <a:solidFill>
            <a:schemeClr val="accent3"/>
          </a:solidFill>
          <a:latin typeface="Calibri Light" charset="0"/>
          <a:ea typeface="Calibri Light" charset="0"/>
          <a:cs typeface="Calibri Light" charset="0"/>
        </a:defRPr>
      </a:lvl3pPr>
      <a:lvl4pPr marL="1428750" indent="-28575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0" i="1">
          <a:solidFill>
            <a:schemeClr val="accent3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1828800" indent="-28575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800" b="0" i="0" spc="300">
          <a:solidFill>
            <a:schemeClr val="accent3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oe@Mime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microsoft.com/office/2007/relationships/hdphoto" Target="../media/hdphoto2.wdp"/><Relationship Id="rId26" Type="http://schemas.openxmlformats.org/officeDocument/2006/relationships/image" Target="../media/image34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5" Type="http://schemas.microsoft.com/office/2007/relationships/hdphoto" Target="../media/hdphoto4.wdp"/><Relationship Id="rId2" Type="http://schemas.openxmlformats.org/officeDocument/2006/relationships/image" Target="../media/image14.png"/><Relationship Id="rId16" Type="http://schemas.microsoft.com/office/2007/relationships/hdphoto" Target="../media/hdphoto1.wdp"/><Relationship Id="rId20" Type="http://schemas.openxmlformats.org/officeDocument/2006/relationships/image" Target="../media/image30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microsoft.com/office/2007/relationships/hdphoto" Target="../media/hdphoto3.wdp"/><Relationship Id="rId28" Type="http://schemas.openxmlformats.org/officeDocument/2006/relationships/image" Target="../media/image36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E6AA-ACD1-4BCC-AB36-94B572AB8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9892" y="1303264"/>
            <a:ext cx="10549040" cy="32770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999" b="1" dirty="0">
                <a:solidFill>
                  <a:schemeClr val="bg1"/>
                </a:solidFill>
                <a:latin typeface="Open Sans"/>
              </a:rPr>
              <a:t>Email Security for the Modern Enterprise</a:t>
            </a:r>
          </a:p>
          <a:p>
            <a:pPr>
              <a:lnSpc>
                <a:spcPct val="100000"/>
              </a:lnSpc>
            </a:pPr>
            <a:endParaRPr lang="en-US" sz="1200" b="1" dirty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US" sz="1999" b="1" dirty="0">
                <a:solidFill>
                  <a:schemeClr val="bg1"/>
                </a:solidFill>
                <a:latin typeface="Open Sans"/>
              </a:rPr>
              <a:t>Loren Barnett, Account Rep, 303-518-5102, </a:t>
            </a:r>
            <a:r>
              <a:rPr lang="en-US" sz="1999" b="1" u="sng" dirty="0">
                <a:solidFill>
                  <a:schemeClr val="bg1"/>
                </a:solidFill>
                <a:latin typeface="Open Sans"/>
              </a:rPr>
              <a:t>LBarnett@Mimecast.com</a:t>
            </a:r>
          </a:p>
          <a:p>
            <a:pPr>
              <a:lnSpc>
                <a:spcPct val="100000"/>
              </a:lnSpc>
            </a:pPr>
            <a:endParaRPr lang="en-US" sz="1999" b="1" dirty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US" sz="1999" b="1" dirty="0">
                <a:solidFill>
                  <a:schemeClr val="bg1"/>
                </a:solidFill>
                <a:latin typeface="Open Sans"/>
              </a:rPr>
              <a:t>Mark Roe, Sr. Solutions Engineer,  331-231-8006, </a:t>
            </a:r>
            <a:r>
              <a:rPr lang="en-US" sz="1999" b="1" dirty="0">
                <a:solidFill>
                  <a:schemeClr val="bg1"/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MRoe@Mimecast.com</a:t>
            </a:r>
            <a:r>
              <a:rPr lang="en-US" sz="1999" b="1" dirty="0">
                <a:solidFill>
                  <a:schemeClr val="bg1"/>
                </a:solidFill>
                <a:latin typeface="Open Sans"/>
              </a:rPr>
              <a:t>, </a:t>
            </a:r>
          </a:p>
        </p:txBody>
      </p:sp>
      <p:pic>
        <p:nvPicPr>
          <p:cNvPr id="1026" name="Picture 2" descr="Consumer Direct Care Network">
            <a:extLst>
              <a:ext uri="{FF2B5EF4-FFF2-40B4-BE49-F238E27FC236}">
                <a16:creationId xmlns:a16="http://schemas.microsoft.com/office/drawing/2014/main" id="{0D8CEF4A-B4D0-4D53-981F-6990378E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896504"/>
            <a:ext cx="3332882" cy="9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3BFEA-404D-448C-BEDB-B4AB4EEE24B7}"/>
              </a:ext>
            </a:extLst>
          </p:cNvPr>
          <p:cNvCxnSpPr>
            <a:cxnSpLocks/>
          </p:cNvCxnSpPr>
          <p:nvPr/>
        </p:nvCxnSpPr>
        <p:spPr>
          <a:xfrm flipH="1">
            <a:off x="2299601" y="6149171"/>
            <a:ext cx="2064365" cy="0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8862482-5440-4417-8A1F-86E76F6BC9E6}"/>
              </a:ext>
            </a:extLst>
          </p:cNvPr>
          <p:cNvCxnSpPr>
            <a:cxnSpLocks/>
          </p:cNvCxnSpPr>
          <p:nvPr/>
        </p:nvCxnSpPr>
        <p:spPr>
          <a:xfrm flipH="1">
            <a:off x="2303049" y="5030503"/>
            <a:ext cx="1788291" cy="696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9692B-D51A-D04C-9826-30A2B5FB9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6A6C95-15C9-3141-A0AE-80D417167A00}" type="slidenum">
              <a:rPr lang="en-US" smtClean="0"/>
              <a:t>2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05064F-CDED-544B-87A9-D3A371B1E7A2}"/>
              </a:ext>
            </a:extLst>
          </p:cNvPr>
          <p:cNvGrpSpPr/>
          <p:nvPr/>
        </p:nvGrpSpPr>
        <p:grpSpPr>
          <a:xfrm>
            <a:off x="1450786" y="2443144"/>
            <a:ext cx="2790554" cy="1261602"/>
            <a:chOff x="1536216" y="2695061"/>
            <a:chExt cx="3077031" cy="139111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06C523-46D4-2D4F-BAAF-0DE0499299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6216" y="4086179"/>
              <a:ext cx="3025720" cy="0"/>
            </a:xfrm>
            <a:prstGeom prst="line">
              <a:avLst/>
            </a:prstGeom>
            <a:noFill/>
            <a:ln w="19050" cap="flat" cmpd="sng" algn="ctr">
              <a:solidFill>
                <a:srgbClr val="77BF43"/>
              </a:solidFill>
              <a:prstDash val="soli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871B5C-EC1D-1A48-A0F6-4E670312A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4059" y="2695061"/>
              <a:ext cx="2569188" cy="0"/>
            </a:xfrm>
            <a:prstGeom prst="line">
              <a:avLst/>
            </a:prstGeom>
            <a:noFill/>
            <a:ln w="19050" cap="flat" cmpd="sng" algn="ctr">
              <a:solidFill>
                <a:srgbClr val="77BF43"/>
              </a:solidFill>
              <a:prstDash val="solid"/>
            </a:ln>
            <a:effectLst/>
          </p:spPr>
        </p:cxnSp>
      </p:grpSp>
      <p:sp>
        <p:nvSpPr>
          <p:cNvPr id="60" name="Rounded Rectangle 127">
            <a:extLst>
              <a:ext uri="{FF2B5EF4-FFF2-40B4-BE49-F238E27FC236}">
                <a16:creationId xmlns:a16="http://schemas.microsoft.com/office/drawing/2014/main" id="{8A9DC97D-5B3E-9047-B868-B6B7E5773E34}"/>
              </a:ext>
            </a:extLst>
          </p:cNvPr>
          <p:cNvSpPr/>
          <p:nvPr/>
        </p:nvSpPr>
        <p:spPr>
          <a:xfrm>
            <a:off x="1187982" y="2040499"/>
            <a:ext cx="1912485" cy="670240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Enhances Protections provided by MS and Zix</a:t>
            </a:r>
          </a:p>
        </p:txBody>
      </p:sp>
      <p:sp>
        <p:nvSpPr>
          <p:cNvPr id="73" name="Rounded Rectangle 127">
            <a:extLst>
              <a:ext uri="{FF2B5EF4-FFF2-40B4-BE49-F238E27FC236}">
                <a16:creationId xmlns:a16="http://schemas.microsoft.com/office/drawing/2014/main" id="{AE4B694E-ABEB-B947-8995-37AD21C9DBFD}"/>
              </a:ext>
            </a:extLst>
          </p:cNvPr>
          <p:cNvSpPr/>
          <p:nvPr/>
        </p:nvSpPr>
        <p:spPr>
          <a:xfrm>
            <a:off x="8567963" y="4000676"/>
            <a:ext cx="2069828" cy="3828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88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Replaces  Zix and adds DLP for Healthcare.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37DE76F-4C28-CF41-9005-A117312E45A9}"/>
              </a:ext>
            </a:extLst>
          </p:cNvPr>
          <p:cNvGrpSpPr/>
          <p:nvPr/>
        </p:nvGrpSpPr>
        <p:grpSpPr>
          <a:xfrm>
            <a:off x="4112673" y="1161678"/>
            <a:ext cx="3763904" cy="5087490"/>
            <a:chOff x="3872127" y="940925"/>
            <a:chExt cx="4150416" cy="5609919"/>
          </a:xfrm>
        </p:grpSpPr>
        <p:sp>
          <p:nvSpPr>
            <p:cNvPr id="75" name="Rectangle: Rounded Corners 2">
              <a:extLst>
                <a:ext uri="{FF2B5EF4-FFF2-40B4-BE49-F238E27FC236}">
                  <a16:creationId xmlns:a16="http://schemas.microsoft.com/office/drawing/2014/main" id="{A0FB7BBE-C4E0-2A4F-BDBD-DC3FE4BF00F9}"/>
                </a:ext>
              </a:extLst>
            </p:cNvPr>
            <p:cNvSpPr/>
            <p:nvPr/>
          </p:nvSpPr>
          <p:spPr>
            <a:xfrm>
              <a:off x="3880205" y="940925"/>
              <a:ext cx="4142338" cy="5609919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82928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52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F3CA38-EE39-E740-ABCC-FA87DA975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0206" y="1690505"/>
              <a:ext cx="4142337" cy="5626"/>
            </a:xfrm>
            <a:prstGeom prst="line">
              <a:avLst/>
            </a:prstGeom>
            <a:solidFill>
              <a:srgbClr val="576B7C"/>
            </a:solidFill>
            <a:ln w="762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E42CB9-AA56-CB42-BD05-DB8BB23E4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0205" y="5829180"/>
              <a:ext cx="4142338" cy="3922"/>
            </a:xfrm>
            <a:prstGeom prst="line">
              <a:avLst/>
            </a:prstGeom>
            <a:solidFill>
              <a:srgbClr val="576B7C"/>
            </a:solidFill>
            <a:ln w="762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D863C5-6AC0-B149-9D80-E8AAA1CECA2D}"/>
                </a:ext>
              </a:extLst>
            </p:cNvPr>
            <p:cNvSpPr/>
            <p:nvPr/>
          </p:nvSpPr>
          <p:spPr bwMode="auto">
            <a:xfrm>
              <a:off x="3872127" y="1690504"/>
              <a:ext cx="4142337" cy="4138675"/>
            </a:xfrm>
            <a:prstGeom prst="rect">
              <a:avLst/>
            </a:prstGeom>
            <a:solidFill>
              <a:srgbClr val="FFFFFF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lIns="0" rIns="0" rtlCol="0" anchor="ctr"/>
            <a:lstStyle/>
            <a:p>
              <a:pPr defTabSz="829280" fontAlgn="auto">
                <a:lnSpc>
                  <a:spcPct val="100000"/>
                </a:lnSpc>
                <a:spcBef>
                  <a:spcPts val="979"/>
                </a:spcBef>
                <a:spcAft>
                  <a:spcPts val="0"/>
                </a:spcAft>
                <a:defRPr/>
              </a:pPr>
              <a:endParaRPr lang="en-US" sz="1632" b="1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C24E209-B00D-EA47-AF0F-28EFF4C35D51}"/>
                </a:ext>
              </a:extLst>
            </p:cNvPr>
            <p:cNvSpPr/>
            <p:nvPr/>
          </p:nvSpPr>
          <p:spPr>
            <a:xfrm>
              <a:off x="3889429" y="1754555"/>
              <a:ext cx="1997521" cy="1262445"/>
            </a:xfrm>
            <a:prstGeom prst="rect">
              <a:avLst/>
            </a:prstGeom>
            <a:solidFill>
              <a:srgbClr val="92D050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BBFF855-A338-7E44-AE1C-E94627392FAA}"/>
                </a:ext>
              </a:extLst>
            </p:cNvPr>
            <p:cNvSpPr/>
            <p:nvPr/>
          </p:nvSpPr>
          <p:spPr>
            <a:xfrm>
              <a:off x="3903832" y="3127563"/>
              <a:ext cx="1983117" cy="1262445"/>
            </a:xfrm>
            <a:prstGeom prst="rect">
              <a:avLst/>
            </a:prstGeom>
            <a:solidFill>
              <a:srgbClr val="92D050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0"/>
                </a:spcBef>
                <a:spcAft>
                  <a:spcPts val="544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D8483F-F474-DE46-AF9E-C807C1A41517}"/>
                </a:ext>
              </a:extLst>
            </p:cNvPr>
            <p:cNvSpPr/>
            <p:nvPr/>
          </p:nvSpPr>
          <p:spPr>
            <a:xfrm>
              <a:off x="3880204" y="4510032"/>
              <a:ext cx="2011680" cy="1262445"/>
            </a:xfrm>
            <a:prstGeom prst="rect">
              <a:avLst/>
            </a:prstGeom>
            <a:solidFill>
              <a:srgbClr val="232A5A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0"/>
                </a:spcBef>
                <a:spcAft>
                  <a:spcPts val="544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FF30C0-CD70-FC49-AD14-8E1C330DBD40}"/>
                </a:ext>
              </a:extLst>
            </p:cNvPr>
            <p:cNvSpPr/>
            <p:nvPr/>
          </p:nvSpPr>
          <p:spPr>
            <a:xfrm>
              <a:off x="6010372" y="1754555"/>
              <a:ext cx="2011680" cy="914400"/>
            </a:xfrm>
            <a:prstGeom prst="rect">
              <a:avLst/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0"/>
                </a:spcBef>
                <a:spcAft>
                  <a:spcPts val="544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9EB1BD0-D341-5440-84AB-BF199C445BAF}"/>
                </a:ext>
              </a:extLst>
            </p:cNvPr>
            <p:cNvSpPr/>
            <p:nvPr/>
          </p:nvSpPr>
          <p:spPr>
            <a:xfrm>
              <a:off x="5995429" y="2785565"/>
              <a:ext cx="2011680" cy="914400"/>
            </a:xfrm>
            <a:prstGeom prst="rect">
              <a:avLst/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0"/>
                </a:spcBef>
                <a:spcAft>
                  <a:spcPts val="544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6575350-D9C4-7E47-871B-32372436A855}"/>
                </a:ext>
              </a:extLst>
            </p:cNvPr>
            <p:cNvSpPr/>
            <p:nvPr/>
          </p:nvSpPr>
          <p:spPr>
            <a:xfrm>
              <a:off x="6002901" y="3825324"/>
              <a:ext cx="2011680" cy="914400"/>
            </a:xfrm>
            <a:prstGeom prst="rect">
              <a:avLst/>
            </a:prstGeom>
            <a:solidFill>
              <a:srgbClr val="92D050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544"/>
                </a:spcBef>
                <a:spcAft>
                  <a:spcPts val="0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BB2450-AE6A-6A4C-91EE-3C607E04296A}"/>
                </a:ext>
              </a:extLst>
            </p:cNvPr>
            <p:cNvSpPr/>
            <p:nvPr/>
          </p:nvSpPr>
          <p:spPr>
            <a:xfrm>
              <a:off x="6002901" y="4861259"/>
              <a:ext cx="2011680" cy="914400"/>
            </a:xfrm>
            <a:prstGeom prst="rect">
              <a:avLst/>
            </a:prstGeom>
            <a:solidFill>
              <a:srgbClr val="92D050"/>
            </a:solidFill>
            <a:ln w="10795" cap="flat" cmpd="sng" algn="ctr">
              <a:noFill/>
              <a:prstDash val="solid"/>
            </a:ln>
            <a:effectLst/>
          </p:spPr>
          <p:txBody>
            <a:bodyPr tIns="82925" rtlCol="0" anchor="t"/>
            <a:lstStyle/>
            <a:p>
              <a:pPr algn="l" defTabSz="82928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endParaRPr>
            </a:p>
          </p:txBody>
        </p: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2528D047-3AAD-974C-86C9-EA6F3706D381}"/>
              </a:ext>
            </a:extLst>
          </p:cNvPr>
          <p:cNvSpPr/>
          <p:nvPr/>
        </p:nvSpPr>
        <p:spPr bwMode="auto">
          <a:xfrm>
            <a:off x="4141426" y="1186214"/>
            <a:ext cx="3720087" cy="630572"/>
          </a:xfrm>
          <a:custGeom>
            <a:avLst/>
            <a:gdLst>
              <a:gd name="connsiteX0" fmla="*/ 0 w 4102100"/>
              <a:gd name="connsiteY0" fmla="*/ 695325 h 695325"/>
              <a:gd name="connsiteX1" fmla="*/ 4102100 w 4102100"/>
              <a:gd name="connsiteY1" fmla="*/ 695325 h 695325"/>
              <a:gd name="connsiteX2" fmla="*/ 4092575 w 4102100"/>
              <a:gd name="connsiteY2" fmla="*/ 568325 h 695325"/>
              <a:gd name="connsiteX3" fmla="*/ 4070350 w 4102100"/>
              <a:gd name="connsiteY3" fmla="*/ 479425 h 695325"/>
              <a:gd name="connsiteX4" fmla="*/ 4038600 w 4102100"/>
              <a:gd name="connsiteY4" fmla="*/ 393700 h 695325"/>
              <a:gd name="connsiteX5" fmla="*/ 3981450 w 4102100"/>
              <a:gd name="connsiteY5" fmla="*/ 285750 h 695325"/>
              <a:gd name="connsiteX6" fmla="*/ 3911600 w 4102100"/>
              <a:gd name="connsiteY6" fmla="*/ 203200 h 695325"/>
              <a:gd name="connsiteX7" fmla="*/ 3848100 w 4102100"/>
              <a:gd name="connsiteY7" fmla="*/ 149225 h 695325"/>
              <a:gd name="connsiteX8" fmla="*/ 3759200 w 4102100"/>
              <a:gd name="connsiteY8" fmla="*/ 85725 h 695325"/>
              <a:gd name="connsiteX9" fmla="*/ 3663950 w 4102100"/>
              <a:gd name="connsiteY9" fmla="*/ 44450 h 695325"/>
              <a:gd name="connsiteX10" fmla="*/ 3575050 w 4102100"/>
              <a:gd name="connsiteY10" fmla="*/ 15875 h 695325"/>
              <a:gd name="connsiteX11" fmla="*/ 3502025 w 4102100"/>
              <a:gd name="connsiteY11" fmla="*/ 3175 h 695325"/>
              <a:gd name="connsiteX12" fmla="*/ 625475 w 4102100"/>
              <a:gd name="connsiteY12" fmla="*/ 0 h 695325"/>
              <a:gd name="connsiteX13" fmla="*/ 492125 w 4102100"/>
              <a:gd name="connsiteY13" fmla="*/ 22225 h 695325"/>
              <a:gd name="connsiteX14" fmla="*/ 371475 w 4102100"/>
              <a:gd name="connsiteY14" fmla="*/ 66675 h 695325"/>
              <a:gd name="connsiteX15" fmla="*/ 269875 w 4102100"/>
              <a:gd name="connsiteY15" fmla="*/ 133350 h 695325"/>
              <a:gd name="connsiteX16" fmla="*/ 180975 w 4102100"/>
              <a:gd name="connsiteY16" fmla="*/ 206375 h 695325"/>
              <a:gd name="connsiteX17" fmla="*/ 107950 w 4102100"/>
              <a:gd name="connsiteY17" fmla="*/ 298450 h 695325"/>
              <a:gd name="connsiteX18" fmla="*/ 66675 w 4102100"/>
              <a:gd name="connsiteY18" fmla="*/ 374650 h 695325"/>
              <a:gd name="connsiteX19" fmla="*/ 34925 w 4102100"/>
              <a:gd name="connsiteY19" fmla="*/ 450850 h 695325"/>
              <a:gd name="connsiteX20" fmla="*/ 12700 w 4102100"/>
              <a:gd name="connsiteY20" fmla="*/ 539750 h 695325"/>
              <a:gd name="connsiteX21" fmla="*/ 0 w 4102100"/>
              <a:gd name="connsiteY21" fmla="*/ 606425 h 695325"/>
              <a:gd name="connsiteX22" fmla="*/ 0 w 4102100"/>
              <a:gd name="connsiteY22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02100" h="695325">
                <a:moveTo>
                  <a:pt x="0" y="695325"/>
                </a:moveTo>
                <a:lnTo>
                  <a:pt x="4102100" y="695325"/>
                </a:lnTo>
                <a:lnTo>
                  <a:pt x="4092575" y="568325"/>
                </a:lnTo>
                <a:lnTo>
                  <a:pt x="4070350" y="479425"/>
                </a:lnTo>
                <a:lnTo>
                  <a:pt x="4038600" y="393700"/>
                </a:lnTo>
                <a:lnTo>
                  <a:pt x="3981450" y="285750"/>
                </a:lnTo>
                <a:lnTo>
                  <a:pt x="3911600" y="203200"/>
                </a:lnTo>
                <a:lnTo>
                  <a:pt x="3848100" y="149225"/>
                </a:lnTo>
                <a:lnTo>
                  <a:pt x="3759200" y="85725"/>
                </a:lnTo>
                <a:lnTo>
                  <a:pt x="3663950" y="44450"/>
                </a:lnTo>
                <a:lnTo>
                  <a:pt x="3575050" y="15875"/>
                </a:lnTo>
                <a:lnTo>
                  <a:pt x="3502025" y="3175"/>
                </a:lnTo>
                <a:lnTo>
                  <a:pt x="625475" y="0"/>
                </a:lnTo>
                <a:lnTo>
                  <a:pt x="492125" y="22225"/>
                </a:lnTo>
                <a:lnTo>
                  <a:pt x="371475" y="66675"/>
                </a:lnTo>
                <a:lnTo>
                  <a:pt x="269875" y="133350"/>
                </a:lnTo>
                <a:lnTo>
                  <a:pt x="180975" y="206375"/>
                </a:lnTo>
                <a:lnTo>
                  <a:pt x="107950" y="298450"/>
                </a:lnTo>
                <a:lnTo>
                  <a:pt x="66675" y="374650"/>
                </a:lnTo>
                <a:lnTo>
                  <a:pt x="34925" y="450850"/>
                </a:lnTo>
                <a:lnTo>
                  <a:pt x="12700" y="539750"/>
                </a:lnTo>
                <a:lnTo>
                  <a:pt x="0" y="6064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defTabSz="829280" fontAlgn="auto">
              <a:lnSpc>
                <a:spcPct val="100000"/>
              </a:lnSpc>
              <a:spcBef>
                <a:spcPts val="979"/>
              </a:spcBef>
              <a:spcAft>
                <a:spcPts val="0"/>
              </a:spcAft>
              <a:defRPr/>
            </a:pPr>
            <a:endParaRPr lang="en-US" sz="1632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83303E-0225-754A-A404-2E19EE8CF70E}"/>
              </a:ext>
            </a:extLst>
          </p:cNvPr>
          <p:cNvSpPr txBox="1"/>
          <p:nvPr/>
        </p:nvSpPr>
        <p:spPr>
          <a:xfrm>
            <a:off x="4335331" y="1203391"/>
            <a:ext cx="3258153" cy="3436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82928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814" b="1" kern="0" dirty="0">
                <a:solidFill>
                  <a:prstClr val="white"/>
                </a:solidFill>
                <a:latin typeface="Calibri" panose="020F0502020204030204"/>
              </a:rPr>
              <a:t>Mimecast Solution Framework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6E9F8-A1DB-CB40-BA10-6A54E5A6B782}"/>
              </a:ext>
            </a:extLst>
          </p:cNvPr>
          <p:cNvSpPr txBox="1"/>
          <p:nvPr/>
        </p:nvSpPr>
        <p:spPr>
          <a:xfrm>
            <a:off x="4112673" y="1527238"/>
            <a:ext cx="1925567" cy="268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82928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</a:rPr>
              <a:t>Email Security 3.0</a:t>
            </a:r>
          </a:p>
        </p:txBody>
      </p:sp>
      <p:sp>
        <p:nvSpPr>
          <p:cNvPr id="89" name="Rounded Rectangle 127">
            <a:extLst>
              <a:ext uri="{FF2B5EF4-FFF2-40B4-BE49-F238E27FC236}">
                <a16:creationId xmlns:a16="http://schemas.microsoft.com/office/drawing/2014/main" id="{DDF86F25-1E04-214C-83ED-AC31AEC18F11}"/>
              </a:ext>
            </a:extLst>
          </p:cNvPr>
          <p:cNvSpPr/>
          <p:nvPr/>
        </p:nvSpPr>
        <p:spPr>
          <a:xfrm>
            <a:off x="1182186" y="2984680"/>
            <a:ext cx="1939267" cy="1145037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Monitors East/West traffic and replaces KnowBe4 with integrated Phishing and Awareness Training</a:t>
            </a:r>
          </a:p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prstClr val="white"/>
              </a:solidFill>
              <a:latin typeface="Calibri" panose="020F0502020204030204"/>
              <a:ea typeface="Roboto Slab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A5FE0F-B128-134E-89CF-5B4CB8F2430A}"/>
              </a:ext>
            </a:extLst>
          </p:cNvPr>
          <p:cNvSpPr/>
          <p:nvPr/>
        </p:nvSpPr>
        <p:spPr>
          <a:xfrm>
            <a:off x="6131470" y="1954665"/>
            <a:ext cx="1259672" cy="71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rPr>
              <a:t>Continuity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rPr>
              <a:t>Sync &amp; Recover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024B77-A575-4A43-9CF9-4F4A897F88FB}"/>
              </a:ext>
            </a:extLst>
          </p:cNvPr>
          <p:cNvSpPr/>
          <p:nvPr/>
        </p:nvSpPr>
        <p:spPr>
          <a:xfrm>
            <a:off x="6109914" y="2887519"/>
            <a:ext cx="1187740" cy="71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rPr>
              <a:t>Large File Send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rPr>
              <a:t>Web Security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0D3F79-80C3-2F47-8701-150B76947205}"/>
              </a:ext>
            </a:extLst>
          </p:cNvPr>
          <p:cNvSpPr/>
          <p:nvPr/>
        </p:nvSpPr>
        <p:spPr>
          <a:xfrm>
            <a:off x="6099139" y="3790475"/>
            <a:ext cx="1818620" cy="71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Secure Messaging</a:t>
            </a:r>
          </a:p>
          <a:p>
            <a:pPr algn="l" defTabSz="829280" fontAlgn="auto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Healthcare Privacy Pack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E7D0FA-7A42-4645-83F6-7D86D755918E}"/>
              </a:ext>
            </a:extLst>
          </p:cNvPr>
          <p:cNvSpPr/>
          <p:nvPr/>
        </p:nvSpPr>
        <p:spPr>
          <a:xfrm>
            <a:off x="6135834" y="4754355"/>
            <a:ext cx="1135899" cy="648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Archive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&amp; E-Discovery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C00A5E1-AAD3-9E4C-9F72-7ABB34189F47}"/>
              </a:ext>
            </a:extLst>
          </p:cNvPr>
          <p:cNvSpPr/>
          <p:nvPr/>
        </p:nvSpPr>
        <p:spPr>
          <a:xfrm>
            <a:off x="4119997" y="2104697"/>
            <a:ext cx="1918243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Secure Email Gateway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79" b="1" kern="0" dirty="0">
                <a:latin typeface="Calibri" panose="020F0502020204030204"/>
                <a:cs typeface="Calibri" panose="020F0502020204030204" pitchFamily="34" charset="0"/>
              </a:rPr>
              <a:t>Targeted Threat Protection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79" b="1" kern="0" dirty="0">
              <a:solidFill>
                <a:schemeClr val="bg1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F17F9F-448E-2646-BEE2-CDD9C454DE56}"/>
              </a:ext>
            </a:extLst>
          </p:cNvPr>
          <p:cNvSpPr/>
          <p:nvPr/>
        </p:nvSpPr>
        <p:spPr>
          <a:xfrm>
            <a:off x="4189934" y="3121338"/>
            <a:ext cx="1708244" cy="860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endParaRPr lang="en-US" sz="363" b="1" kern="0" dirty="0">
              <a:solidFill>
                <a:srgbClr val="78BE43"/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Internal Email Protect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latin typeface="Calibri" panose="020F0502020204030204"/>
                <a:cs typeface="Calibri" panose="020F0502020204030204" pitchFamily="34" charset="0"/>
              </a:rPr>
              <a:t>Awareness Training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FFC788-60E9-4D43-864B-873A010BC7A7}"/>
              </a:ext>
            </a:extLst>
          </p:cNvPr>
          <p:cNvSpPr/>
          <p:nvPr/>
        </p:nvSpPr>
        <p:spPr>
          <a:xfrm>
            <a:off x="4241340" y="4544351"/>
            <a:ext cx="1598606" cy="71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rPr>
              <a:t>DMARC Analyzer</a:t>
            </a:r>
          </a:p>
          <a:p>
            <a:pPr algn="l" defTabSz="829280" fontAlgn="auto">
              <a:lnSpc>
                <a:spcPct val="150000"/>
              </a:lnSpc>
              <a:spcBef>
                <a:spcPts val="0"/>
              </a:spcBef>
              <a:spcAft>
                <a:spcPts val="544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  <a:cs typeface="Calibri" panose="020F0502020204030204" pitchFamily="34" charset="0"/>
              </a:rPr>
              <a:t>Brand Protect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4E36D4-1006-2A4A-95CD-0BE1581B32D9}"/>
              </a:ext>
            </a:extLst>
          </p:cNvPr>
          <p:cNvSpPr txBox="1"/>
          <p:nvPr/>
        </p:nvSpPr>
        <p:spPr>
          <a:xfrm>
            <a:off x="4512235" y="5671487"/>
            <a:ext cx="901209" cy="4832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70" b="1" kern="0" dirty="0">
                <a:solidFill>
                  <a:srgbClr val="FFFFFF"/>
                </a:solidFill>
                <a:latin typeface="Calibri" panose="020F0502020204030204"/>
              </a:rPr>
              <a:t>Ecosystem</a:t>
            </a:r>
            <a:br>
              <a:rPr lang="en-US" sz="1270" b="1" kern="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1270" b="1" kern="0" dirty="0">
                <a:solidFill>
                  <a:srgbClr val="FFFFFF"/>
                </a:solidFill>
                <a:latin typeface="Calibri" panose="020F0502020204030204"/>
              </a:rPr>
              <a:t>APIs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57C078-9715-8F44-8E17-973EFA76EB86}"/>
              </a:ext>
            </a:extLst>
          </p:cNvPr>
          <p:cNvSpPr txBox="1"/>
          <p:nvPr/>
        </p:nvSpPr>
        <p:spPr>
          <a:xfrm>
            <a:off x="6207698" y="5667108"/>
            <a:ext cx="1266765" cy="48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70" b="1" kern="0">
                <a:solidFill>
                  <a:srgbClr val="FFFFFF"/>
                </a:solidFill>
                <a:latin typeface="Calibri" panose="020F0502020204030204"/>
              </a:rPr>
              <a:t>Threat Intelligence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74EEFC-F67F-8E42-AF8A-65A4FABF2524}"/>
              </a:ext>
            </a:extLst>
          </p:cNvPr>
          <p:cNvSpPr txBox="1"/>
          <p:nvPr/>
        </p:nvSpPr>
        <p:spPr>
          <a:xfrm>
            <a:off x="5964410" y="1528560"/>
            <a:ext cx="1925568" cy="268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82928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1270" b="1" kern="0" dirty="0">
                <a:solidFill>
                  <a:prstClr val="white"/>
                </a:solidFill>
                <a:latin typeface="Calibri" panose="020F0502020204030204"/>
              </a:rPr>
              <a:t>Resilience Extensions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8AA5D43C-1E38-CD4C-91D0-D9146ED4C7C3}"/>
              </a:ext>
            </a:extLst>
          </p:cNvPr>
          <p:cNvSpPr txBox="1">
            <a:spLocks/>
          </p:cNvSpPr>
          <p:nvPr/>
        </p:nvSpPr>
        <p:spPr>
          <a:xfrm>
            <a:off x="836834" y="65386"/>
            <a:ext cx="10515158" cy="65650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0" algn="l" defTabSz="100788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i="0" kern="120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Calibri" panose="020F0502020204030204" pitchFamily="34" charset="0"/>
              </a:defRPr>
            </a:lvl1pPr>
          </a:lstStyle>
          <a:p>
            <a:pPr algn="ctr" defTabSz="1007560" fontAlgn="auto">
              <a:spcAft>
                <a:spcPts val="0"/>
              </a:spcAft>
              <a:defRPr/>
            </a:pPr>
            <a:r>
              <a:rPr lang="en-US" sz="4354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/>
              </a:rPr>
              <a:t>Mimecast Solution Framework, Mapped to CDCN</a:t>
            </a:r>
          </a:p>
        </p:txBody>
      </p:sp>
      <p:sp>
        <p:nvSpPr>
          <p:cNvPr id="51" name="Rounded Rectangle 127">
            <a:extLst>
              <a:ext uri="{FF2B5EF4-FFF2-40B4-BE49-F238E27FC236}">
                <a16:creationId xmlns:a16="http://schemas.microsoft.com/office/drawing/2014/main" id="{E9F0B455-A100-45E9-A86D-7F3EA241AD77}"/>
              </a:ext>
            </a:extLst>
          </p:cNvPr>
          <p:cNvSpPr/>
          <p:nvPr/>
        </p:nvSpPr>
        <p:spPr>
          <a:xfrm>
            <a:off x="1163859" y="4524667"/>
            <a:ext cx="1912485" cy="80458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Provides domain and brand protection.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0101A-FAEA-4BBD-8D46-68E21B114008}"/>
              </a:ext>
            </a:extLst>
          </p:cNvPr>
          <p:cNvCxnSpPr>
            <a:cxnSpLocks/>
            <a:stCxn id="73" idx="1"/>
            <a:endCxn id="84" idx="3"/>
          </p:cNvCxnSpPr>
          <p:nvPr/>
        </p:nvCxnSpPr>
        <p:spPr>
          <a:xfrm flipH="1">
            <a:off x="7869356" y="4192088"/>
            <a:ext cx="698607" cy="0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sp>
        <p:nvSpPr>
          <p:cNvPr id="39" name="Rounded Rectangle 127">
            <a:extLst>
              <a:ext uri="{FF2B5EF4-FFF2-40B4-BE49-F238E27FC236}">
                <a16:creationId xmlns:a16="http://schemas.microsoft.com/office/drawing/2014/main" id="{CDFFC726-1257-4091-8730-30FC6C6934D0}"/>
              </a:ext>
            </a:extLst>
          </p:cNvPr>
          <p:cNvSpPr/>
          <p:nvPr/>
        </p:nvSpPr>
        <p:spPr>
          <a:xfrm>
            <a:off x="1147241" y="5666837"/>
            <a:ext cx="1912485" cy="80458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No Charge for API feeds to and from Mimecast</a:t>
            </a:r>
          </a:p>
        </p:txBody>
      </p:sp>
      <p:sp>
        <p:nvSpPr>
          <p:cNvPr id="41" name="Rounded Rectangle 127">
            <a:extLst>
              <a:ext uri="{FF2B5EF4-FFF2-40B4-BE49-F238E27FC236}">
                <a16:creationId xmlns:a16="http://schemas.microsoft.com/office/drawing/2014/main" id="{4D5FBD9F-CBB7-4B43-BA30-19C7AD6A045B}"/>
              </a:ext>
            </a:extLst>
          </p:cNvPr>
          <p:cNvSpPr/>
          <p:nvPr/>
        </p:nvSpPr>
        <p:spPr>
          <a:xfrm>
            <a:off x="8567963" y="4866547"/>
            <a:ext cx="1980294" cy="608967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88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Up to 99-year retention; immutable archive with controlled external access.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A2D7A9-88D7-4739-AB67-DFE8DB347D9E}"/>
              </a:ext>
            </a:extLst>
          </p:cNvPr>
          <p:cNvCxnSpPr>
            <a:cxnSpLocks/>
          </p:cNvCxnSpPr>
          <p:nvPr/>
        </p:nvCxnSpPr>
        <p:spPr>
          <a:xfrm flipH="1">
            <a:off x="7861514" y="5072743"/>
            <a:ext cx="640229" cy="1574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sp>
        <p:nvSpPr>
          <p:cNvPr id="43" name="Rounded Rectangle 127">
            <a:extLst>
              <a:ext uri="{FF2B5EF4-FFF2-40B4-BE49-F238E27FC236}">
                <a16:creationId xmlns:a16="http://schemas.microsoft.com/office/drawing/2014/main" id="{FB33985B-D4DA-4B6A-94BF-00AD8DAA425A}"/>
              </a:ext>
            </a:extLst>
          </p:cNvPr>
          <p:cNvSpPr/>
          <p:nvPr/>
        </p:nvSpPr>
        <p:spPr>
          <a:xfrm>
            <a:off x="8567963" y="1981236"/>
            <a:ext cx="2069828" cy="45935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88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Prevent email down time and folder replication issues.</a:t>
            </a:r>
          </a:p>
        </p:txBody>
      </p:sp>
      <p:sp>
        <p:nvSpPr>
          <p:cNvPr id="44" name="Rounded Rectangle 127">
            <a:extLst>
              <a:ext uri="{FF2B5EF4-FFF2-40B4-BE49-F238E27FC236}">
                <a16:creationId xmlns:a16="http://schemas.microsoft.com/office/drawing/2014/main" id="{87F0CE49-E47F-46C0-9CC2-0C81A6D57101}"/>
              </a:ext>
            </a:extLst>
          </p:cNvPr>
          <p:cNvSpPr/>
          <p:nvPr/>
        </p:nvSpPr>
        <p:spPr>
          <a:xfrm>
            <a:off x="8567963" y="2916489"/>
            <a:ext cx="2069828" cy="706919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88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Would replace many FAX use cases and also portal upload complexities for providers.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1598FA-1AF6-4882-932D-8D56DA476555}"/>
              </a:ext>
            </a:extLst>
          </p:cNvPr>
          <p:cNvCxnSpPr>
            <a:cxnSpLocks/>
          </p:cNvCxnSpPr>
          <p:nvPr/>
        </p:nvCxnSpPr>
        <p:spPr>
          <a:xfrm flipH="1">
            <a:off x="7889978" y="3314579"/>
            <a:ext cx="698607" cy="0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CF9084-F855-40B4-AFBB-6AD02B11CBF7}"/>
              </a:ext>
            </a:extLst>
          </p:cNvPr>
          <p:cNvCxnSpPr>
            <a:cxnSpLocks/>
          </p:cNvCxnSpPr>
          <p:nvPr/>
        </p:nvCxnSpPr>
        <p:spPr>
          <a:xfrm flipH="1">
            <a:off x="7889978" y="2236467"/>
            <a:ext cx="698607" cy="0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C7EF97-9670-48A0-8F0C-242BC314851D}"/>
              </a:ext>
            </a:extLst>
          </p:cNvPr>
          <p:cNvCxnSpPr>
            <a:cxnSpLocks/>
          </p:cNvCxnSpPr>
          <p:nvPr/>
        </p:nvCxnSpPr>
        <p:spPr>
          <a:xfrm flipH="1">
            <a:off x="7889978" y="5908712"/>
            <a:ext cx="698607" cy="0"/>
          </a:xfrm>
          <a:prstGeom prst="line">
            <a:avLst/>
          </a:prstGeom>
          <a:noFill/>
          <a:ln w="19050" cap="flat" cmpd="sng" algn="ctr">
            <a:solidFill>
              <a:srgbClr val="77BF43"/>
            </a:solidFill>
            <a:prstDash val="solid"/>
          </a:ln>
          <a:effectLst/>
        </p:spPr>
      </p:cxnSp>
      <p:sp>
        <p:nvSpPr>
          <p:cNvPr id="57" name="Rounded Rectangle 127">
            <a:extLst>
              <a:ext uri="{FF2B5EF4-FFF2-40B4-BE49-F238E27FC236}">
                <a16:creationId xmlns:a16="http://schemas.microsoft.com/office/drawing/2014/main" id="{04159BD1-E960-4104-B9F2-799655B56059}"/>
              </a:ext>
            </a:extLst>
          </p:cNvPr>
          <p:cNvSpPr/>
          <p:nvPr/>
        </p:nvSpPr>
        <p:spPr>
          <a:xfrm>
            <a:off x="8567963" y="5617783"/>
            <a:ext cx="1980294" cy="608967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88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No charge for AI and Machine Learning, Signature-based and non-sig protections.</a:t>
            </a:r>
          </a:p>
        </p:txBody>
      </p:sp>
      <p:sp>
        <p:nvSpPr>
          <p:cNvPr id="61" name="Rounded Rectangle 127">
            <a:extLst>
              <a:ext uri="{FF2B5EF4-FFF2-40B4-BE49-F238E27FC236}">
                <a16:creationId xmlns:a16="http://schemas.microsoft.com/office/drawing/2014/main" id="{657D57B7-6639-4DE5-AE05-5C8DCC3DE46D}"/>
              </a:ext>
            </a:extLst>
          </p:cNvPr>
          <p:cNvSpPr/>
          <p:nvPr/>
        </p:nvSpPr>
        <p:spPr>
          <a:xfrm>
            <a:off x="2225278" y="733513"/>
            <a:ext cx="1912485" cy="670240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/>
                <a:ea typeface="Roboto Slab" pitchFamily="2" charset="0"/>
              </a:rPr>
              <a:t>RECOMMENDED </a:t>
            </a:r>
          </a:p>
        </p:txBody>
      </p:sp>
      <p:sp>
        <p:nvSpPr>
          <p:cNvPr id="62" name="Rounded Rectangle 127">
            <a:extLst>
              <a:ext uri="{FF2B5EF4-FFF2-40B4-BE49-F238E27FC236}">
                <a16:creationId xmlns:a16="http://schemas.microsoft.com/office/drawing/2014/main" id="{EC33715F-03B6-42FE-B5E8-6425608835A7}"/>
              </a:ext>
            </a:extLst>
          </p:cNvPr>
          <p:cNvSpPr/>
          <p:nvPr/>
        </p:nvSpPr>
        <p:spPr>
          <a:xfrm>
            <a:off x="7784490" y="689830"/>
            <a:ext cx="1912485" cy="670240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defTabSz="829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  <a:ea typeface="Roboto Slab" pitchFamily="2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32792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04C8BA8-6E79-480C-A9BC-BA7756D76CAC}"/>
              </a:ext>
            </a:extLst>
          </p:cNvPr>
          <p:cNvSpPr txBox="1">
            <a:spLocks/>
          </p:cNvSpPr>
          <p:nvPr/>
        </p:nvSpPr>
        <p:spPr>
          <a:xfrm>
            <a:off x="843616" y="214741"/>
            <a:ext cx="10512696" cy="65635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0"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55" b="0" i="0" kern="120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354" dirty="0">
                <a:solidFill>
                  <a:schemeClr val="bg1"/>
                </a:solidFill>
              </a:rPr>
              <a:t>Integration of MIMECAST EMAIL SECURITY 3.0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395309E-67B1-4529-AD2B-8ADBAE299F38}"/>
              </a:ext>
            </a:extLst>
          </p:cNvPr>
          <p:cNvSpPr txBox="1">
            <a:spLocks/>
          </p:cNvSpPr>
          <p:nvPr/>
        </p:nvSpPr>
        <p:spPr>
          <a:xfrm>
            <a:off x="843544" y="871089"/>
            <a:ext cx="10506280" cy="407226"/>
          </a:xfrm>
          <a:prstGeom prst="rect">
            <a:avLst/>
          </a:prstGeom>
        </p:spPr>
        <p:txBody>
          <a:bodyPr/>
          <a:lstStyle>
            <a:lvl1pPr marL="0" indent="0" algn="l" defTabSz="829544" rtl="0" eaLnBrk="1" latinLnBrk="0" hangingPunct="1">
              <a:lnSpc>
                <a:spcPct val="100000"/>
              </a:lnSpc>
              <a:spcBef>
                <a:spcPts val="907"/>
              </a:spcBef>
              <a:buFont typeface="Arial" panose="020B0604020202020204" pitchFamily="34" charset="0"/>
              <a:buNone/>
              <a:defRPr lang="en-US" sz="181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207386" algn="l" defTabSz="829544" rtl="0" eaLnBrk="1" latinLnBrk="0" hangingPunct="1">
              <a:lnSpc>
                <a:spcPct val="100000"/>
              </a:lnSpc>
              <a:spcBef>
                <a:spcPts val="454"/>
              </a:spcBef>
              <a:buClr>
                <a:srgbClr val="77BF43"/>
              </a:buClr>
              <a:buSzPct val="80000"/>
              <a:buFont typeface="Wingdings" panose="05000000000000000000" pitchFamily="2" charset="2"/>
              <a:buChar char="§"/>
              <a:defRPr lang="en-US" sz="181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093" indent="-213147" algn="l" defTabSz="829544" rtl="0" eaLnBrk="1" latinLnBrk="0" hangingPunct="1">
              <a:lnSpc>
                <a:spcPct val="100000"/>
              </a:lnSpc>
              <a:spcBef>
                <a:spcPts val="454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lang="en-US" sz="1452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3598" indent="-204506" algn="l" defTabSz="829544" rtl="0" eaLnBrk="1" latinLnBrk="0" hangingPunct="1">
              <a:lnSpc>
                <a:spcPct val="100000"/>
              </a:lnSpc>
              <a:spcBef>
                <a:spcPts val="454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 lang="en-US" sz="127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9544" indent="-205946" algn="l" defTabSz="829544" rtl="0" eaLnBrk="1" latinLnBrk="0" hangingPunct="1">
              <a:lnSpc>
                <a:spcPct val="100000"/>
              </a:lnSpc>
              <a:spcBef>
                <a:spcPts val="454"/>
              </a:spcBef>
              <a:buFont typeface="Wingdings" panose="05000000000000000000" pitchFamily="2" charset="2"/>
              <a:buChar char="§"/>
              <a:defRPr lang="en-US" sz="127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017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789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561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13" dirty="0">
                <a:solidFill>
                  <a:schemeClr val="bg1"/>
                </a:solidFill>
              </a:rPr>
              <a:t>FROM PERIMETER TO PERVASIVE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5FD94E-C05D-4407-A14D-B6AB02B0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4" y="4691958"/>
            <a:ext cx="3579441" cy="1129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F42781-D28A-4881-AB7E-1EE045FEE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352" y="1981992"/>
            <a:ext cx="4125241" cy="28940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4134AEA-190C-4605-9B64-0C8179FF1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822" y="2842930"/>
            <a:ext cx="3731758" cy="12185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7E7603-C347-4899-9C52-EB4EBB9EC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642" y="2031891"/>
            <a:ext cx="3744450" cy="24243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087EB75-540C-423F-BF33-6A6FF66187EF}"/>
              </a:ext>
            </a:extLst>
          </p:cNvPr>
          <p:cNvSpPr txBox="1"/>
          <p:nvPr/>
        </p:nvSpPr>
        <p:spPr>
          <a:xfrm>
            <a:off x="7324399" y="1508743"/>
            <a:ext cx="2832068" cy="1076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Secure Email Gateway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Targeted Threat Protection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Data Loss Prevention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Browser Isolation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42702A-9DD4-419D-B3BF-782A7F12E462}"/>
              </a:ext>
            </a:extLst>
          </p:cNvPr>
          <p:cNvSpPr txBox="1"/>
          <p:nvPr/>
        </p:nvSpPr>
        <p:spPr>
          <a:xfrm>
            <a:off x="7263453" y="2635315"/>
            <a:ext cx="4250089" cy="1076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Internal Email Protection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Security Awareness Training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Quarantine &amp; Remediation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Calibri"/>
                <a:ea typeface="Roboto Slab" pitchFamily="2" charset="0"/>
              </a:rPr>
              <a:t>Advanced Anti-Phishing (CyberGraph)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3CEC83-A4BE-4C86-BA3B-2D76E53BAFDD}"/>
              </a:ext>
            </a:extLst>
          </p:cNvPr>
          <p:cNvSpPr txBox="1"/>
          <p:nvPr/>
        </p:nvSpPr>
        <p:spPr>
          <a:xfrm>
            <a:off x="7324400" y="3924305"/>
            <a:ext cx="3014842" cy="1076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Global Threat Intelligence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Proactive Risk Hunting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Managed DMARC Protection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Take-Down Services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1E16DD-DF8A-41B4-BFCF-3156F427441E}"/>
              </a:ext>
            </a:extLst>
          </p:cNvPr>
          <p:cNvSpPr txBox="1"/>
          <p:nvPr/>
        </p:nvSpPr>
        <p:spPr>
          <a:xfrm>
            <a:off x="7324399" y="5063406"/>
            <a:ext cx="3566289" cy="1076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Embedded in the Ecosystem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Enabling Custom Integrations</a:t>
            </a:r>
          </a:p>
          <a:p>
            <a:pPr marL="285406" indent="-285406"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  <a:ea typeface="Roboto Slab" pitchFamily="2" charset="0"/>
              </a:rPr>
              <a:t>Extending Security Investment</a:t>
            </a:r>
          </a:p>
          <a:p>
            <a:pPr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Calibri"/>
              <a:ea typeface="Roboto Slab" pitchFamily="2" charset="0"/>
            </a:endParaRPr>
          </a:p>
        </p:txBody>
      </p:sp>
      <p:sp>
        <p:nvSpPr>
          <p:cNvPr id="43" name="Freeform: Shape 69">
            <a:extLst>
              <a:ext uri="{FF2B5EF4-FFF2-40B4-BE49-F238E27FC236}">
                <a16:creationId xmlns:a16="http://schemas.microsoft.com/office/drawing/2014/main" id="{20BC785B-B723-47BC-85D7-7C9EE5A15234}"/>
              </a:ext>
            </a:extLst>
          </p:cNvPr>
          <p:cNvSpPr/>
          <p:nvPr/>
        </p:nvSpPr>
        <p:spPr>
          <a:xfrm flipH="1">
            <a:off x="6945468" y="1625525"/>
            <a:ext cx="45695" cy="822990"/>
          </a:xfrm>
          <a:custGeom>
            <a:avLst/>
            <a:gdLst>
              <a:gd name="connsiteX0" fmla="*/ 0 w 0"/>
              <a:gd name="connsiteY0" fmla="*/ 2225691 h 2218770"/>
              <a:gd name="connsiteX1" fmla="*/ 0 w 0"/>
              <a:gd name="connsiteY1" fmla="*/ 0 h 221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18770">
                <a:moveTo>
                  <a:pt x="0" y="2225691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7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Freeform: Shape 69">
            <a:extLst>
              <a:ext uri="{FF2B5EF4-FFF2-40B4-BE49-F238E27FC236}">
                <a16:creationId xmlns:a16="http://schemas.microsoft.com/office/drawing/2014/main" id="{0B75C93C-8AAF-4044-B8E0-6F211E69F715}"/>
              </a:ext>
            </a:extLst>
          </p:cNvPr>
          <p:cNvSpPr/>
          <p:nvPr/>
        </p:nvSpPr>
        <p:spPr>
          <a:xfrm flipH="1">
            <a:off x="6945468" y="2748169"/>
            <a:ext cx="45695" cy="822990"/>
          </a:xfrm>
          <a:custGeom>
            <a:avLst/>
            <a:gdLst>
              <a:gd name="connsiteX0" fmla="*/ 0 w 0"/>
              <a:gd name="connsiteY0" fmla="*/ 2225691 h 2218770"/>
              <a:gd name="connsiteX1" fmla="*/ 0 w 0"/>
              <a:gd name="connsiteY1" fmla="*/ 0 h 221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18770">
                <a:moveTo>
                  <a:pt x="0" y="2225691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7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Freeform: Shape 69">
            <a:extLst>
              <a:ext uri="{FF2B5EF4-FFF2-40B4-BE49-F238E27FC236}">
                <a16:creationId xmlns:a16="http://schemas.microsoft.com/office/drawing/2014/main" id="{6FCCED96-DB3F-4F44-96EB-78B93FF66936}"/>
              </a:ext>
            </a:extLst>
          </p:cNvPr>
          <p:cNvSpPr/>
          <p:nvPr/>
        </p:nvSpPr>
        <p:spPr>
          <a:xfrm flipH="1">
            <a:off x="6945466" y="4026672"/>
            <a:ext cx="45695" cy="822990"/>
          </a:xfrm>
          <a:custGeom>
            <a:avLst/>
            <a:gdLst>
              <a:gd name="connsiteX0" fmla="*/ 0 w 0"/>
              <a:gd name="connsiteY0" fmla="*/ 2225691 h 2218770"/>
              <a:gd name="connsiteX1" fmla="*/ 0 w 0"/>
              <a:gd name="connsiteY1" fmla="*/ 0 h 221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18770">
                <a:moveTo>
                  <a:pt x="0" y="2225691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7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Freeform: Shape 69">
            <a:extLst>
              <a:ext uri="{FF2B5EF4-FFF2-40B4-BE49-F238E27FC236}">
                <a16:creationId xmlns:a16="http://schemas.microsoft.com/office/drawing/2014/main" id="{2051F0FF-E7A5-4EFC-993A-F74DFB04AB6C}"/>
              </a:ext>
            </a:extLst>
          </p:cNvPr>
          <p:cNvSpPr/>
          <p:nvPr/>
        </p:nvSpPr>
        <p:spPr>
          <a:xfrm flipH="1">
            <a:off x="6945466" y="5207166"/>
            <a:ext cx="45695" cy="822990"/>
          </a:xfrm>
          <a:custGeom>
            <a:avLst/>
            <a:gdLst>
              <a:gd name="connsiteX0" fmla="*/ 0 w 0"/>
              <a:gd name="connsiteY0" fmla="*/ 2225691 h 2218770"/>
              <a:gd name="connsiteX1" fmla="*/ 0 w 0"/>
              <a:gd name="connsiteY1" fmla="*/ 0 h 221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18770">
                <a:moveTo>
                  <a:pt x="0" y="2225691"/>
                </a:moveTo>
                <a:lnTo>
                  <a:pt x="0" y="0"/>
                </a:lnTo>
              </a:path>
            </a:pathLst>
          </a:custGeom>
          <a:ln w="38100" cap="rnd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algn="l" defTabSz="91357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797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48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asdaq logo">
            <a:extLst>
              <a:ext uri="{FF2B5EF4-FFF2-40B4-BE49-F238E27FC236}">
                <a16:creationId xmlns:a16="http://schemas.microsoft.com/office/drawing/2014/main" id="{58C8F500-AE60-4DB2-AFCB-32B47B67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53" y="3437280"/>
            <a:ext cx="895268" cy="6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1B1272-9B7F-49D4-BAB6-0535A913E734}"/>
              </a:ext>
            </a:extLst>
          </p:cNvPr>
          <p:cNvSpPr txBox="1"/>
          <p:nvPr/>
        </p:nvSpPr>
        <p:spPr bwMode="auto">
          <a:xfrm>
            <a:off x="7473707" y="1403600"/>
            <a:ext cx="4233136" cy="399144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253848" defTabSz="913578">
              <a:spcBef>
                <a:spcPts val="600"/>
              </a:spcBef>
              <a:buClr>
                <a:srgbClr val="FF3300"/>
              </a:buClr>
              <a:defRPr/>
            </a:pPr>
            <a:endParaRPr lang="en-US" sz="1998" b="1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  <a:p>
            <a:pPr marL="253848" defTabSz="913578">
              <a:spcBef>
                <a:spcPts val="600"/>
              </a:spcBef>
              <a:buClr>
                <a:srgbClr val="FF3300"/>
              </a:buClr>
              <a:defRPr/>
            </a:pPr>
            <a:r>
              <a:rPr lang="en-US" sz="1998" dirty="0">
                <a:solidFill>
                  <a:schemeClr val="accent4"/>
                </a:solidFill>
                <a:latin typeface="Open Sans"/>
                <a:cs typeface="Arial" panose="020B0604020202020204" pitchFamily="34" charset="0"/>
              </a:rPr>
              <a:t>40,000 Customers Worldwide</a:t>
            </a:r>
          </a:p>
          <a:p>
            <a:pPr marL="253848" defTabSz="913578">
              <a:spcBef>
                <a:spcPts val="600"/>
              </a:spcBef>
              <a:buClr>
                <a:srgbClr val="FF3300"/>
              </a:buClr>
              <a:defRPr/>
            </a:pPr>
            <a:endParaRPr lang="en-US" sz="1998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  <a:p>
            <a:pPr marL="253848" defTabSz="913578">
              <a:spcBef>
                <a:spcPts val="600"/>
              </a:spcBef>
              <a:buClr>
                <a:srgbClr val="FF3300"/>
              </a:buClr>
              <a:defRPr/>
            </a:pPr>
            <a:r>
              <a:rPr lang="en-US" sz="1998" dirty="0">
                <a:solidFill>
                  <a:schemeClr val="accent4"/>
                </a:solidFill>
                <a:latin typeface="Open Sans"/>
                <a:cs typeface="Arial" panose="020B0604020202020204" pitchFamily="34" charset="0"/>
              </a:rPr>
              <a:t>17 Million End Users Protected</a:t>
            </a:r>
          </a:p>
          <a:p>
            <a:pPr defTabSz="913578">
              <a:spcBef>
                <a:spcPts val="600"/>
              </a:spcBef>
              <a:buClr>
                <a:schemeClr val="accent4"/>
              </a:buClr>
              <a:defRPr/>
            </a:pPr>
            <a:endParaRPr lang="en-US" sz="1998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  <a:p>
            <a:pPr marL="253848" defTabSz="913578">
              <a:spcBef>
                <a:spcPts val="600"/>
              </a:spcBef>
              <a:buClr>
                <a:schemeClr val="accent4"/>
              </a:buClr>
              <a:defRPr/>
            </a:pPr>
            <a:r>
              <a:rPr lang="en-US" sz="1998" dirty="0">
                <a:solidFill>
                  <a:schemeClr val="accent4"/>
                </a:solidFill>
                <a:latin typeface="Open Sans"/>
                <a:cs typeface="Arial" panose="020B0604020202020204" pitchFamily="34" charset="0"/>
              </a:rPr>
              <a:t>66 Bn Emails Managed Monthly</a:t>
            </a:r>
          </a:p>
          <a:p>
            <a:pPr marL="253848" indent="-285578" defTabSz="913578">
              <a:spcBef>
                <a:spcPts val="600"/>
              </a:spcBef>
              <a:buClr>
                <a:schemeClr val="accent4"/>
              </a:buClr>
              <a:buFontTx/>
              <a:buChar char="+"/>
              <a:defRPr/>
            </a:pPr>
            <a:endParaRPr lang="en-US" sz="1998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  <a:p>
            <a:pPr marL="253848" defTabSz="913578">
              <a:spcBef>
                <a:spcPts val="600"/>
              </a:spcBef>
              <a:buClr>
                <a:schemeClr val="accent4"/>
              </a:buClr>
              <a:defRPr/>
            </a:pPr>
            <a:r>
              <a:rPr lang="en-US" sz="1998" dirty="0">
                <a:solidFill>
                  <a:schemeClr val="accent4"/>
                </a:solidFill>
                <a:latin typeface="Open Sans"/>
                <a:cs typeface="Arial" panose="020B0604020202020204" pitchFamily="34" charset="0"/>
              </a:rPr>
              <a:t>Founded in 2003, IPO Nov 2015</a:t>
            </a:r>
          </a:p>
          <a:p>
            <a:pPr marL="253848" indent="-285578" defTabSz="913578">
              <a:spcBef>
                <a:spcPts val="600"/>
              </a:spcBef>
              <a:buClr>
                <a:schemeClr val="accent4"/>
              </a:buClr>
              <a:buFontTx/>
              <a:buChar char="+"/>
              <a:defRPr/>
            </a:pPr>
            <a:endParaRPr lang="en-US" sz="1998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  <a:p>
            <a:pPr marL="253848" defTabSz="913578">
              <a:spcBef>
                <a:spcPts val="600"/>
              </a:spcBef>
              <a:buClr>
                <a:schemeClr val="accent4"/>
              </a:buClr>
              <a:defRPr/>
            </a:pPr>
            <a:r>
              <a:rPr lang="en-US" sz="1998" dirty="0">
                <a:solidFill>
                  <a:schemeClr val="accent4"/>
                </a:solidFill>
                <a:latin typeface="Open Sans"/>
                <a:cs typeface="Arial" panose="020B0604020202020204" pitchFamily="34" charset="0"/>
              </a:rPr>
              <a:t>9 Global Offices, 1,800+ Staff</a:t>
            </a:r>
          </a:p>
          <a:p>
            <a:pPr marL="253848" indent="-285578" defTabSz="913578">
              <a:spcBef>
                <a:spcPts val="600"/>
              </a:spcBef>
              <a:buClr>
                <a:schemeClr val="accent4"/>
              </a:buClr>
              <a:buFontTx/>
              <a:buChar char="+"/>
              <a:defRPr/>
            </a:pPr>
            <a:endParaRPr lang="en-US" sz="1998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  <a:p>
            <a:pPr marL="253848" defTabSz="913578">
              <a:spcBef>
                <a:spcPts val="600"/>
              </a:spcBef>
              <a:buClr>
                <a:schemeClr val="accent4"/>
              </a:buClr>
              <a:defRPr/>
            </a:pPr>
            <a:r>
              <a:rPr lang="en-US" sz="1998" dirty="0">
                <a:solidFill>
                  <a:schemeClr val="accent4"/>
                </a:solidFill>
                <a:latin typeface="Open Sans"/>
                <a:cs typeface="Arial" panose="020B0604020202020204" pitchFamily="34" charset="0"/>
              </a:rPr>
              <a:t>16 Data Centers, 7 Countries </a:t>
            </a:r>
          </a:p>
          <a:p>
            <a:pPr defTabSz="913578">
              <a:spcBef>
                <a:spcPts val="600"/>
              </a:spcBef>
              <a:buClr>
                <a:srgbClr val="FF3300"/>
              </a:buClr>
              <a:defRPr/>
            </a:pPr>
            <a:endParaRPr lang="en-US" sz="2398" b="1" dirty="0">
              <a:solidFill>
                <a:schemeClr val="accent4"/>
              </a:solidFill>
              <a:latin typeface="Open Sans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F637A5-6318-4231-8027-18EC51FDF1A0}"/>
              </a:ext>
            </a:extLst>
          </p:cNvPr>
          <p:cNvCxnSpPr>
            <a:cxnSpLocks/>
          </p:cNvCxnSpPr>
          <p:nvPr/>
        </p:nvCxnSpPr>
        <p:spPr bwMode="auto">
          <a:xfrm>
            <a:off x="6119271" y="1383632"/>
            <a:ext cx="0" cy="4095084"/>
          </a:xfrm>
          <a:prstGeom prst="line">
            <a:avLst/>
          </a:prstGeom>
          <a:solidFill>
            <a:schemeClr val="accent2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Graphic 20" descr="Business Growth">
            <a:extLst>
              <a:ext uri="{FF2B5EF4-FFF2-40B4-BE49-F238E27FC236}">
                <a16:creationId xmlns:a16="http://schemas.microsoft.com/office/drawing/2014/main" id="{A9F285A2-3113-42E2-883D-521F45F9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86" y="1897012"/>
            <a:ext cx="667886" cy="6678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3BF25F-FFAD-47A6-ACB6-92B154EAD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5"/>
          <a:stretch/>
        </p:blipFill>
        <p:spPr bwMode="auto">
          <a:xfrm>
            <a:off x="750578" y="628191"/>
            <a:ext cx="4697667" cy="9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Research">
            <a:extLst>
              <a:ext uri="{FF2B5EF4-FFF2-40B4-BE49-F238E27FC236}">
                <a16:creationId xmlns:a16="http://schemas.microsoft.com/office/drawing/2014/main" id="{EAFC1236-4820-4EB4-8FFA-96A6AC2F0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591" y="2707046"/>
            <a:ext cx="707347" cy="707347"/>
          </a:xfrm>
          <a:prstGeom prst="rect">
            <a:avLst/>
          </a:prstGeom>
        </p:spPr>
      </p:pic>
      <p:pic>
        <p:nvPicPr>
          <p:cNvPr id="27" name="Graphic 26" descr="Earth globe Africa and Europe">
            <a:extLst>
              <a:ext uri="{FF2B5EF4-FFF2-40B4-BE49-F238E27FC236}">
                <a16:creationId xmlns:a16="http://schemas.microsoft.com/office/drawing/2014/main" id="{4E5E9D6C-CC80-4988-80A5-F4B0937AB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0298" y="4257660"/>
            <a:ext cx="530127" cy="530127"/>
          </a:xfrm>
          <a:prstGeom prst="rect">
            <a:avLst/>
          </a:prstGeom>
        </p:spPr>
      </p:pic>
      <p:pic>
        <p:nvPicPr>
          <p:cNvPr id="29" name="Graphic 28" descr="Server">
            <a:extLst>
              <a:ext uri="{FF2B5EF4-FFF2-40B4-BE49-F238E27FC236}">
                <a16:creationId xmlns:a16="http://schemas.microsoft.com/office/drawing/2014/main" id="{B0753495-0D1F-4F37-8B8A-6A3CAD4193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0946" y="5014328"/>
            <a:ext cx="530126" cy="530126"/>
          </a:xfrm>
          <a:prstGeom prst="rect">
            <a:avLst/>
          </a:prstGeom>
        </p:spPr>
      </p:pic>
      <p:pic>
        <p:nvPicPr>
          <p:cNvPr id="19" name="Picture 18" descr="Find freelance or permanent people | NoSweat Work">
            <a:extLst>
              <a:ext uri="{FF2B5EF4-FFF2-40B4-BE49-F238E27FC236}">
                <a16:creationId xmlns:a16="http://schemas.microsoft.com/office/drawing/2014/main" id="{E134E03E-2672-6A4F-A567-5FCC7ADE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4" y="3616136"/>
            <a:ext cx="578135" cy="5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Self-Care: 10 Small &amp; Powerful Ways to Celebrate You – Health Essentials  from Cleveland Clinic">
            <a:extLst>
              <a:ext uri="{FF2B5EF4-FFF2-40B4-BE49-F238E27FC236}">
                <a16:creationId xmlns:a16="http://schemas.microsoft.com/office/drawing/2014/main" id="{9713DFF7-BC0C-FE44-98DE-4ED9745E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37" y="2984872"/>
            <a:ext cx="195334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McAfee installation instructions on windows 7">
            <a:extLst>
              <a:ext uri="{FF2B5EF4-FFF2-40B4-BE49-F238E27FC236}">
                <a16:creationId xmlns:a16="http://schemas.microsoft.com/office/drawing/2014/main" id="{12D74F90-35CD-0846-98F1-7E8794B55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94" y="3761367"/>
            <a:ext cx="1235918" cy="2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CVS Health Logos | CVS Health">
            <a:extLst>
              <a:ext uri="{FF2B5EF4-FFF2-40B4-BE49-F238E27FC236}">
                <a16:creationId xmlns:a16="http://schemas.microsoft.com/office/drawing/2014/main" id="{AA53502C-C490-E643-B514-0337B72D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3" y="3707065"/>
            <a:ext cx="888047" cy="4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Boston Consulting Group Logo">
            <a:extLst>
              <a:ext uri="{FF2B5EF4-FFF2-40B4-BE49-F238E27FC236}">
                <a16:creationId xmlns:a16="http://schemas.microsoft.com/office/drawing/2014/main" id="{C3B702D2-EF71-8F41-A5B7-E2781D39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7" y="2752648"/>
            <a:ext cx="1187282" cy="7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Support &amp; Resources for Stage 3 Lung Cancer - IMFINZI® (durvalumab)">
            <a:extLst>
              <a:ext uri="{FF2B5EF4-FFF2-40B4-BE49-F238E27FC236}">
                <a16:creationId xmlns:a16="http://schemas.microsoft.com/office/drawing/2014/main" id="{4692538A-F576-AC4F-BC41-3A97A106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62" y="3623296"/>
            <a:ext cx="1620276" cy="38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Welcome to Opin Kerfi - Opin Kerfi">
            <a:extLst>
              <a:ext uri="{FF2B5EF4-FFF2-40B4-BE49-F238E27FC236}">
                <a16:creationId xmlns:a16="http://schemas.microsoft.com/office/drawing/2014/main" id="{15B5A458-0F77-4845-B9C9-9DAC388F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9" y="4404262"/>
            <a:ext cx="1297919" cy="7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Download Sanofi Logo Black And White - Close Icon White Png - Full Size PNG  Image - PNGkit">
            <a:extLst>
              <a:ext uri="{FF2B5EF4-FFF2-40B4-BE49-F238E27FC236}">
                <a16:creationId xmlns:a16="http://schemas.microsoft.com/office/drawing/2014/main" id="{BA65084B-57C5-B744-85B8-7C735EA6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06" y="4569224"/>
            <a:ext cx="1041953" cy="2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Manpower Logo PNG Transparent &amp; SVG Vector - Freebie Supply">
            <a:extLst>
              <a:ext uri="{FF2B5EF4-FFF2-40B4-BE49-F238E27FC236}">
                <a16:creationId xmlns:a16="http://schemas.microsoft.com/office/drawing/2014/main" id="{9ABAB9C3-76E8-C846-A1B1-17C2BC93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55" y="3897585"/>
            <a:ext cx="1639561" cy="16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A3FBFB2-1ECE-477C-8622-A8E14F9ADAC3}"/>
              </a:ext>
            </a:extLst>
          </p:cNvPr>
          <p:cNvGrpSpPr/>
          <p:nvPr/>
        </p:nvGrpSpPr>
        <p:grpSpPr>
          <a:xfrm>
            <a:off x="2366069" y="5248940"/>
            <a:ext cx="2016777" cy="385965"/>
            <a:chOff x="3017609" y="5138384"/>
            <a:chExt cx="3213716" cy="621245"/>
          </a:xfrm>
        </p:grpSpPr>
        <p:pic>
          <p:nvPicPr>
            <p:cNvPr id="17" name="Picture 16" descr="Tesla Icon of Glyph style - Available in SVG, PNG, EPS, AI &amp; Icon fonts">
              <a:extLst>
                <a:ext uri="{FF2B5EF4-FFF2-40B4-BE49-F238E27FC236}">
                  <a16:creationId xmlns:a16="http://schemas.microsoft.com/office/drawing/2014/main" id="{E6316FAF-8B97-3E44-9267-12FD55519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609" y="5138384"/>
              <a:ext cx="624665" cy="59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Benco">
              <a:extLst>
                <a:ext uri="{FF2B5EF4-FFF2-40B4-BE49-F238E27FC236}">
                  <a16:creationId xmlns:a16="http://schemas.microsoft.com/office/drawing/2014/main" id="{2638666D-7930-4897-A250-3BA24A569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606" b="39620"/>
            <a:stretch/>
          </p:blipFill>
          <p:spPr bwMode="auto">
            <a:xfrm>
              <a:off x="3145225" y="5149386"/>
              <a:ext cx="3086100" cy="610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8352601-CB74-4C71-8200-808D309249A8}"/>
              </a:ext>
            </a:extLst>
          </p:cNvPr>
          <p:cNvSpPr txBox="1"/>
          <p:nvPr/>
        </p:nvSpPr>
        <p:spPr>
          <a:xfrm>
            <a:off x="481980" y="1942266"/>
            <a:ext cx="5345795" cy="36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i="1" dirty="0">
                <a:solidFill>
                  <a:schemeClr val="accent4"/>
                </a:solidFill>
                <a:latin typeface="Open Sans" panose="020B0606030504020204"/>
              </a:rPr>
              <a:t>Relentless protection for a Resilient World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109C82-594D-4F8F-9F13-92F15739E1A1}"/>
              </a:ext>
            </a:extLst>
          </p:cNvPr>
          <p:cNvCxnSpPr/>
          <p:nvPr/>
        </p:nvCxnSpPr>
        <p:spPr>
          <a:xfrm>
            <a:off x="1888674" y="2568928"/>
            <a:ext cx="26034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ushman &amp; Wakefield">
            <a:extLst>
              <a:ext uri="{FF2B5EF4-FFF2-40B4-BE49-F238E27FC236}">
                <a16:creationId xmlns:a16="http://schemas.microsoft.com/office/drawing/2014/main" id="{8C1F4A13-7399-4D28-B8E1-1FBC16F2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8" y="2944164"/>
            <a:ext cx="1548401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4716C91A-C382-4C13-BA14-33463016C7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635815" y="1126880"/>
            <a:ext cx="667886" cy="6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653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  <p:tag name="ISPRING_RESOURCE_PATHS_HASH_2" val="754e257bf4e67b6eda8b5226aec68fcba58438"/>
</p:tagLst>
</file>

<file path=ppt/theme/theme1.xml><?xml version="1.0" encoding="utf-8"?>
<a:theme xmlns:a="http://schemas.openxmlformats.org/drawingml/2006/main" name="1_PPT-2010-Template_LightDark-16x9">
  <a:themeElements>
    <a:clrScheme name="MIMECAST PALETTE">
      <a:dk1>
        <a:srgbClr val="333333"/>
      </a:dk1>
      <a:lt1>
        <a:srgbClr val="FFFFFF"/>
      </a:lt1>
      <a:dk2>
        <a:srgbClr val="576B7C"/>
      </a:dk2>
      <a:lt2>
        <a:srgbClr val="FFFFFF"/>
      </a:lt2>
      <a:accent1>
        <a:srgbClr val="061C4B"/>
      </a:accent1>
      <a:accent2>
        <a:srgbClr val="576B7C"/>
      </a:accent2>
      <a:accent3>
        <a:srgbClr val="333333"/>
      </a:accent3>
      <a:accent4>
        <a:srgbClr val="AAAAAA"/>
      </a:accent4>
      <a:accent5>
        <a:srgbClr val="EF6421"/>
      </a:accent5>
      <a:accent6>
        <a:srgbClr val="919191"/>
      </a:accent6>
      <a:hlink>
        <a:srgbClr val="00159D"/>
      </a:hlink>
      <a:folHlink>
        <a:srgbClr val="46A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noFill/>
          <a:miter lim="800000"/>
          <a:headEnd/>
          <a:tailEnd/>
        </a:ln>
        <a:effectLst/>
      </a:spPr>
      <a:bodyPr wrap="square" lIns="0" rIns="0" anchor="ctr"/>
      <a:lstStyle>
        <a:defPPr>
          <a:spcBef>
            <a:spcPts val="1080"/>
          </a:spcBef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anchor="ctr" anchorCtr="0">
        <a:noAutofit/>
      </a:bodyPr>
      <a:lstStyle>
        <a:defPPr>
          <a:defRPr sz="2000" b="1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148B87-60BA-45B4-A93A-F10066F96189}" vid="{0A8E0B76-52FF-4BE0-B0B5-9B761315BD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3582D67A4C343AAE07495A522801F" ma:contentTypeVersion="12" ma:contentTypeDescription="Create a new document." ma:contentTypeScope="" ma:versionID="958f7421e82307184d26aec0c04116cf">
  <xsd:schema xmlns:xsd="http://www.w3.org/2001/XMLSchema" xmlns:xs="http://www.w3.org/2001/XMLSchema" xmlns:p="http://schemas.microsoft.com/office/2006/metadata/properties" xmlns:ns1="http://schemas.microsoft.com/sharepoint/v3" xmlns:ns2="a55b0f2e-2388-4c44-8677-c9cfc368042c" xmlns:ns3="53841f68-f021-4200-89fa-1b80e07c7510" xmlns:ns4="ef4008f3-27d5-4e50-bbc5-56846354d322" targetNamespace="http://schemas.microsoft.com/office/2006/metadata/properties" ma:root="true" ma:fieldsID="ab9b7c55bcdd4d36c39cff861b037372" ns1:_="" ns2:_="" ns3:_="" ns4:_="">
    <xsd:import namespace="http://schemas.microsoft.com/sharepoint/v3"/>
    <xsd:import namespace="a55b0f2e-2388-4c44-8677-c9cfc368042c"/>
    <xsd:import namespace="53841f68-f021-4200-89fa-1b80e07c7510"/>
    <xsd:import namespace="ef4008f3-27d5-4e50-bbc5-56846354d322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b0f2e-2388-4c44-8677-c9cfc368042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fede0386-a542-4b58-bdfa-e9245000615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a2e9e81-67dd-46a3-b33d-e150d81bd5e9}" ma:internalName="TaxCatchAll" ma:showField="CatchAllData" ma:web="53841f68-f021-4200-89fa-1b80e07c75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a2e9e81-67dd-46a3-b33d-e150d81bd5e9}" ma:internalName="TaxCatchAllLabel" ma:readOnly="true" ma:showField="CatchAllDataLabel" ma:web="53841f68-f021-4200-89fa-1b80e07c75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1f68-f021-4200-89fa-1b80e07c75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008f3-27d5-4e50-bbc5-56846354d3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9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b0f2e-2388-4c44-8677-c9cfc368042c"/>
    <TaxKeywordTaxHTField xmlns="a55b0f2e-2388-4c44-8677-c9cfc368042c">
      <Terms xmlns="http://schemas.microsoft.com/office/infopath/2007/PartnerControls"/>
    </TaxKeywordTaxHTField>
    <PublishingExpirationDate xmlns="http://schemas.microsoft.com/sharepoint/v3" xsi:nil="true"/>
    <PublishingStartDate xmlns="http://schemas.microsoft.com/sharepoint/v3" xsi:nil="true"/>
    <SharedWithUsers xmlns="53841f68-f021-4200-89fa-1b80e07c7510">
      <UserInfo>
        <DisplayName>Lisa Rex</DisplayName>
        <AccountId>1253</AccountId>
        <AccountType/>
      </UserInfo>
    </SharedWithUsers>
  </documentManagement>
</p:properties>
</file>

<file path=customXml/item3.xml><?xml version="1.0" encoding="utf-8"?>
<?mso-contentType ?>
<SharedContentType xmlns="Microsoft.SharePoint.Taxonomy.ContentTypeSync" SourceId="fede0386-a542-4b58-bdfa-e9245000615b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8A5C4-3B57-42C6-B8E5-EB200B3DC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5b0f2e-2388-4c44-8677-c9cfc368042c"/>
    <ds:schemaRef ds:uri="53841f68-f021-4200-89fa-1b80e07c7510"/>
    <ds:schemaRef ds:uri="ef4008f3-27d5-4e50-bbc5-56846354d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B738E7-769F-42EB-A2FB-E9C651AB5680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ef4008f3-27d5-4e50-bbc5-56846354d322"/>
    <ds:schemaRef ds:uri="http://schemas.microsoft.com/office/infopath/2007/PartnerControls"/>
    <ds:schemaRef ds:uri="http://schemas.microsoft.com/sharepoint/v3"/>
    <ds:schemaRef ds:uri="53841f68-f021-4200-89fa-1b80e07c7510"/>
    <ds:schemaRef ds:uri="a55b0f2e-2388-4c44-8677-c9cfc368042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AE7D1D1-E542-4EA4-B1EA-F7D8C631E020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5B1EEE7-2AD5-482B-8E0C-A0BEEF8E50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280</Words>
  <Application>Microsoft Office PowerPoint</Application>
  <PresentationFormat>Custom</PresentationFormat>
  <Paragraphs>71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Neo Sans W1G</vt:lpstr>
      <vt:lpstr>Open Sans</vt:lpstr>
      <vt:lpstr>Open Sans Light</vt:lpstr>
      <vt:lpstr>Segoe UI Light</vt:lpstr>
      <vt:lpstr>1_PPT-2010-Template_LightDark-16x9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 Barnett</dc:creator>
  <cp:lastModifiedBy>Loren Barnett</cp:lastModifiedBy>
  <cp:revision>37</cp:revision>
  <dcterms:created xsi:type="dcterms:W3CDTF">2021-01-11T19:04:58Z</dcterms:created>
  <dcterms:modified xsi:type="dcterms:W3CDTF">2021-11-24T16:18:25Z</dcterms:modified>
</cp:coreProperties>
</file>