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 SemiBold"/>
      <p:regular r:id="rId18"/>
      <p:bold r:id="rId19"/>
      <p:italic r:id="rId20"/>
      <p:boldItalic r:id="rId21"/>
    </p:embeddedFon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Titillium Web"/>
      <p:regular r:id="rId30"/>
      <p:bold r:id="rId31"/>
      <p:italic r:id="rId32"/>
      <p:boldItalic r:id="rId33"/>
    </p:embeddedFont>
    <p:embeddedFont>
      <p:font typeface="Barlow Medium"/>
      <p:regular r:id="rId34"/>
      <p:bold r:id="rId35"/>
      <p:italic r:id="rId36"/>
      <p:boldItalic r:id="rId37"/>
    </p:embeddedFont>
    <p:embeddedFont>
      <p:font typeface="Barlow SemiBold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BarlowSemiBold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33" Type="http://schemas.openxmlformats.org/officeDocument/2006/relationships/font" Target="fonts/TitilliumWeb-boldItalic.fntdata"/><Relationship Id="rId32" Type="http://schemas.openxmlformats.org/officeDocument/2006/relationships/font" Target="fonts/TitilliumWeb-italic.fntdata"/><Relationship Id="rId35" Type="http://schemas.openxmlformats.org/officeDocument/2006/relationships/font" Target="fonts/BarlowMedium-bold.fntdata"/><Relationship Id="rId34" Type="http://schemas.openxmlformats.org/officeDocument/2006/relationships/font" Target="fonts/BarlowMedium-regular.fntdata"/><Relationship Id="rId37" Type="http://schemas.openxmlformats.org/officeDocument/2006/relationships/font" Target="fonts/BarlowMedium-boldItalic.fntdata"/><Relationship Id="rId36" Type="http://schemas.openxmlformats.org/officeDocument/2006/relationships/font" Target="fonts/BarlowMedium-italic.fntdata"/><Relationship Id="rId39" Type="http://schemas.openxmlformats.org/officeDocument/2006/relationships/font" Target="fonts/BarlowSemiBold-bold.fntdata"/><Relationship Id="rId38" Type="http://schemas.openxmlformats.org/officeDocument/2006/relationships/font" Target="fonts/BarlowSemiBold-regular.fntdata"/><Relationship Id="rId20" Type="http://schemas.openxmlformats.org/officeDocument/2006/relationships/font" Target="fonts/RalewaySemiBold-italic.fntdata"/><Relationship Id="rId22" Type="http://schemas.openxmlformats.org/officeDocument/2006/relationships/font" Target="fonts/Raleway-regular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29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cbef166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cbef16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cbef1668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cbef166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cbef1668_5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cbef166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cbef1668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cbef166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cbef1668_5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cbef1668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cbef1668_5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cbef1668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cbef1668_5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cbef1668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cbef1668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cbef166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cbef16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cbef1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wirlds.com/downloads/SWIRLDS-TR-2016-01.pdf" TargetMode="External"/><Relationship Id="rId4" Type="http://schemas.openxmlformats.org/officeDocument/2006/relationships/hyperlink" Target="http://pages.cs.wisc.edu/~remzi/Classes/739/Papers/basic-quorums.pdf" TargetMode="External"/><Relationship Id="rId9" Type="http://schemas.openxmlformats.org/officeDocument/2006/relationships/hyperlink" Target="https://people.eecs.berkeley.edu/~luca/cs174/byzantine.pdf" TargetMode="External"/><Relationship Id="rId5" Type="http://schemas.openxmlformats.org/officeDocument/2006/relationships/hyperlink" Target="https://riak.com/posts/technical/vector-clocks-revisited/index.html?p=9545.html" TargetMode="External"/><Relationship Id="rId6" Type="http://schemas.openxmlformats.org/officeDocument/2006/relationships/hyperlink" Target="https://levelup.gitconnected.com/distributed-systems-physical-logical-and-vector-clocks-7ca989f5f780" TargetMode="External"/><Relationship Id="rId7" Type="http://schemas.openxmlformats.org/officeDocument/2006/relationships/hyperlink" Target="https://people.eecs.berkeley.edu/~aydin/ChapterBFS2015.pdf" TargetMode="External"/><Relationship Id="rId8" Type="http://schemas.openxmlformats.org/officeDocument/2006/relationships/hyperlink" Target="https://www.cs.cornell.edu/johannes/papers/2003/focs2003-gossip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1085850" y="497000"/>
            <a:ext cx="7286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Replication and Consistency</a:t>
            </a:r>
            <a:endParaRPr/>
          </a:p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Team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50" y="1898600"/>
            <a:ext cx="4841075" cy="2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4532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Updates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85200" y="1846425"/>
            <a:ext cx="3333600" cy="30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Update can be done to any of the nodes.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Updated Vector clocks broadcast to nodes which maintain the content.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201350" y="1952163"/>
            <a:ext cx="606900" cy="468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5141775" y="1952163"/>
            <a:ext cx="606900" cy="4686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6156775" y="1952163"/>
            <a:ext cx="606900" cy="4686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201350" y="3005713"/>
            <a:ext cx="606900" cy="4686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141775" y="3005713"/>
            <a:ext cx="606900" cy="468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6156725" y="3005713"/>
            <a:ext cx="606900" cy="4686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171775" y="1952163"/>
            <a:ext cx="606900" cy="4686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171675" y="3005713"/>
            <a:ext cx="606900" cy="468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cxnSp>
        <p:nvCxnSpPr>
          <p:cNvPr id="182" name="Google Shape;182;p21"/>
          <p:cNvCxnSpPr>
            <a:stCxn id="174" idx="6"/>
            <a:endCxn id="175" idx="2"/>
          </p:cNvCxnSpPr>
          <p:nvPr/>
        </p:nvCxnSpPr>
        <p:spPr>
          <a:xfrm>
            <a:off x="4808250" y="2186463"/>
            <a:ext cx="3336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>
            <a:endCxn id="176" idx="2"/>
          </p:cNvCxnSpPr>
          <p:nvPr/>
        </p:nvCxnSpPr>
        <p:spPr>
          <a:xfrm>
            <a:off x="5748775" y="2186463"/>
            <a:ext cx="4080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6763675" y="2186463"/>
            <a:ext cx="4080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4771050" y="3240013"/>
            <a:ext cx="4080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>
            <a:endCxn id="179" idx="2"/>
          </p:cNvCxnSpPr>
          <p:nvPr/>
        </p:nvCxnSpPr>
        <p:spPr>
          <a:xfrm>
            <a:off x="5711525" y="3240013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stCxn id="177" idx="0"/>
            <a:endCxn id="174" idx="4"/>
          </p:cNvCxnSpPr>
          <p:nvPr/>
        </p:nvCxnSpPr>
        <p:spPr>
          <a:xfrm rot="10800000">
            <a:off x="4504800" y="2420713"/>
            <a:ext cx="0" cy="585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78" idx="0"/>
            <a:endCxn id="175" idx="4"/>
          </p:cNvCxnSpPr>
          <p:nvPr/>
        </p:nvCxnSpPr>
        <p:spPr>
          <a:xfrm rot="10800000">
            <a:off x="5445225" y="2420713"/>
            <a:ext cx="0" cy="585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>
            <a:stCxn id="179" idx="6"/>
            <a:endCxn id="181" idx="2"/>
          </p:cNvCxnSpPr>
          <p:nvPr/>
        </p:nvCxnSpPr>
        <p:spPr>
          <a:xfrm>
            <a:off x="6763625" y="3240013"/>
            <a:ext cx="4080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79" idx="0"/>
            <a:endCxn id="176" idx="4"/>
          </p:cNvCxnSpPr>
          <p:nvPr/>
        </p:nvCxnSpPr>
        <p:spPr>
          <a:xfrm rot="10800000">
            <a:off x="6460175" y="2420713"/>
            <a:ext cx="0" cy="585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81" idx="0"/>
            <a:endCxn id="180" idx="4"/>
          </p:cNvCxnSpPr>
          <p:nvPr/>
        </p:nvCxnSpPr>
        <p:spPr>
          <a:xfrm rot="10800000">
            <a:off x="7475125" y="2420713"/>
            <a:ext cx="0" cy="585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>
            <a:endCxn id="181" idx="5"/>
          </p:cNvCxnSpPr>
          <p:nvPr/>
        </p:nvCxnSpPr>
        <p:spPr>
          <a:xfrm rot="10800000">
            <a:off x="7689697" y="3405688"/>
            <a:ext cx="894000" cy="404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8031175" y="3329550"/>
            <a:ext cx="761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Resolution 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82150" y="1751475"/>
            <a:ext cx="3991500" cy="31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Document versioning for conflict resolution.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Resolution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 using server’s timestamp.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The conflict winning node updates the vector clock.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Broadcast the final changes to the replica nodes.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173650" y="2035137"/>
            <a:ext cx="592500" cy="46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F1-a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091944" y="2035137"/>
            <a:ext cx="592500" cy="4659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083059" y="2035137"/>
            <a:ext cx="592500" cy="4659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173650" y="3082353"/>
            <a:ext cx="592500" cy="4659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5091944" y="3082353"/>
            <a:ext cx="592500" cy="46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F1-a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083010" y="3082353"/>
            <a:ext cx="592500" cy="4659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074174" y="2035137"/>
            <a:ext cx="592500" cy="4659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074076" y="3082353"/>
            <a:ext cx="592500" cy="46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F1-a</a:t>
            </a:r>
            <a:endParaRPr/>
          </a:p>
        </p:txBody>
      </p:sp>
      <p:cxnSp>
        <p:nvCxnSpPr>
          <p:cNvPr id="209" name="Google Shape;209;p22"/>
          <p:cNvCxnSpPr>
            <a:stCxn id="201" idx="6"/>
            <a:endCxn id="202" idx="2"/>
          </p:cNvCxnSpPr>
          <p:nvPr/>
        </p:nvCxnSpPr>
        <p:spPr>
          <a:xfrm>
            <a:off x="4766150" y="2268087"/>
            <a:ext cx="3258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0" name="Google Shape;210;p22"/>
          <p:cNvCxnSpPr>
            <a:endCxn id="203" idx="2"/>
          </p:cNvCxnSpPr>
          <p:nvPr/>
        </p:nvCxnSpPr>
        <p:spPr>
          <a:xfrm>
            <a:off x="5684659" y="2268087"/>
            <a:ext cx="3984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6675629" y="2268029"/>
            <a:ext cx="3984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4729944" y="3315245"/>
            <a:ext cx="3984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endCxn id="206" idx="2"/>
          </p:cNvCxnSpPr>
          <p:nvPr/>
        </p:nvCxnSpPr>
        <p:spPr>
          <a:xfrm>
            <a:off x="5648310" y="3315303"/>
            <a:ext cx="434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4" name="Google Shape;214;p22"/>
          <p:cNvCxnSpPr>
            <a:stCxn id="204" idx="0"/>
            <a:endCxn id="201" idx="4"/>
          </p:cNvCxnSpPr>
          <p:nvPr/>
        </p:nvCxnSpPr>
        <p:spPr>
          <a:xfrm rot="10800000">
            <a:off x="4469900" y="2500953"/>
            <a:ext cx="0" cy="581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05" idx="0"/>
            <a:endCxn id="202" idx="4"/>
          </p:cNvCxnSpPr>
          <p:nvPr/>
        </p:nvCxnSpPr>
        <p:spPr>
          <a:xfrm rot="10800000">
            <a:off x="5388194" y="2500953"/>
            <a:ext cx="0" cy="581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>
            <a:stCxn id="206" idx="6"/>
            <a:endCxn id="208" idx="2"/>
          </p:cNvCxnSpPr>
          <p:nvPr/>
        </p:nvCxnSpPr>
        <p:spPr>
          <a:xfrm>
            <a:off x="6675510" y="3315303"/>
            <a:ext cx="398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7" name="Google Shape;217;p22"/>
          <p:cNvCxnSpPr>
            <a:stCxn id="206" idx="0"/>
            <a:endCxn id="203" idx="4"/>
          </p:cNvCxnSpPr>
          <p:nvPr/>
        </p:nvCxnSpPr>
        <p:spPr>
          <a:xfrm rot="10800000">
            <a:off x="6379260" y="2500953"/>
            <a:ext cx="0" cy="581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>
            <a:stCxn id="208" idx="0"/>
            <a:endCxn id="207" idx="4"/>
          </p:cNvCxnSpPr>
          <p:nvPr/>
        </p:nvCxnSpPr>
        <p:spPr>
          <a:xfrm rot="10800000">
            <a:off x="7370326" y="2500953"/>
            <a:ext cx="0" cy="5814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2"/>
          <p:cNvCxnSpPr>
            <a:endCxn id="208" idx="5"/>
          </p:cNvCxnSpPr>
          <p:nvPr/>
        </p:nvCxnSpPr>
        <p:spPr>
          <a:xfrm rot="10800000">
            <a:off x="7579807" y="3480024"/>
            <a:ext cx="560700" cy="359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 txBox="1"/>
          <p:nvPr/>
        </p:nvSpPr>
        <p:spPr>
          <a:xfrm>
            <a:off x="7855050" y="3488650"/>
            <a:ext cx="1118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Update V Clock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785900" y="2690700"/>
            <a:ext cx="1256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Send Updated data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5795807" y="3770317"/>
            <a:ext cx="1574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Send Updated data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29" name="Google Shape;229;p23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p23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87" name="Google Shape;287;p23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88" name="Google Shape;288;p23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23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23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1" name="Google Shape;291;p23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92" name="Google Shape;292;p23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23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4" name="Google Shape;294;p23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23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23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23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23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23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23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3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3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23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23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3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3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23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3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3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23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8" name="Google Shape;358;p23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359" name="Google Shape;359;p23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360" name="Google Shape;360;p23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23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23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5" name="Google Shape;365;p23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3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23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8" name="Google Shape;368;p23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3"/>
          <p:cNvSpPr txBox="1"/>
          <p:nvPr>
            <p:ph idx="4294967295" type="ctrTitle"/>
          </p:nvPr>
        </p:nvSpPr>
        <p:spPr>
          <a:xfrm>
            <a:off x="685800" y="1202450"/>
            <a:ext cx="52014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 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375" name="Google Shape;375;p23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0" y="0"/>
            <a:ext cx="685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457200" y="605600"/>
            <a:ext cx="56388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 u="sng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Hashgraph Consensus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4"/>
              </a:rPr>
              <a:t>Replicated Data Management in Distributed Systems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5"/>
              </a:rPr>
              <a:t>Why Vector Clocks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6"/>
              </a:rPr>
              <a:t>Distributed Systems: Physical, Logical, and Vector Clocks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7"/>
              </a:rPr>
              <a:t>Distributed-Memory Breadth-First Search on Massive Graphs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8"/>
              </a:rPr>
              <a:t>Gossip Based Computation of Aggregate Information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9"/>
              </a:rPr>
              <a:t>The Byzantine Generals Problem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544575"/>
            <a:ext cx="8004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Create/Update/Delete operations in the system initiate the replication module.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○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Virtual voting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○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Grid recreation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○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Breadth first search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○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Replicate data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○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Consistency - 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Vector clocks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605600"/>
            <a:ext cx="8532000" cy="611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g</a:t>
            </a:r>
            <a:r>
              <a:rPr lang="en" sz="3200"/>
              <a:t>ossip about gossip - Virtual Voting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75" y="1756525"/>
            <a:ext cx="3287101" cy="21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707225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Gossip about Gossip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Evaluate their Gossip with your value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Lower Bandwidth usage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Faster Gossip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Idea: To achieve consensus without a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single node dependency.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519900" y="679550"/>
            <a:ext cx="8104200" cy="7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Virtual Consensus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0325" y="1483150"/>
            <a:ext cx="41394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convergence(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gossip_received):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gossip_received == gossip_known: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counter=counter+</a:t>
            </a:r>
            <a:r>
              <a:rPr b="1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counter == </a:t>
            </a:r>
            <a:r>
              <a:rPr b="1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black_listed_nodes.append(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.IPaddress)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optimization</a:t>
            </a:r>
            <a:endParaRPr b="1"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all_neighbors = fetch_neighbors(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.IPaddress)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black_listed_nodes.append(all_neighbors)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(black_listed_nodes) &gt;= </a:t>
            </a:r>
            <a:r>
              <a:rPr b="1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 (total_network_length):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return False</a:t>
            </a:r>
            <a:endParaRPr b="1"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103425" y="1146100"/>
            <a:ext cx="49929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receive_gossip(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gossip_received):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check_for_convergence = convergence(gossip_received)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check_for_convergence ==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best_known =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(capacities_of_neigbors)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best_capacity_node =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(gossip_received,      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best_known)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transmit_gossip(best_capacity_node)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#wait for other gossip</a:t>
            </a:r>
            <a:endParaRPr b="1"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transmit_gossip(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gossip_trasmit):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all_neighbors = fetch_neighbors(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.IPaddress)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transmit(all_neighbors)</a:t>
            </a:r>
            <a:endParaRPr b="1"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 flipH="1">
            <a:off x="4117000" y="1353200"/>
            <a:ext cx="30000" cy="3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238900" y="1462875"/>
            <a:ext cx="6893700" cy="286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398075" y="324075"/>
            <a:ext cx="8058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Overview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81900" y="2434100"/>
            <a:ext cx="9204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Replica  Initiator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398075" y="2116350"/>
            <a:ext cx="6552150" cy="1561650"/>
            <a:chOff x="229450" y="2085700"/>
            <a:chExt cx="6552150" cy="1561650"/>
          </a:xfrm>
        </p:grpSpPr>
        <p:sp>
          <p:nvSpPr>
            <p:cNvPr id="100" name="Google Shape;100;p16"/>
            <p:cNvSpPr/>
            <p:nvPr/>
          </p:nvSpPr>
          <p:spPr>
            <a:xfrm>
              <a:off x="2666650" y="2090350"/>
              <a:ext cx="1425300" cy="155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Barlow"/>
                  <a:ea typeface="Barlow"/>
                  <a:cs typeface="Barlow"/>
                  <a:sym typeface="Barlow"/>
                </a:rPr>
                <a:t>2D Grid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Barlow"/>
                  <a:ea typeface="Barlow"/>
                  <a:cs typeface="Barlow"/>
                  <a:sym typeface="Barlow"/>
                </a:rPr>
                <a:t>Generator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356300" y="2090350"/>
              <a:ext cx="1425300" cy="155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735750" y="2481350"/>
              <a:ext cx="10377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Barlow Light"/>
                  <a:ea typeface="Barlow Light"/>
                  <a:cs typeface="Barlow Light"/>
                  <a:sym typeface="Barlow Light"/>
                </a:rPr>
                <a:t>Metadata </a:t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1654750" y="2864200"/>
              <a:ext cx="10119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6"/>
            <p:cNvCxnSpPr>
              <a:stCxn id="100" idx="3"/>
              <a:endCxn id="101" idx="1"/>
            </p:cNvCxnSpPr>
            <p:nvPr/>
          </p:nvCxnSpPr>
          <p:spPr>
            <a:xfrm>
              <a:off x="4091950" y="2868850"/>
              <a:ext cx="126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" name="Google Shape;105;p16"/>
            <p:cNvSpPr txBox="1"/>
            <p:nvPr/>
          </p:nvSpPr>
          <p:spPr>
            <a:xfrm>
              <a:off x="4012725" y="2353825"/>
              <a:ext cx="1389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Barlow Light"/>
                  <a:ea typeface="Barlow Light"/>
                  <a:cs typeface="Barlow Light"/>
                  <a:sym typeface="Barlow Light"/>
                </a:rPr>
                <a:t>Grid structure of network</a:t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29450" y="2085700"/>
              <a:ext cx="1425300" cy="155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Barlow"/>
                  <a:ea typeface="Barlow"/>
                  <a:cs typeface="Barlow"/>
                  <a:sym typeface="Barlow"/>
                </a:rPr>
                <a:t>Replica Initiator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5550100" y="2536875"/>
              <a:ext cx="10377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Barlow"/>
                  <a:ea typeface="Barlow"/>
                  <a:cs typeface="Barlow"/>
                  <a:sym typeface="Barlow"/>
                </a:rPr>
                <a:t>Shortest Path Selector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08" name="Google Shape;108;p16"/>
          <p:cNvSpPr/>
          <p:nvPr/>
        </p:nvSpPr>
        <p:spPr>
          <a:xfrm>
            <a:off x="7604350" y="1024150"/>
            <a:ext cx="1333200" cy="132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604350" y="3404475"/>
            <a:ext cx="1333200" cy="132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endCxn id="108" idx="3"/>
          </p:cNvCxnSpPr>
          <p:nvPr/>
        </p:nvCxnSpPr>
        <p:spPr>
          <a:xfrm flipH="1" rot="10800000">
            <a:off x="7152793" y="2159035"/>
            <a:ext cx="6468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endCxn id="109" idx="1"/>
          </p:cNvCxnSpPr>
          <p:nvPr/>
        </p:nvCxnSpPr>
        <p:spPr>
          <a:xfrm>
            <a:off x="7132693" y="3184590"/>
            <a:ext cx="6669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7728725" y="1426600"/>
            <a:ext cx="108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Replica-1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728725" y="3806925"/>
            <a:ext cx="108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Replica-2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structure creation 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396675"/>
            <a:ext cx="7854600" cy="3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Algorithm : 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create_2D_grid(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metadata = sort_list_on_y(metadata)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metadata = sort_list_on_x(metadata)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dictionary = {}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each element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dictionary to a key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number_of_rows = absolute(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(x)) +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number_of_cols = absolute(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(y)) +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reshape(metadata, number_of_rows, number_of_cols)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call_bfs(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911563" y="2535225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911563" y="1863238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558036" y="1863238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>
            <a:stCxn id="121" idx="0"/>
            <a:endCxn id="122" idx="4"/>
          </p:cNvCxnSpPr>
          <p:nvPr/>
        </p:nvCxnSpPr>
        <p:spPr>
          <a:xfrm rot="10800000">
            <a:off x="7116463" y="2232225"/>
            <a:ext cx="0" cy="3030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2" idx="6"/>
            <a:endCxn id="123" idx="2"/>
          </p:cNvCxnSpPr>
          <p:nvPr/>
        </p:nvCxnSpPr>
        <p:spPr>
          <a:xfrm>
            <a:off x="7321363" y="2047738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7558036" y="2535225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>
            <a:stCxn id="126" idx="0"/>
            <a:endCxn id="123" idx="4"/>
          </p:cNvCxnSpPr>
          <p:nvPr/>
        </p:nvCxnSpPr>
        <p:spPr>
          <a:xfrm rot="10800000">
            <a:off x="7762936" y="2232225"/>
            <a:ext cx="0" cy="3030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stCxn id="126" idx="2"/>
            <a:endCxn id="121" idx="6"/>
          </p:cNvCxnSpPr>
          <p:nvPr/>
        </p:nvCxnSpPr>
        <p:spPr>
          <a:xfrm rot="10800000">
            <a:off x="7321336" y="2719725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8204510" y="1863238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204500" y="2535225"/>
            <a:ext cx="409800" cy="3627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7"/>
          <p:cNvCxnSpPr>
            <a:endCxn id="129" idx="2"/>
          </p:cNvCxnSpPr>
          <p:nvPr/>
        </p:nvCxnSpPr>
        <p:spPr>
          <a:xfrm>
            <a:off x="7968110" y="2047738"/>
            <a:ext cx="236400" cy="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30" idx="0"/>
            <a:endCxn id="129" idx="4"/>
          </p:cNvCxnSpPr>
          <p:nvPr/>
        </p:nvCxnSpPr>
        <p:spPr>
          <a:xfrm rot="10800000">
            <a:off x="8409400" y="2232225"/>
            <a:ext cx="0" cy="3030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30" idx="2"/>
            <a:endCxn id="126" idx="6"/>
          </p:cNvCxnSpPr>
          <p:nvPr/>
        </p:nvCxnSpPr>
        <p:spPr>
          <a:xfrm flipH="1">
            <a:off x="7967800" y="2716575"/>
            <a:ext cx="236700" cy="33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6911563" y="3002561"/>
            <a:ext cx="851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911563" y="3135575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558024" y="3140650"/>
            <a:ext cx="409800" cy="3690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7"/>
          <p:cNvCxnSpPr>
            <a:stCxn id="136" idx="2"/>
            <a:endCxn id="135" idx="6"/>
          </p:cNvCxnSpPr>
          <p:nvPr/>
        </p:nvCxnSpPr>
        <p:spPr>
          <a:xfrm rot="10800000">
            <a:off x="7321324" y="3320050"/>
            <a:ext cx="236700" cy="51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7"/>
          <p:cNvSpPr/>
          <p:nvPr/>
        </p:nvSpPr>
        <p:spPr>
          <a:xfrm>
            <a:off x="8239225" y="3141925"/>
            <a:ext cx="409800" cy="362700"/>
          </a:xfrm>
          <a:prstGeom prst="ellipse">
            <a:avLst/>
          </a:prstGeom>
          <a:solidFill>
            <a:srgbClr val="EEF1EE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7"/>
          <p:cNvCxnSpPr>
            <a:stCxn id="138" idx="2"/>
            <a:endCxn id="136" idx="6"/>
          </p:cNvCxnSpPr>
          <p:nvPr/>
        </p:nvCxnSpPr>
        <p:spPr>
          <a:xfrm flipH="1">
            <a:off x="7967725" y="3323275"/>
            <a:ext cx="271500" cy="18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38" idx="0"/>
          </p:cNvCxnSpPr>
          <p:nvPr/>
        </p:nvCxnSpPr>
        <p:spPr>
          <a:xfrm rot="10800000">
            <a:off x="8433625" y="2898025"/>
            <a:ext cx="10500" cy="2439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stCxn id="136" idx="0"/>
            <a:endCxn id="126" idx="4"/>
          </p:cNvCxnSpPr>
          <p:nvPr/>
        </p:nvCxnSpPr>
        <p:spPr>
          <a:xfrm rot="10800000">
            <a:off x="7762924" y="290425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135" idx="0"/>
          </p:cNvCxnSpPr>
          <p:nvPr/>
        </p:nvCxnSpPr>
        <p:spPr>
          <a:xfrm rot="10800000">
            <a:off x="7108963" y="2897975"/>
            <a:ext cx="7500" cy="237600"/>
          </a:xfrm>
          <a:prstGeom prst="straightConnector1">
            <a:avLst/>
          </a:prstGeom>
          <a:noFill/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457200" y="605600"/>
            <a:ext cx="8263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Best Friend - Breadth First Search</a:t>
            </a:r>
            <a:endParaRPr sz="3800"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828025" y="20961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66775" y="1376875"/>
            <a:ext cx="53205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bfs(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,start_node, target_node)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queue : to append path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to keep track of visited nodes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Append start_node to the queue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Iterate until queue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Empty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path = Pop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last_ele = last element(node)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last_ele of path equal to target node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iterate over every neighbouring element of last_ele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neighbouring element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append the neighbouring element to the path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add the neighbouring element to the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75" y="1185446"/>
            <a:ext cx="4082575" cy="24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 Data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995750"/>
            <a:ext cx="8332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Pass on the payload to the neighbors in the defined path.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Send the acknowledgment back to the replication initiator node.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The path to send the acknowledgement is computed using BFS.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Retries on failure.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57200" y="1995750"/>
            <a:ext cx="8029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Always “Available” system.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Char char="●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Vector clocks maintain the </a:t>
            </a: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logical ordering of events per file.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vClock = {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"ip1"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 initiator_node,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t1},  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"ip2"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 replicanode_1 ,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t1},        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"ip3"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 replicanode_2 , </a:t>
            </a:r>
            <a:r>
              <a:rPr b="1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t1}      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