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Muli"/>
      <p:regular r:id="rId27"/>
      <p:bold r:id="rId28"/>
      <p:italic r:id="rId29"/>
      <p:boldItalic r:id="rId30"/>
    </p:embeddedFont>
    <p:embeddedFont>
      <p:font typeface="Lexend Deca"/>
      <p:regular r:id="rId31"/>
    </p:embeddedFont>
    <p:embeddedFont>
      <p:font typeface="Muli Light"/>
      <p:regular r:id="rId32"/>
      <p:bold r:id="rId33"/>
      <p:italic r:id="rId34"/>
      <p:boldItalic r:id="rId35"/>
    </p:embeddedFont>
    <p:embeddedFont>
      <p:font typeface="Muli ExtraBold"/>
      <p:bold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E1437E61-BD4D-4034-A38A-3CF0DD472873}">
  <a:tblStyle styleId="{E1437E61-BD4D-4034-A38A-3CF0DD47287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Muli-bold.fntdata"/><Relationship Id="rId27" Type="http://schemas.openxmlformats.org/officeDocument/2006/relationships/font" Target="fonts/Muli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uli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exendDeca-regular.fntdata"/><Relationship Id="rId30" Type="http://schemas.openxmlformats.org/officeDocument/2006/relationships/font" Target="fonts/Muli-boldItalic.fntdata"/><Relationship Id="rId11" Type="http://schemas.openxmlformats.org/officeDocument/2006/relationships/slide" Target="slides/slide6.xml"/><Relationship Id="rId33" Type="http://schemas.openxmlformats.org/officeDocument/2006/relationships/font" Target="fonts/MuliLight-bold.fntdata"/><Relationship Id="rId10" Type="http://schemas.openxmlformats.org/officeDocument/2006/relationships/slide" Target="slides/slide5.xml"/><Relationship Id="rId32" Type="http://schemas.openxmlformats.org/officeDocument/2006/relationships/font" Target="fonts/MuliLight-regular.fntdata"/><Relationship Id="rId13" Type="http://schemas.openxmlformats.org/officeDocument/2006/relationships/slide" Target="slides/slide8.xml"/><Relationship Id="rId35" Type="http://schemas.openxmlformats.org/officeDocument/2006/relationships/font" Target="fonts/MuliLight-boldItalic.fntdata"/><Relationship Id="rId12" Type="http://schemas.openxmlformats.org/officeDocument/2006/relationships/slide" Target="slides/slide7.xml"/><Relationship Id="rId34" Type="http://schemas.openxmlformats.org/officeDocument/2006/relationships/font" Target="fonts/MuliLight-italic.fntdata"/><Relationship Id="rId15" Type="http://schemas.openxmlformats.org/officeDocument/2006/relationships/slide" Target="slides/slide10.xml"/><Relationship Id="rId37" Type="http://schemas.openxmlformats.org/officeDocument/2006/relationships/font" Target="fonts/MuliExtraBold-boldItalic.fntdata"/><Relationship Id="rId14" Type="http://schemas.openxmlformats.org/officeDocument/2006/relationships/slide" Target="slides/slide9.xml"/><Relationship Id="rId36" Type="http://schemas.openxmlformats.org/officeDocument/2006/relationships/font" Target="fonts/MuliExtraBold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64ffc9b114_1_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64ffc9b114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64ffc9b114_1_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64ffc9b114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64ffc9b114_0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64ffc9b114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5f391192_06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5f391192_0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64ffc9b114_2_7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64ffc9b114_2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64ffc9b114_2_8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64ffc9b114_2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64ffc9b114_1_5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64ffc9b114_1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5f391192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5f391192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64ffc9b114_2_9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64ffc9b114_2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64ffc9b114_0_1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64ffc9b114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6501ec6b79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6501ec6b7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64ffc9b114_0_7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64ffc9b114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64ffc9b114_0_3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64ffc9b114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64ffc9b114_0_4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64ffc9b114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5f391192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5f391192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64ffc9b114_0_5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64ffc9b114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-25"/>
            <a:ext cx="914395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/>
          <p:nvPr>
            <p:ph type="ctrTitle"/>
          </p:nvPr>
        </p:nvSpPr>
        <p:spPr>
          <a:xfrm>
            <a:off x="685800" y="1991825"/>
            <a:ext cx="4539000" cy="115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· Big circuit">
  <p:cSld name="BLANK_1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_1_1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/>
          <p:nvPr>
            <p:ph type="ctrTitle"/>
          </p:nvPr>
        </p:nvSpPr>
        <p:spPr>
          <a:xfrm>
            <a:off x="685800" y="1659550"/>
            <a:ext cx="42639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685800" y="2916254"/>
            <a:ext cx="42639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4"/>
          <p:cNvSpPr/>
          <p:nvPr/>
        </p:nvSpPr>
        <p:spPr>
          <a:xfrm>
            <a:off x="42525" y="42525"/>
            <a:ext cx="2000100" cy="2000100"/>
          </a:xfrm>
          <a:prstGeom prst="ellipse">
            <a:avLst/>
          </a:prstGeom>
          <a:gradFill>
            <a:gsLst>
              <a:gs pos="0">
                <a:srgbClr val="00FFFF">
                  <a:alpha val="54117"/>
                </a:srgbClr>
              </a:gs>
              <a:gs pos="73000">
                <a:srgbClr val="00FFFF">
                  <a:alpha val="0"/>
                </a:srgbClr>
              </a:gs>
              <a:gs pos="100000">
                <a:srgbClr val="00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1343850" y="866400"/>
            <a:ext cx="4185600" cy="36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Font typeface="Lexend Deca"/>
              <a:buChar char="⬡"/>
              <a:defRPr sz="3000">
                <a:latin typeface="Lexend Deca"/>
                <a:ea typeface="Lexend Deca"/>
                <a:cs typeface="Lexend Deca"/>
                <a:sym typeface="Lexend Deca"/>
              </a:defRPr>
            </a:lvl1pPr>
            <a:lvl2pPr indent="-419100" lvl="1" marL="9144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∙"/>
              <a:defRPr sz="3000">
                <a:latin typeface="Lexend Deca"/>
                <a:ea typeface="Lexend Deca"/>
                <a:cs typeface="Lexend Deca"/>
                <a:sym typeface="Lexend Deca"/>
              </a:defRPr>
            </a:lvl2pPr>
            <a:lvl3pPr indent="-419100" lvl="2" marL="13716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∙"/>
              <a:defRPr sz="3000">
                <a:latin typeface="Lexend Deca"/>
                <a:ea typeface="Lexend Deca"/>
                <a:cs typeface="Lexend Deca"/>
                <a:sym typeface="Lexend Deca"/>
              </a:defRPr>
            </a:lvl3pPr>
            <a:lvl4pPr indent="-419100" lvl="3" marL="18288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●"/>
              <a:defRPr sz="3000">
                <a:latin typeface="Lexend Deca"/>
                <a:ea typeface="Lexend Deca"/>
                <a:cs typeface="Lexend Deca"/>
                <a:sym typeface="Lexend Deca"/>
              </a:defRPr>
            </a:lvl4pPr>
            <a:lvl5pPr indent="-419100" lvl="4" marL="22860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○"/>
              <a:defRPr sz="3000">
                <a:latin typeface="Lexend Deca"/>
                <a:ea typeface="Lexend Deca"/>
                <a:cs typeface="Lexend Deca"/>
                <a:sym typeface="Lexend Deca"/>
              </a:defRPr>
            </a:lvl5pPr>
            <a:lvl6pPr indent="-419100" lvl="5" marL="27432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■"/>
              <a:defRPr sz="3000">
                <a:latin typeface="Lexend Deca"/>
                <a:ea typeface="Lexend Deca"/>
                <a:cs typeface="Lexend Deca"/>
                <a:sym typeface="Lexend Deca"/>
              </a:defRPr>
            </a:lvl6pPr>
            <a:lvl7pPr indent="-419100" lvl="6" marL="32004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●"/>
              <a:defRPr sz="3000">
                <a:latin typeface="Lexend Deca"/>
                <a:ea typeface="Lexend Deca"/>
                <a:cs typeface="Lexend Deca"/>
                <a:sym typeface="Lexend Deca"/>
              </a:defRPr>
            </a:lvl7pPr>
            <a:lvl8pPr indent="-419100" lvl="7" marL="36576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○"/>
              <a:defRPr sz="3000">
                <a:latin typeface="Lexend Deca"/>
                <a:ea typeface="Lexend Deca"/>
                <a:cs typeface="Lexend Deca"/>
                <a:sym typeface="Lexend Deca"/>
              </a:defRPr>
            </a:lvl8pPr>
            <a:lvl9pPr indent="-419100" lvl="8" marL="41148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■"/>
              <a:defRPr sz="3000"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/>
        </p:txBody>
      </p:sp>
      <p:sp>
        <p:nvSpPr>
          <p:cNvPr id="20" name="Google Shape;20;p4"/>
          <p:cNvSpPr txBox="1"/>
          <p:nvPr/>
        </p:nvSpPr>
        <p:spPr>
          <a:xfrm>
            <a:off x="826414" y="656117"/>
            <a:ext cx="6138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lt1"/>
                </a:solidFill>
                <a:latin typeface="Muli ExtraBold"/>
                <a:ea typeface="Muli ExtraBold"/>
                <a:cs typeface="Muli ExtraBold"/>
                <a:sym typeface="Muli ExtraBold"/>
              </a:rPr>
              <a:t>“</a:t>
            </a:r>
            <a:endParaRPr sz="7200">
              <a:solidFill>
                <a:schemeClr val="lt1"/>
              </a:solidFill>
              <a:latin typeface="Muli ExtraBold"/>
              <a:ea typeface="Muli ExtraBold"/>
              <a:cs typeface="Muli ExtraBold"/>
              <a:sym typeface="Muli ExtraBold"/>
            </a:endParaRPr>
          </a:p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5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Char char="⬡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∙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∙"/>
              <a:defRPr/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6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" type="body"/>
          </p:nvPr>
        </p:nvSpPr>
        <p:spPr>
          <a:xfrm>
            <a:off x="580550" y="1352550"/>
            <a:ext cx="2841000" cy="3155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⬡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1" name="Google Shape;31;p6"/>
          <p:cNvSpPr txBox="1"/>
          <p:nvPr>
            <p:ph idx="2" type="body"/>
          </p:nvPr>
        </p:nvSpPr>
        <p:spPr>
          <a:xfrm>
            <a:off x="3753943" y="1352550"/>
            <a:ext cx="2841000" cy="3155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⬡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7"/>
          <p:cNvSpPr txBox="1"/>
          <p:nvPr>
            <p:ph type="title"/>
          </p:nvPr>
        </p:nvSpPr>
        <p:spPr>
          <a:xfrm>
            <a:off x="580550" y="205975"/>
            <a:ext cx="64056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580550" y="1352550"/>
            <a:ext cx="2005800" cy="3202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⬡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7" name="Google Shape;37;p7"/>
          <p:cNvSpPr txBox="1"/>
          <p:nvPr>
            <p:ph idx="2" type="body"/>
          </p:nvPr>
        </p:nvSpPr>
        <p:spPr>
          <a:xfrm>
            <a:off x="2780447" y="1352550"/>
            <a:ext cx="2005800" cy="3202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⬡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8" name="Google Shape;38;p7"/>
          <p:cNvSpPr txBox="1"/>
          <p:nvPr>
            <p:ph idx="3" type="body"/>
          </p:nvPr>
        </p:nvSpPr>
        <p:spPr>
          <a:xfrm>
            <a:off x="4980344" y="1352550"/>
            <a:ext cx="2005800" cy="3202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⬡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9" name="Google Shape;39;p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8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9"/>
          <p:cNvSpPr txBox="1"/>
          <p:nvPr>
            <p:ph idx="1" type="body"/>
          </p:nvPr>
        </p:nvSpPr>
        <p:spPr>
          <a:xfrm>
            <a:off x="580550" y="4406300"/>
            <a:ext cx="6135900" cy="51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· Small circuit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gradFill>
          <a:gsLst>
            <a:gs pos="0">
              <a:srgbClr val="A458FF"/>
            </a:gs>
            <a:gs pos="39000">
              <a:srgbClr val="3544FF"/>
            </a:gs>
            <a:gs pos="100000">
              <a:srgbClr val="0A2F9E"/>
            </a:gs>
          </a:gsLst>
          <a:lin ang="8100019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 Light"/>
              <a:buChar char="⬡"/>
              <a:defRPr sz="240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1pPr>
            <a:lvl2pPr indent="-3810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 Light"/>
              <a:buChar char="∙"/>
              <a:defRPr sz="240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2pPr>
            <a:lvl3pPr indent="-3810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 Light"/>
              <a:buChar char="∙"/>
              <a:defRPr sz="240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3pPr>
            <a:lvl4pPr indent="-3810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Light"/>
              <a:buChar char="●"/>
              <a:defRPr sz="240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4pPr>
            <a:lvl5pPr indent="-3810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Light"/>
              <a:buChar char="○"/>
              <a:defRPr sz="240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5pPr>
            <a:lvl6pPr indent="-3810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Light"/>
              <a:buChar char="■"/>
              <a:defRPr sz="240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6pPr>
            <a:lvl7pPr indent="-3810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Light"/>
              <a:buChar char="●"/>
              <a:defRPr sz="240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7pPr>
            <a:lvl8pPr indent="-3810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Light"/>
              <a:buChar char="○"/>
              <a:defRPr sz="240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8pPr>
            <a:lvl9pPr indent="-3810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Light"/>
              <a:buChar char="■"/>
              <a:defRPr sz="240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rtl="0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 rtl="0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 rtl="0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 rtl="0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 rtl="0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 rtl="0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 rtl="0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 rtl="0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11" Type="http://schemas.openxmlformats.org/officeDocument/2006/relationships/image" Target="../media/image21.png"/><Relationship Id="rId10" Type="http://schemas.openxmlformats.org/officeDocument/2006/relationships/image" Target="../media/image9.png"/><Relationship Id="rId9" Type="http://schemas.openxmlformats.org/officeDocument/2006/relationships/image" Target="../media/image5.png"/><Relationship Id="rId5" Type="http://schemas.openxmlformats.org/officeDocument/2006/relationships/image" Target="../media/image23.png"/><Relationship Id="rId6" Type="http://schemas.openxmlformats.org/officeDocument/2006/relationships/image" Target="../media/image6.png"/><Relationship Id="rId7" Type="http://schemas.openxmlformats.org/officeDocument/2006/relationships/image" Target="../media/image10.png"/><Relationship Id="rId8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Relationship Id="rId4" Type="http://schemas.openxmlformats.org/officeDocument/2006/relationships/image" Target="../media/image8.png"/><Relationship Id="rId5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5.png"/><Relationship Id="rId4" Type="http://schemas.openxmlformats.org/officeDocument/2006/relationships/image" Target="../media/image14.png"/><Relationship Id="rId5" Type="http://schemas.openxmlformats.org/officeDocument/2006/relationships/image" Target="../media/image1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0.png"/><Relationship Id="rId4" Type="http://schemas.openxmlformats.org/officeDocument/2006/relationships/image" Target="../media/image8.png"/><Relationship Id="rId5" Type="http://schemas.openxmlformats.org/officeDocument/2006/relationships/image" Target="../media/image1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Relationship Id="rId4" Type="http://schemas.openxmlformats.org/officeDocument/2006/relationships/image" Target="../media/image8.png"/><Relationship Id="rId5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Relationship Id="rId4" Type="http://schemas.openxmlformats.org/officeDocument/2006/relationships/image" Target="../media/image8.png"/><Relationship Id="rId5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Relationship Id="rId4" Type="http://schemas.openxmlformats.org/officeDocument/2006/relationships/image" Target="../media/image8.png"/><Relationship Id="rId5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Relationship Id="rId4" Type="http://schemas.openxmlformats.org/officeDocument/2006/relationships/image" Target="../media/image8.png"/><Relationship Id="rId5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/>
          <p:nvPr>
            <p:ph idx="4294967295" type="ctrTitle"/>
          </p:nvPr>
        </p:nvSpPr>
        <p:spPr>
          <a:xfrm>
            <a:off x="685800" y="1991825"/>
            <a:ext cx="45390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Tuning Performance of Apache Kafka Rebalance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3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2" name="Google Shape;6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62823" y="2260176"/>
            <a:ext cx="1727503" cy="1064638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57726" y="1576456"/>
            <a:ext cx="412632" cy="48887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14189" y="1683595"/>
            <a:ext cx="412632" cy="48887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42669" y="2224146"/>
            <a:ext cx="951711" cy="846879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42669" y="1878527"/>
            <a:ext cx="951711" cy="846879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720813" y="1780968"/>
            <a:ext cx="726515" cy="48887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8" name="Google Shape;68;p13"/>
          <p:cNvCxnSpPr/>
          <p:nvPr/>
        </p:nvCxnSpPr>
        <p:spPr>
          <a:xfrm>
            <a:off x="7359918" y="3181284"/>
            <a:ext cx="568800" cy="337500"/>
          </a:xfrm>
          <a:prstGeom prst="straightConnector1">
            <a:avLst/>
          </a:prstGeom>
          <a:noFill/>
          <a:ln cap="rnd" cmpd="sng" w="19050">
            <a:solidFill>
              <a:schemeClr val="accent3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69" name="Google Shape;69;p13"/>
          <p:cNvCxnSpPr/>
          <p:nvPr/>
        </p:nvCxnSpPr>
        <p:spPr>
          <a:xfrm>
            <a:off x="5606081" y="2105378"/>
            <a:ext cx="479400" cy="284400"/>
          </a:xfrm>
          <a:prstGeom prst="straightConnector1">
            <a:avLst/>
          </a:prstGeom>
          <a:noFill/>
          <a:ln cap="rnd" cmpd="sng" w="19050">
            <a:solidFill>
              <a:schemeClr val="accent6"/>
            </a:solidFill>
            <a:prstDash val="dash"/>
            <a:round/>
            <a:headEnd len="med" w="med" type="none"/>
            <a:tailEnd len="med" w="med" type="none"/>
          </a:ln>
        </p:spPr>
      </p:cxnSp>
      <p:pic>
        <p:nvPicPr>
          <p:cNvPr id="70" name="Google Shape;70;p1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997159" y="1520326"/>
            <a:ext cx="163302" cy="48887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1" name="Google Shape;71;p13"/>
          <p:cNvCxnSpPr/>
          <p:nvPr/>
        </p:nvCxnSpPr>
        <p:spPr>
          <a:xfrm flipH="1">
            <a:off x="5372396" y="3114197"/>
            <a:ext cx="801900" cy="476100"/>
          </a:xfrm>
          <a:prstGeom prst="straightConnector1">
            <a:avLst/>
          </a:prstGeom>
          <a:noFill/>
          <a:ln cap="rnd" cmpd="sng" w="19050">
            <a:solidFill>
              <a:schemeClr val="accent3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72" name="Google Shape;72;p13"/>
          <p:cNvCxnSpPr/>
          <p:nvPr/>
        </p:nvCxnSpPr>
        <p:spPr>
          <a:xfrm flipH="1">
            <a:off x="7318239" y="2172465"/>
            <a:ext cx="479400" cy="284400"/>
          </a:xfrm>
          <a:prstGeom prst="straightConnector1">
            <a:avLst/>
          </a:prstGeom>
          <a:noFill/>
          <a:ln cap="rnd" cmpd="sng" w="19050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</p:spPr>
      </p:cxnSp>
      <p:pic>
        <p:nvPicPr>
          <p:cNvPr id="73" name="Google Shape;73;p1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188472" y="2719692"/>
            <a:ext cx="872954" cy="987822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960919" y="3208318"/>
            <a:ext cx="368213" cy="527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3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8280663" y="3349502"/>
            <a:ext cx="368213" cy="527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/>
          <p:nvPr>
            <p:ph idx="1" type="body"/>
          </p:nvPr>
        </p:nvSpPr>
        <p:spPr>
          <a:xfrm>
            <a:off x="580550" y="1352550"/>
            <a:ext cx="7636500" cy="3155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Works on a per topic Basis.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Lays all the partitions in a sequential manner and the consumers in lexicographical order.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Divide the number of partitions with the total number of consumers</a:t>
            </a:r>
            <a:r>
              <a:rPr lang="en" sz="1800"/>
              <a:t>.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If the division is not even, then the first few consumers will have an extra partition.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C0 = t0p0, t0p1, t1p0, t1p1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C1 = t0p2, t1p2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2"/>
          <p:cNvSpPr txBox="1"/>
          <p:nvPr>
            <p:ph type="title"/>
          </p:nvPr>
        </p:nvSpPr>
        <p:spPr>
          <a:xfrm>
            <a:off x="580550" y="205975"/>
            <a:ext cx="6098400" cy="489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Range Assignment Strategy</a:t>
            </a:r>
            <a:endParaRPr/>
          </a:p>
        </p:txBody>
      </p:sp>
      <p:sp>
        <p:nvSpPr>
          <p:cNvPr id="152" name="Google Shape;152;p22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3"/>
          <p:cNvSpPr txBox="1"/>
          <p:nvPr>
            <p:ph idx="1" type="body"/>
          </p:nvPr>
        </p:nvSpPr>
        <p:spPr>
          <a:xfrm>
            <a:off x="580550" y="1352550"/>
            <a:ext cx="6249000" cy="3155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Works on a per topic Basis.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Lays all the partitions in a sequential manner and the consumers in lexicographical order.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Assign from partition to consumer in round robin fashion.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C0 = t0p0, t0p2, t1p1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C1 = t0p1, t1p0, t1p2</a:t>
            </a:r>
            <a:endParaRPr/>
          </a:p>
        </p:txBody>
      </p:sp>
      <p:sp>
        <p:nvSpPr>
          <p:cNvPr id="158" name="Google Shape;158;p23"/>
          <p:cNvSpPr txBox="1"/>
          <p:nvPr>
            <p:ph type="title"/>
          </p:nvPr>
        </p:nvSpPr>
        <p:spPr>
          <a:xfrm>
            <a:off x="580550" y="205975"/>
            <a:ext cx="7170000" cy="489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Round Robin </a:t>
            </a:r>
            <a:r>
              <a:rPr lang="en"/>
              <a:t>Assignment Strategy</a:t>
            </a:r>
            <a:endParaRPr/>
          </a:p>
        </p:txBody>
      </p:sp>
      <p:sp>
        <p:nvSpPr>
          <p:cNvPr id="159" name="Google Shape;159;p23"/>
          <p:cNvSpPr txBox="1"/>
          <p:nvPr>
            <p:ph idx="2" type="body"/>
          </p:nvPr>
        </p:nvSpPr>
        <p:spPr>
          <a:xfrm>
            <a:off x="5310550" y="1352550"/>
            <a:ext cx="3006900" cy="3155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.</a:t>
            </a:r>
            <a:endParaRPr/>
          </a:p>
        </p:txBody>
      </p:sp>
      <p:sp>
        <p:nvSpPr>
          <p:cNvPr id="160" name="Google Shape;160;p23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1" name="Google Shape;16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39675" y="2862225"/>
            <a:ext cx="2206650" cy="2068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4"/>
          <p:cNvSpPr txBox="1"/>
          <p:nvPr>
            <p:ph idx="1" type="body"/>
          </p:nvPr>
        </p:nvSpPr>
        <p:spPr>
          <a:xfrm>
            <a:off x="580550" y="1352550"/>
            <a:ext cx="6008100" cy="3155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Works on a per topic Basis.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Guarantees assignments are balanced as possible while reducing preserving existing assignments.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Reduces overhead from shuffling partitions.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4"/>
          <p:cNvSpPr txBox="1"/>
          <p:nvPr>
            <p:ph type="title"/>
          </p:nvPr>
        </p:nvSpPr>
        <p:spPr>
          <a:xfrm>
            <a:off x="580550" y="205975"/>
            <a:ext cx="7538400" cy="489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Sticky </a:t>
            </a:r>
            <a:r>
              <a:rPr lang="en"/>
              <a:t>Assignment Strategy</a:t>
            </a:r>
            <a:endParaRPr/>
          </a:p>
        </p:txBody>
      </p:sp>
      <p:sp>
        <p:nvSpPr>
          <p:cNvPr id="168" name="Google Shape;168;p2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5"/>
          <p:cNvSpPr txBox="1"/>
          <p:nvPr>
            <p:ph type="ctrTitle"/>
          </p:nvPr>
        </p:nvSpPr>
        <p:spPr>
          <a:xfrm>
            <a:off x="685800" y="1659550"/>
            <a:ext cx="42639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Improvements</a:t>
            </a:r>
            <a:endParaRPr/>
          </a:p>
        </p:txBody>
      </p:sp>
      <p:sp>
        <p:nvSpPr>
          <p:cNvPr id="174" name="Google Shape;174;p25"/>
          <p:cNvSpPr txBox="1"/>
          <p:nvPr>
            <p:ph idx="1" type="subTitle"/>
          </p:nvPr>
        </p:nvSpPr>
        <p:spPr>
          <a:xfrm>
            <a:off x="685800" y="2916254"/>
            <a:ext cx="42639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5" name="Google Shape;17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2705" y="2045304"/>
            <a:ext cx="2219340" cy="115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90680" y="2449022"/>
            <a:ext cx="145275" cy="42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36726" y="1237502"/>
            <a:ext cx="1032700" cy="120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3" name="Google Shape;183;p26"/>
          <p:cNvSpPr txBox="1"/>
          <p:nvPr>
            <p:ph type="title"/>
          </p:nvPr>
        </p:nvSpPr>
        <p:spPr>
          <a:xfrm>
            <a:off x="594725" y="345175"/>
            <a:ext cx="6688500" cy="870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Rou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Round-Robin Assignment</a:t>
            </a:r>
            <a:r>
              <a:rPr lang="en"/>
              <a:t> </a:t>
            </a:r>
            <a:r>
              <a:rPr lang="en"/>
              <a:t>RRCSKADK</a:t>
            </a:r>
            <a:endParaRPr/>
          </a:p>
        </p:txBody>
      </p:sp>
      <p:pic>
        <p:nvPicPr>
          <p:cNvPr id="184" name="Google Shape;18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15775"/>
            <a:ext cx="7381875" cy="233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0" name="Google Shape;190;p27"/>
          <p:cNvSpPr txBox="1"/>
          <p:nvPr>
            <p:ph type="title"/>
          </p:nvPr>
        </p:nvSpPr>
        <p:spPr>
          <a:xfrm>
            <a:off x="580550" y="205975"/>
            <a:ext cx="64056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After Rebalance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91" name="Google Shape;19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15775"/>
            <a:ext cx="7315200" cy="235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7" name="Google Shape;19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90600"/>
            <a:ext cx="9144000" cy="2576616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28"/>
          <p:cNvSpPr txBox="1"/>
          <p:nvPr>
            <p:ph type="title"/>
          </p:nvPr>
        </p:nvSpPr>
        <p:spPr>
          <a:xfrm>
            <a:off x="580550" y="205975"/>
            <a:ext cx="64056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Sticky Assignment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4" name="Google Shape;204;p29"/>
          <p:cNvSpPr txBox="1"/>
          <p:nvPr>
            <p:ph type="title"/>
          </p:nvPr>
        </p:nvSpPr>
        <p:spPr>
          <a:xfrm>
            <a:off x="580550" y="205975"/>
            <a:ext cx="7751100" cy="557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Configuration</a:t>
            </a:r>
            <a:endParaRPr/>
          </a:p>
        </p:txBody>
      </p:sp>
      <p:graphicFrame>
        <p:nvGraphicFramePr>
          <p:cNvPr id="205" name="Google Shape;205;p29"/>
          <p:cNvGraphicFramePr/>
          <p:nvPr/>
        </p:nvGraphicFramePr>
        <p:xfrm>
          <a:off x="580550" y="2717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{E1437E61-BD4D-4034-A38A-3CF0DD472873}</a:tableStyleId>
              </a:tblPr>
              <a:tblGrid>
                <a:gridCol w="2971800"/>
                <a:gridCol w="2971800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Consumer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Topic - Partition Assignment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Consumer-1  (C0)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t1p0, t2p0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Consumer-2  (C1)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t1p1, t2p1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Consumer-3  (C2)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t1p2, t2p2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</a:tr>
            </a:tbl>
          </a:graphicData>
        </a:graphic>
      </p:graphicFrame>
      <p:sp>
        <p:nvSpPr>
          <p:cNvPr id="206" name="Google Shape;206;p29"/>
          <p:cNvSpPr txBox="1"/>
          <p:nvPr/>
        </p:nvSpPr>
        <p:spPr>
          <a:xfrm>
            <a:off x="580550" y="1232750"/>
            <a:ext cx="5203800" cy="13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t1p0, t1p1, t1p2,</a:t>
            </a:r>
            <a:endParaRPr sz="11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t2p0, t2p1, t2p2.</a:t>
            </a:r>
            <a:endParaRPr sz="11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Each consumer is subscribed to all the topics.</a:t>
            </a:r>
            <a:endParaRPr sz="11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The assignment with both sticky and round-robin</a:t>
            </a:r>
            <a:endParaRPr sz="11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2" name="Google Shape;212;p30"/>
          <p:cNvSpPr/>
          <p:nvPr/>
        </p:nvSpPr>
        <p:spPr>
          <a:xfrm flipH="1" rot="5400000">
            <a:off x="2868628" y="2815117"/>
            <a:ext cx="141900" cy="652200"/>
          </a:xfrm>
          <a:prstGeom prst="round2SameRect">
            <a:avLst>
              <a:gd fmla="val 50000" name="adj1"/>
              <a:gd fmla="val 5000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graphicFrame>
        <p:nvGraphicFramePr>
          <p:cNvPr id="213" name="Google Shape;213;p30"/>
          <p:cNvGraphicFramePr/>
          <p:nvPr/>
        </p:nvGraphicFramePr>
        <p:xfrm>
          <a:off x="580550" y="18279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{E1437E61-BD4D-4034-A38A-3CF0DD472873}</a:tableStyleId>
              </a:tblPr>
              <a:tblGrid>
                <a:gridCol w="2971800"/>
                <a:gridCol w="2971800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Consumer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Topic - Partition Assignment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Consumer-1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t1p0, t1p2, t2p1 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Consumer-3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t1p1, t2p0, t2p2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</a:tr>
            </a:tbl>
          </a:graphicData>
        </a:graphic>
      </p:graphicFrame>
      <p:sp>
        <p:nvSpPr>
          <p:cNvPr id="214" name="Google Shape;214;p30"/>
          <p:cNvSpPr txBox="1"/>
          <p:nvPr/>
        </p:nvSpPr>
        <p:spPr>
          <a:xfrm>
            <a:off x="580550" y="971025"/>
            <a:ext cx="3000000" cy="99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Round robin result :</a:t>
            </a:r>
            <a:endParaRPr sz="11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Changed assignments  = 4</a:t>
            </a:r>
            <a:endParaRPr i="1" sz="11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Preserved assignments = 2</a:t>
            </a:r>
            <a:endParaRPr i="1" sz="11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1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1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  <p:graphicFrame>
        <p:nvGraphicFramePr>
          <p:cNvPr id="215" name="Google Shape;215;p30"/>
          <p:cNvGraphicFramePr/>
          <p:nvPr/>
        </p:nvGraphicFramePr>
        <p:xfrm>
          <a:off x="580550" y="3951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{E1437E61-BD4D-4034-A38A-3CF0DD472873}</a:tableStyleId>
              </a:tblPr>
              <a:tblGrid>
                <a:gridCol w="2971800"/>
                <a:gridCol w="2971800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Consumer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Topic - Partition Assignment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Consumer-1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t1p0, t2p0, t1p1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Consumer-3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t1p2, t2p2, t2p1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</a:tr>
            </a:tbl>
          </a:graphicData>
        </a:graphic>
      </p:graphicFrame>
      <p:sp>
        <p:nvSpPr>
          <p:cNvPr id="216" name="Google Shape;216;p30"/>
          <p:cNvSpPr txBox="1"/>
          <p:nvPr/>
        </p:nvSpPr>
        <p:spPr>
          <a:xfrm>
            <a:off x="580550" y="2889825"/>
            <a:ext cx="3000000" cy="106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Sticky assignor result : </a:t>
            </a:r>
            <a:endParaRPr sz="11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1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Changed assignments  =  2</a:t>
            </a:r>
            <a:endParaRPr i="1" sz="11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Preserved assignments = 4 </a:t>
            </a:r>
            <a:endParaRPr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17" name="Google Shape;217;p30"/>
          <p:cNvSpPr txBox="1"/>
          <p:nvPr>
            <p:ph type="title"/>
          </p:nvPr>
        </p:nvSpPr>
        <p:spPr>
          <a:xfrm>
            <a:off x="580550" y="205975"/>
            <a:ext cx="7751100" cy="557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Comparing Assignment Strategies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1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23" name="Google Shape;223;p3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4" name="Google Shape;224;p31"/>
          <p:cNvSpPr txBox="1"/>
          <p:nvPr>
            <p:ph idx="1" type="body"/>
          </p:nvPr>
        </p:nvSpPr>
        <p:spPr>
          <a:xfrm>
            <a:off x="580550" y="1203475"/>
            <a:ext cx="6014400" cy="316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Even round robin fails to produce an optimal and balanced assignment to the consumers.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Sticky Assignor reduces the shuffling time by preserving the state before the reassignment.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1" name="Google Shape;81;p14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Team</a:t>
            </a:r>
            <a:endParaRPr/>
          </a:p>
        </p:txBody>
      </p:sp>
      <p:sp>
        <p:nvSpPr>
          <p:cNvPr id="82" name="Google Shape;82;p14"/>
          <p:cNvSpPr txBox="1"/>
          <p:nvPr>
            <p:ph idx="1" type="body"/>
          </p:nvPr>
        </p:nvSpPr>
        <p:spPr>
          <a:xfrm>
            <a:off x="779750" y="3886025"/>
            <a:ext cx="2244300" cy="531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/>
              <a:t>Mudambi Seshadri Srinivas</a:t>
            </a:r>
            <a:endParaRPr sz="2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  <p:pic>
        <p:nvPicPr>
          <p:cNvPr id="83" name="Google Shape;8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9350" y="1352550"/>
            <a:ext cx="2244300" cy="2244300"/>
          </a:xfrm>
          <a:prstGeom prst="roundRect">
            <a:avLst>
              <a:gd fmla="val 50000" name="adj"/>
            </a:avLst>
          </a:prstGeom>
          <a:noFill/>
          <a:ln>
            <a:noFill/>
          </a:ln>
        </p:spPr>
      </p:pic>
      <p:pic>
        <p:nvPicPr>
          <p:cNvPr id="84" name="Google Shape;8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9750" y="1352550"/>
            <a:ext cx="2244300" cy="2244300"/>
          </a:xfrm>
          <a:prstGeom prst="roundRect">
            <a:avLst>
              <a:gd fmla="val 50000" name="adj"/>
            </a:avLst>
          </a:prstGeom>
          <a:noFill/>
          <a:ln>
            <a:noFill/>
          </a:ln>
        </p:spPr>
      </p:pic>
      <p:pic>
        <p:nvPicPr>
          <p:cNvPr id="85" name="Google Shape;85;p14"/>
          <p:cNvPicPr preferRelativeResize="0"/>
          <p:nvPr/>
        </p:nvPicPr>
        <p:blipFill rotWithShape="1">
          <a:blip r:embed="rId5">
            <a:alphaModFix/>
          </a:blip>
          <a:srcRect b="16671" l="0" r="0" t="14439"/>
          <a:stretch/>
        </p:blipFill>
        <p:spPr>
          <a:xfrm>
            <a:off x="6594950" y="1352550"/>
            <a:ext cx="2244300" cy="2244300"/>
          </a:xfrm>
          <a:prstGeom prst="roundRect">
            <a:avLst>
              <a:gd fmla="val 50000" name="adj"/>
            </a:avLst>
          </a:prstGeom>
          <a:noFill/>
          <a:ln>
            <a:noFill/>
          </a:ln>
        </p:spPr>
      </p:pic>
      <p:sp>
        <p:nvSpPr>
          <p:cNvPr id="86" name="Google Shape;86;p14"/>
          <p:cNvSpPr txBox="1"/>
          <p:nvPr>
            <p:ph idx="1" type="body"/>
          </p:nvPr>
        </p:nvSpPr>
        <p:spPr>
          <a:xfrm>
            <a:off x="3649875" y="3886025"/>
            <a:ext cx="2244300" cy="531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/>
              <a:t>Vaishali Koul</a:t>
            </a:r>
            <a:endParaRPr sz="2200"/>
          </a:p>
        </p:txBody>
      </p:sp>
      <p:sp>
        <p:nvSpPr>
          <p:cNvPr id="87" name="Google Shape;87;p14"/>
          <p:cNvSpPr txBox="1"/>
          <p:nvPr>
            <p:ph idx="1" type="body"/>
          </p:nvPr>
        </p:nvSpPr>
        <p:spPr>
          <a:xfrm>
            <a:off x="6520000" y="3907550"/>
            <a:ext cx="2244300" cy="531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/>
              <a:t>Robert Campbell</a:t>
            </a:r>
            <a:endParaRPr sz="22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2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230" name="Google Shape;230;p32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1" name="Google Shape;231;p32"/>
          <p:cNvSpPr txBox="1"/>
          <p:nvPr/>
        </p:nvSpPr>
        <p:spPr>
          <a:xfrm>
            <a:off x="416950" y="1309900"/>
            <a:ext cx="79563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9144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Muli"/>
              <a:buChar char="●"/>
            </a:pPr>
            <a:r>
              <a:rPr lang="en" sz="21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Faster rebalancing using multithreading approach for offset tracking</a:t>
            </a:r>
            <a:endParaRPr sz="21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indent="-361950" lvl="0" marL="9144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uli"/>
              <a:buChar char="●"/>
            </a:pPr>
            <a:r>
              <a:rPr lang="en" sz="21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Improvement in broker assignment strategies</a:t>
            </a:r>
            <a:endParaRPr sz="21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3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7" name="Google Shape;237;p33"/>
          <p:cNvSpPr txBox="1"/>
          <p:nvPr>
            <p:ph idx="4294967295" type="ctrTitle"/>
          </p:nvPr>
        </p:nvSpPr>
        <p:spPr>
          <a:xfrm>
            <a:off x="685800" y="1341750"/>
            <a:ext cx="3617400" cy="928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Thanks!</a:t>
            </a:r>
            <a:endParaRPr sz="7200"/>
          </a:p>
        </p:txBody>
      </p:sp>
      <p:sp>
        <p:nvSpPr>
          <p:cNvPr id="238" name="Google Shape;238;p33"/>
          <p:cNvSpPr txBox="1"/>
          <p:nvPr>
            <p:ph idx="4294967295" type="subTitle"/>
          </p:nvPr>
        </p:nvSpPr>
        <p:spPr>
          <a:xfrm>
            <a:off x="685800" y="2302048"/>
            <a:ext cx="36174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Muli"/>
                <a:ea typeface="Muli"/>
                <a:cs typeface="Muli"/>
                <a:sym typeface="Muli"/>
              </a:rPr>
              <a:t>Any questions?</a:t>
            </a:r>
            <a:endParaRPr b="1" sz="18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239" name="Google Shape;23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4900" y="2681025"/>
            <a:ext cx="3171324" cy="188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60014" y="1914980"/>
            <a:ext cx="548700" cy="1597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46909" y="581600"/>
            <a:ext cx="1279700" cy="149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5"/>
          <p:cNvSpPr txBox="1"/>
          <p:nvPr>
            <p:ph type="ctrTitle"/>
          </p:nvPr>
        </p:nvSpPr>
        <p:spPr>
          <a:xfrm>
            <a:off x="685800" y="1659550"/>
            <a:ext cx="42639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93" name="Google Shape;93;p15"/>
          <p:cNvSpPr txBox="1"/>
          <p:nvPr>
            <p:ph idx="1" type="subTitle"/>
          </p:nvPr>
        </p:nvSpPr>
        <p:spPr>
          <a:xfrm>
            <a:off x="685800" y="2916254"/>
            <a:ext cx="42639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2705" y="2045304"/>
            <a:ext cx="2219340" cy="115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90680" y="2449022"/>
            <a:ext cx="145275" cy="42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36726" y="1237502"/>
            <a:ext cx="1032700" cy="120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2" name="Google Shape;10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1913" y="282650"/>
            <a:ext cx="6140174" cy="457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/>
          <p:nvPr>
            <p:ph type="ctrTitle"/>
          </p:nvPr>
        </p:nvSpPr>
        <p:spPr>
          <a:xfrm>
            <a:off x="685800" y="1659550"/>
            <a:ext cx="42639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pic>
        <p:nvPicPr>
          <p:cNvPr id="108" name="Google Shape;10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2705" y="2045304"/>
            <a:ext cx="2219340" cy="115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90680" y="2449022"/>
            <a:ext cx="145275" cy="42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36726" y="1237502"/>
            <a:ext cx="1032700" cy="1209125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7"/>
          <p:cNvSpPr txBox="1"/>
          <p:nvPr>
            <p:ph idx="1" type="subTitle"/>
          </p:nvPr>
        </p:nvSpPr>
        <p:spPr>
          <a:xfrm>
            <a:off x="685800" y="2916254"/>
            <a:ext cx="42639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⬡"/>
            </a:pPr>
            <a:r>
              <a:rPr lang="en"/>
              <a:t>Consumer Rebalancing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⬡"/>
            </a:pPr>
            <a:r>
              <a:rPr lang="en"/>
              <a:t>Partition Reassignment strategies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∙"/>
            </a:pPr>
            <a:r>
              <a:rPr lang="en"/>
              <a:t>Range Assignment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∙"/>
            </a:pPr>
            <a:r>
              <a:rPr lang="en"/>
              <a:t>Round Robin 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∙"/>
            </a:pPr>
            <a:r>
              <a:rPr lang="en"/>
              <a:t>Sticky Assignment</a:t>
            </a:r>
            <a:endParaRPr/>
          </a:p>
        </p:txBody>
      </p:sp>
      <p:sp>
        <p:nvSpPr>
          <p:cNvPr id="118" name="Google Shape;118;p1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9" name="Google Shape;11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0950" y="3310600"/>
            <a:ext cx="3638325" cy="176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ctrTitle"/>
          </p:nvPr>
        </p:nvSpPr>
        <p:spPr>
          <a:xfrm>
            <a:off x="685800" y="1659550"/>
            <a:ext cx="42639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</a:t>
            </a:r>
            <a:endParaRPr/>
          </a:p>
        </p:txBody>
      </p:sp>
      <p:pic>
        <p:nvPicPr>
          <p:cNvPr id="125" name="Google Shape;12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2705" y="2045304"/>
            <a:ext cx="2219340" cy="115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90680" y="2449022"/>
            <a:ext cx="145275" cy="42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36726" y="1237502"/>
            <a:ext cx="1032700" cy="120912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9"/>
          <p:cNvSpPr txBox="1"/>
          <p:nvPr>
            <p:ph idx="1" type="subTitle"/>
          </p:nvPr>
        </p:nvSpPr>
        <p:spPr>
          <a:xfrm>
            <a:off x="685800" y="2916254"/>
            <a:ext cx="42639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4" name="Google Shape;13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4075" y="384075"/>
            <a:ext cx="3460800" cy="4375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0"/>
          <p:cNvSpPr txBox="1"/>
          <p:nvPr>
            <p:ph type="title"/>
          </p:nvPr>
        </p:nvSpPr>
        <p:spPr>
          <a:xfrm>
            <a:off x="580550" y="205975"/>
            <a:ext cx="6405600" cy="857400"/>
          </a:xfrm>
          <a:prstGeom prst="rect">
            <a:avLst/>
          </a:prstGeom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Architecture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136" name="Google Shape;136;p20"/>
          <p:cNvSpPr txBox="1"/>
          <p:nvPr>
            <p:ph idx="1" type="body"/>
          </p:nvPr>
        </p:nvSpPr>
        <p:spPr>
          <a:xfrm>
            <a:off x="580550" y="1352550"/>
            <a:ext cx="4037100" cy="3202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3 Consumers, 2 Topics with 2 partitions each.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The general assignment would look something like -</a:t>
            </a:r>
            <a:endParaRPr sz="1800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C0 = t0p0, t1p0</a:t>
            </a:r>
            <a:endParaRPr sz="1800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C1 = t0p1, t1p1</a:t>
            </a:r>
            <a:endParaRPr sz="1800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C2 = t0p2, t1p2</a:t>
            </a:r>
            <a:endParaRPr sz="1800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/>
          <p:nvPr>
            <p:ph type="ctrTitle"/>
          </p:nvPr>
        </p:nvSpPr>
        <p:spPr>
          <a:xfrm>
            <a:off x="685800" y="1659550"/>
            <a:ext cx="42639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Benchmarking</a:t>
            </a:r>
            <a:endParaRPr/>
          </a:p>
        </p:txBody>
      </p:sp>
      <p:pic>
        <p:nvPicPr>
          <p:cNvPr id="142" name="Google Shape;14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2705" y="2045304"/>
            <a:ext cx="2219340" cy="115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90680" y="2449022"/>
            <a:ext cx="145275" cy="42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36726" y="1237502"/>
            <a:ext cx="1032700" cy="1209125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1"/>
          <p:cNvSpPr txBox="1"/>
          <p:nvPr>
            <p:ph idx="1" type="subTitle"/>
          </p:nvPr>
        </p:nvSpPr>
        <p:spPr>
          <a:xfrm>
            <a:off x="685800" y="2916254"/>
            <a:ext cx="42639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liena template">
  <a:themeElements>
    <a:clrScheme name="Custom 347">
      <a:dk1>
        <a:srgbClr val="050060"/>
      </a:dk1>
      <a:lt1>
        <a:srgbClr val="FFFFFF"/>
      </a:lt1>
      <a:dk2>
        <a:srgbClr val="585963"/>
      </a:dk2>
      <a:lt2>
        <a:srgbClr val="F3F3F3"/>
      </a:lt2>
      <a:accent1>
        <a:srgbClr val="0A2F9E"/>
      </a:accent1>
      <a:accent2>
        <a:srgbClr val="3544FF"/>
      </a:accent2>
      <a:accent3>
        <a:srgbClr val="24D6FF"/>
      </a:accent3>
      <a:accent4>
        <a:srgbClr val="00FFFF"/>
      </a:accent4>
      <a:accent5>
        <a:srgbClr val="A458FF"/>
      </a:accent5>
      <a:accent6>
        <a:srgbClr val="D392FF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