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4">
          <p15:clr>
            <a:srgbClr val="A4A3A4"/>
          </p15:clr>
        </p15:guide>
        <p15:guide id="2" pos="67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33" d="100"/>
          <a:sy n="33" d="100"/>
        </p:scale>
        <p:origin x="192" y="19"/>
      </p:cViewPr>
      <p:guideLst>
        <p:guide orient="horz" pos="9534"/>
        <p:guide pos="67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4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5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3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0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9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942D-61E7-49BB-8153-FAADFD13E20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8DBB-0D80-43F6-A2DA-577E1E019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423502344">
            <a:extLst>
              <a:ext uri="{FF2B5EF4-FFF2-40B4-BE49-F238E27FC236}">
                <a16:creationId xmlns:a16="http://schemas.microsoft.com/office/drawing/2014/main" id="{1531B536-CFCE-36C9-DFFF-2CC8B2BD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776" y="12185712"/>
            <a:ext cx="7339583" cy="39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60DE6C-023C-D102-00C2-B40903C17D7F}"/>
              </a:ext>
            </a:extLst>
          </p:cNvPr>
          <p:cNvSpPr txBox="1"/>
          <p:nvPr/>
        </p:nvSpPr>
        <p:spPr>
          <a:xfrm>
            <a:off x="258214" y="16765492"/>
            <a:ext cx="10534057" cy="19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먼저 얼굴 검출은 카메라를 통해 영상을 입력하고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파일을 저장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그 다음</a:t>
            </a:r>
            <a:r>
              <a:rPr lang="en-US" altLang="ko-KR" sz="3000" kern="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얼굴 인식은 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가지로</a:t>
            </a:r>
            <a:r>
              <a:rPr lang="en-US" altLang="ko-KR" sz="3000" kern="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000" kern="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구분</a:t>
            </a:r>
            <a:r>
              <a:rPr lang="en-US" altLang="ko-KR" sz="3000" kern="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Close-set Face Recognition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과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Open-set Face Recognition Close-set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방식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5" name="_x423499104">
            <a:extLst>
              <a:ext uri="{FF2B5EF4-FFF2-40B4-BE49-F238E27FC236}">
                <a16:creationId xmlns:a16="http://schemas.microsoft.com/office/drawing/2014/main" id="{633C8467-88B5-8D72-FAC6-E74CFAD9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6" y="11542750"/>
            <a:ext cx="8873046" cy="501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44160" y="265714"/>
            <a:ext cx="20845736" cy="2781645"/>
          </a:xfrm>
          <a:prstGeom prst="rect">
            <a:avLst/>
          </a:prstGeom>
          <a:solidFill>
            <a:schemeClr val="tx2"/>
          </a:solidFill>
          <a:ln w="1270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3124" y="297038"/>
            <a:ext cx="16481251" cy="26218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66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itka Subheading Semibold" panose="020B0604020202020204" pitchFamily="2" charset="0"/>
              </a:rPr>
              <a:t>Security and Personalization System Using Deep Learning Face Recognition</a:t>
            </a:r>
            <a:endParaRPr lang="en-US" altLang="ko-KR" sz="6500" b="1" kern="0" spc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Sitka Subheading Semibold" panose="020B0604020202020204" pitchFamily="2" charset="0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2710" y="3190663"/>
            <a:ext cx="92009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3200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얼굴인식 보안시스템 비교 및 분석</a:t>
            </a:r>
            <a:endParaRPr lang="en-US" altLang="ko-KR" sz="3200" kern="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r"/>
            <a:r>
              <a:rPr lang="ko-KR" altLang="en-US" sz="3200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김진원</a:t>
            </a:r>
            <a:r>
              <a:rPr lang="en-US" altLang="ko-KR" sz="3200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3200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박준영</a:t>
            </a:r>
            <a:r>
              <a:rPr lang="en-US" altLang="ko-KR" sz="3200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3200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송민성</a:t>
            </a:r>
            <a:r>
              <a:rPr lang="en-US" altLang="ko-KR" sz="3200" kern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3200" kern="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심재창</a:t>
            </a:r>
            <a:endParaRPr lang="en-US" altLang="ko-KR" sz="3200" kern="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r"/>
            <a:r>
              <a:rPr lang="ko-KR" altLang="en-US" sz="3200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안동대학교 </a:t>
            </a:r>
            <a:r>
              <a:rPr lang="ko-KR" altLang="en-US" sz="3200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컴퓨터공학과 학부생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r">
              <a:defRPr/>
            </a:pPr>
            <a:r>
              <a:rPr lang="ko-KR" altLang="en-US" sz="3200" dirty="0">
                <a:latin typeface="함초롬돋움"/>
                <a:ea typeface="함초롬돋움"/>
                <a:cs typeface="함초롬돋움"/>
              </a:rPr>
              <a:t> </a:t>
            </a:r>
          </a:p>
          <a:p>
            <a:pPr algn="r">
              <a:defRPr/>
            </a:pPr>
            <a:endParaRPr lang="ko-KR" altLang="en-US" sz="32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160" y="5157061"/>
            <a:ext cx="20883716" cy="5658546"/>
          </a:xfrm>
          <a:prstGeom prst="rect">
            <a:avLst/>
          </a:prstGeom>
          <a:solidFill>
            <a:schemeClr val="bg1"/>
          </a:solidFill>
          <a:ln w="1270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1">
              <a:defRPr/>
            </a:pPr>
            <a:endParaRPr lang="ko-KR" altLang="en-US" sz="30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3350" y="4662641"/>
            <a:ext cx="7148219" cy="10640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3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73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요약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018278" y="11013589"/>
            <a:ext cx="10090609" cy="8742283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88026" y="26983871"/>
            <a:ext cx="20720862" cy="2888823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5172" y="11013590"/>
            <a:ext cx="10510455" cy="7823561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defRPr/>
            </a:pPr>
            <a:endParaRPr lang="en-US" altLang="ko-KR" sz="36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atinLnBrk="1">
              <a:defRPr/>
            </a:pPr>
            <a:endParaRPr lang="en-US" altLang="ko-KR" sz="36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atinLnBrk="1">
              <a:defRPr/>
            </a:pPr>
            <a:endParaRPr lang="en-US" altLang="ko-KR" sz="36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atinLnBrk="1">
              <a:defRPr/>
            </a:pPr>
            <a:endParaRPr lang="en-US" altLang="ko-KR" sz="36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1981" y="10635508"/>
            <a:ext cx="7148219" cy="10640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sz="7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 관련 연구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0953749" y="10570747"/>
            <a:ext cx="9269107" cy="1588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6500"/>
              </a:lnSpc>
              <a:defRPr/>
            </a:pPr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en-US" altLang="ko-KR" sz="6000" b="1" dirty="0" err="1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Haar</a:t>
            </a:r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 Cascade</a:t>
            </a:r>
          </a:p>
          <a:p>
            <a:pPr algn="ctr">
              <a:lnSpc>
                <a:spcPts val="6500"/>
              </a:lnSpc>
              <a:defRPr/>
            </a:pPr>
            <a:r>
              <a:rPr lang="en-US" altLang="ko-KR" sz="6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 &amp; </a:t>
            </a:r>
            <a:r>
              <a:rPr lang="en-US" altLang="ko-KR" sz="6000" b="1" dirty="0" err="1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Adaboost</a:t>
            </a:r>
            <a:endParaRPr lang="en-US" altLang="ko-KR" sz="6000" b="1" dirty="0">
              <a:solidFill>
                <a:schemeClr val="bg1">
                  <a:lumMod val="8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250" y="5108775"/>
            <a:ext cx="20601555" cy="561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인구의 밀집화로 한 집에서 통하지 않고 개인의 방문을 열거나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가전기기를 작동 시킬 시 경보음이 울리게 됩니다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보안과 가정집 안전 사고에 대비하여 사고를 줄이고 개인에게 높은 편의성을 제공할 수 있는 시스템입니다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ko-KR" altLang="en-US" sz="3000" kern="0" dirty="0" err="1">
                <a:solidFill>
                  <a:srgbClr val="000000"/>
                </a:solidFill>
                <a:latin typeface="한컴바탕"/>
                <a:ea typeface="한컴바탕"/>
              </a:rPr>
              <a:t>여러명이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 사는 </a:t>
            </a:r>
            <a:r>
              <a:rPr lang="ko-KR" altLang="en-US" sz="3000" kern="0" dirty="0" err="1">
                <a:solidFill>
                  <a:srgbClr val="000000"/>
                </a:solidFill>
                <a:latin typeface="한컴바탕"/>
                <a:ea typeface="한컴바탕"/>
              </a:rPr>
              <a:t>쉐어하우스가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ko-KR" altLang="en-US" sz="3000" kern="0" dirty="0" err="1">
                <a:solidFill>
                  <a:srgbClr val="000000"/>
                </a:solidFill>
                <a:latin typeface="한컴바탕"/>
                <a:ea typeface="한컴바탕"/>
              </a:rPr>
              <a:t>늘고있는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 추세입니다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r>
              <a:rPr lang="ko-KR" altLang="en-US" sz="3000" kern="0" dirty="0" err="1">
                <a:solidFill>
                  <a:srgbClr val="000000"/>
                </a:solidFill>
                <a:latin typeface="한컴바탕"/>
                <a:ea typeface="한컴바탕"/>
              </a:rPr>
              <a:t>여러명이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 한 집에 </a:t>
            </a:r>
            <a:r>
              <a:rPr lang="ko-KR" altLang="en-US" sz="3000" kern="0" dirty="0" err="1">
                <a:solidFill>
                  <a:srgbClr val="000000"/>
                </a:solidFill>
                <a:latin typeface="한컴바탕"/>
                <a:ea typeface="한컴바탕"/>
              </a:rPr>
              <a:t>사는만큼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 서로의 개인 사생활에 대한 보호도 중요하게 여겨지고 있습니다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그리하여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3000" kern="0" dirty="0" err="1">
                <a:solidFill>
                  <a:srgbClr val="000000"/>
                </a:solidFill>
                <a:latin typeface="한컴바탕"/>
                <a:ea typeface="한컴바탕"/>
              </a:rPr>
              <a:t>쉐어하우스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 또는 가정집에서 얼굴 인식을 통해 출입만으로도 개인 방문을 </a:t>
            </a:r>
            <a:r>
              <a:rPr lang="ko-KR" altLang="en-US" sz="3000" kern="0" dirty="0" err="1">
                <a:solidFill>
                  <a:srgbClr val="000000"/>
                </a:solidFill>
                <a:latin typeface="한컴바탕"/>
                <a:ea typeface="한컴바탕"/>
              </a:rPr>
              <a:t>잠굴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 수 있고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냉난방 시스템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컴퓨터 전원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전등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, ..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등의 전원 제어를 구현할 계획입니다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여기에 선택적으로 원하는 제어를 설정해서 본인에게 불필요한 제어를 원하지 않을 수 있는 시스템입니다</a:t>
            </a:r>
            <a:r>
              <a:rPr lang="en-US" altLang="ko-KR" sz="3000" kern="0" dirty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r>
              <a:rPr lang="ko-KR" altLang="en-US" sz="3000" kern="0" dirty="0">
                <a:solidFill>
                  <a:srgbClr val="000000"/>
                </a:solidFill>
                <a:latin typeface="한컴바탕"/>
                <a:ea typeface="한컴바탕"/>
              </a:rPr>
              <a:t>만약 타인이 시스템을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통하지 않고 개인의 방문을 열거나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가전기기를 작동 시킬 시 경보음이 울리게 됩니다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보안과 가정집 안전 사고에 대비하여 사고를 줄이고 개인에게 높은 편의성을 제공할 수 있는 시스템입니다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338056" y="38903436"/>
            <a:ext cx="9099883" cy="292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6" name="Picture 6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82974" y="3257370"/>
            <a:ext cx="4154397" cy="1335750"/>
          </a:xfrm>
          <a:prstGeom prst="rect">
            <a:avLst/>
          </a:prstGeom>
        </p:spPr>
      </p:pic>
      <p:sp>
        <p:nvSpPr>
          <p:cNvPr id="1048" name="TextBox 1047"/>
          <p:cNvSpPr txBox="1"/>
          <p:nvPr/>
        </p:nvSpPr>
        <p:spPr>
          <a:xfrm>
            <a:off x="623946" y="27236756"/>
            <a:ext cx="20498654" cy="222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본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연구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에서는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아두이노를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활용하여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딥러닝을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통해 얼굴인식으로 보안 및 개인화 시스템에 대한 프로그램을 구현해보았다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아두이노와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파이썬을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합치는데에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큰 문제들이 많았지만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모두 해결하고 좋은 결과를 보여주었다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또한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본 연구에서는 인터넷을 활용하지 않았지만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인터넷까지 통합한다면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IOT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시스템을 구현할 수 있다고 기대해본다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sz="30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58" name="TextBox 1057"/>
          <p:cNvSpPr txBox="1"/>
          <p:nvPr/>
        </p:nvSpPr>
        <p:spPr>
          <a:xfrm>
            <a:off x="527447" y="20172087"/>
            <a:ext cx="10120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Python 3.10</a:t>
            </a:r>
            <a:r>
              <a:rPr lang="ko-KR" alt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을 사용</a:t>
            </a:r>
            <a:r>
              <a:rPr lang="en-US" altLang="ko-KR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OpenCV3.4</a:t>
            </a:r>
            <a:r>
              <a:rPr lang="ko-KR" alt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의 환경에서 진행</a:t>
            </a:r>
            <a:r>
              <a:rPr lang="en-US" altLang="ko-KR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얼굴 부분만을 잘라 </a:t>
            </a:r>
            <a:r>
              <a:rPr lang="en-US" altLang="ko-KR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200X200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의 해상도로 조정한 뒤</a:t>
            </a:r>
            <a:r>
              <a:rPr lang="en-US" altLang="ko-KR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2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차원 데이터로</a:t>
            </a:r>
            <a:r>
              <a:rPr lang="en-US" altLang="ko-KR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구성을 위해 입력 영상들은 흑백 처리 </a:t>
            </a:r>
            <a:r>
              <a:rPr lang="ko-KR" altLang="en-US" sz="3000" b="0" i="0" u="none" strike="noStrike" dirty="0" err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해줌</a:t>
            </a:r>
            <a:endParaRPr sz="3000" b="0" i="0" u="none" strike="noStrike" dirty="0">
              <a:latin typeface="함초롬돋움"/>
              <a:cs typeface="함초롬돋움"/>
            </a:endParaRPr>
          </a:p>
        </p:txBody>
      </p:sp>
      <p:sp>
        <p:nvSpPr>
          <p:cNvPr id="1070" name="직사각형 25"/>
          <p:cNvSpPr/>
          <p:nvPr/>
        </p:nvSpPr>
        <p:spPr>
          <a:xfrm>
            <a:off x="11031991" y="19991687"/>
            <a:ext cx="10090609" cy="6640541"/>
          </a:xfrm>
          <a:prstGeom prst="rect">
            <a:avLst/>
          </a:prstGeom>
          <a:noFill/>
          <a:ln w="127000" cap="flat" cmpd="sng" algn="ctr">
            <a:solidFill>
              <a:schemeClr val="tx2"/>
            </a:solidFill>
            <a:prstDash val="solid"/>
            <a:miter/>
          </a:ln>
        </p:spPr>
        <p:txBody>
          <a:bodyPr anchor="ctr"/>
          <a:lstStyle/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CCAE83-681E-1744-7422-FB3C2D50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84CADA-A8DE-10B6-4C74-42CE8B3DD6C7}"/>
              </a:ext>
            </a:extLst>
          </p:cNvPr>
          <p:cNvSpPr txBox="1"/>
          <p:nvPr/>
        </p:nvSpPr>
        <p:spPr>
          <a:xfrm>
            <a:off x="11103398" y="16094560"/>
            <a:ext cx="9864035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ts val="4500"/>
              </a:lnSpc>
            </a:pP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Adaboost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는 검은색과 흰색 부분 각각의 밝기 값을 픽셀 합을 구하는 방식으로 진행되는데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적분 이미지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(Integral Images)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를 사용해 빠르게 구함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그 다음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검흰의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네모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Haar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feature)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로 얼굴을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찾아내줌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얼굴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검출은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OpenCV의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Haar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Cascade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Classifier알고리즘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으로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이미지의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밝기차를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이용해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특징을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찾아내고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특징에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따라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대상의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분류를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해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줌</a:t>
            </a:r>
            <a:endParaRPr lang="en-US" altLang="ko-KR" sz="3000" kern="100" spc="0" dirty="0">
              <a:solidFill>
                <a:srgbClr val="000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indent="0" algn="just" fontAlgn="base" latinLnBrk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000" kern="100" spc="0" dirty="0">
              <a:solidFill>
                <a:srgbClr val="000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28E55-BC5C-24AC-1693-07543D32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2166" y="11364586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99E0A4-FA6C-0EE4-9C21-9DBE17A4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53252" y="19102991"/>
            <a:ext cx="38547524" cy="125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1019A-04A0-9820-B9AB-70FC2E609DEB}"/>
              </a:ext>
            </a:extLst>
          </p:cNvPr>
          <p:cNvSpPr txBox="1"/>
          <p:nvPr/>
        </p:nvSpPr>
        <p:spPr>
          <a:xfrm>
            <a:off x="14963800" y="20719281"/>
            <a:ext cx="6253845" cy="291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이미지 데이터로 얼굴인식을 시도함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왼쪽 그림과 같이 입력되지 않은 사람의 경우에는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Unknown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문구가 뜨며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아두이노에서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경보음이 울림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39">
            <a:extLst>
              <a:ext uri="{FF2B5EF4-FFF2-40B4-BE49-F238E27FC236}">
                <a16:creationId xmlns:a16="http://schemas.microsoft.com/office/drawing/2014/main" id="{636F8C36-DC0A-E3B1-A6B0-E07CD7DB4325}"/>
              </a:ext>
            </a:extLst>
          </p:cNvPr>
          <p:cNvSpPr/>
          <p:nvPr/>
        </p:nvSpPr>
        <p:spPr>
          <a:xfrm>
            <a:off x="355198" y="19102991"/>
            <a:ext cx="10292564" cy="7332958"/>
          </a:xfrm>
          <a:prstGeom prst="rect">
            <a:avLst/>
          </a:prstGeom>
          <a:noFill/>
          <a:ln w="127000" cap="flat" cmpd="sng" algn="ctr">
            <a:solidFill>
              <a:schemeClr val="tx2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85">
            <a:extLst>
              <a:ext uri="{FF2B5EF4-FFF2-40B4-BE49-F238E27FC236}">
                <a16:creationId xmlns:a16="http://schemas.microsoft.com/office/drawing/2014/main" id="{EF8EF3C7-5678-C5C6-5E36-A27E2C5B86AC}"/>
              </a:ext>
            </a:extLst>
          </p:cNvPr>
          <p:cNvSpPr/>
          <p:nvPr/>
        </p:nvSpPr>
        <p:spPr>
          <a:xfrm>
            <a:off x="10767693" y="19659635"/>
            <a:ext cx="7148219" cy="106409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000" b="1" i="0" u="none" strike="noStrike" kern="1200" cap="none" spc="0" normalizeH="0" baseline="0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5. </a:t>
            </a:r>
            <a:r>
              <a:rPr lang="ko-KR" altLang="en-US" sz="7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구현 결과</a:t>
            </a:r>
            <a:endParaRPr kumimoji="0" lang="ko-KR" altLang="en-US" sz="7000" b="1" i="0" u="none" strike="noStrike" kern="1200" cap="none" spc="0" normalizeH="0" baseline="0" dirty="0">
              <a:solidFill>
                <a:schemeClr val="bg1">
                  <a:lumMod val="8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F550C6D-A514-CC5C-6D10-3C9AA0869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1733" y="19576671"/>
            <a:ext cx="65634539" cy="54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20954" y="26275174"/>
            <a:ext cx="7148219" cy="106409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5. </a:t>
            </a:r>
            <a:r>
              <a:rPr lang="ko-KR" altLang="en-US" sz="7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결론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61927" y="18927598"/>
            <a:ext cx="7148219" cy="10640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ko-KR" altLang="en-US" sz="7000" b="1" dirty="0">
                <a:solidFill>
                  <a:schemeClr val="bg1">
                    <a:lumMod val="85000"/>
                  </a:schemeClr>
                </a:solidFill>
                <a:latin typeface="함초롬돋움"/>
                <a:ea typeface="함초롬돋움"/>
                <a:cs typeface="함초롬돋움"/>
              </a:rPr>
              <a:t>연구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68ABB8-3EAF-4424-A1FB-2060E2E6D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0833" y="20723725"/>
            <a:ext cx="3861259" cy="3071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751A55-EC18-C182-6135-29831CB1725B}"/>
              </a:ext>
            </a:extLst>
          </p:cNvPr>
          <p:cNvSpPr txBox="1"/>
          <p:nvPr/>
        </p:nvSpPr>
        <p:spPr>
          <a:xfrm>
            <a:off x="5971845" y="21845582"/>
            <a:ext cx="44303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Part1</a:t>
            </a:r>
            <a:r>
              <a:rPr lang="ko-KR" alt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에서 모델 영상 입력을 해주면</a:t>
            </a:r>
            <a:r>
              <a:rPr lang="en-US" altLang="ko-KR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faces </a:t>
            </a:r>
            <a:r>
              <a:rPr lang="ko-KR" alt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폴더로 영상들이 저장됨</a:t>
            </a:r>
            <a:r>
              <a:rPr lang="en-US" altLang="ko-KR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</a:p>
          <a:p>
            <a:pPr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그 다음</a:t>
            </a:r>
            <a:r>
              <a:rPr lang="en-US" altLang="ko-KR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Part2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에서 모델 훈련을</a:t>
            </a:r>
            <a:r>
              <a:rPr lang="en-US" altLang="ko-KR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Part3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와</a:t>
            </a:r>
            <a:r>
              <a:rPr lang="en-US" altLang="ko-KR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3_1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에서 프로그램 실행이 됨</a:t>
            </a:r>
            <a:r>
              <a:rPr lang="en-US" altLang="ko-KR" sz="3000" b="0" i="0" u="none" strike="noStrike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</a:p>
          <a:p>
            <a:pPr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Part3</a:t>
            </a:r>
            <a:r>
              <a:rPr lang="ko-KR" alt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은 가전모델의 예시이고</a:t>
            </a:r>
            <a:r>
              <a:rPr lang="en-US" altLang="ko-KR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Part3_1</a:t>
            </a:r>
            <a:r>
              <a:rPr lang="ko-KR" altLang="en-US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은 사용자의 외출의 경우임</a:t>
            </a:r>
            <a:r>
              <a:rPr lang="en-US" altLang="ko-KR" sz="300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sz="3000" b="0" i="0" u="none" strike="noStrike" dirty="0">
              <a:latin typeface="함초롬돋움"/>
              <a:cs typeface="함초롬돋움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6D6A8B1-9950-8759-4868-5B0463828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24" y="21575484"/>
            <a:ext cx="4918556" cy="444719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F91F565-D459-9A38-8731-004C2A5BB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50154" y="23261053"/>
            <a:ext cx="3617279" cy="32327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D01AB4-56AF-231A-9C78-A017474ED4C2}"/>
              </a:ext>
            </a:extLst>
          </p:cNvPr>
          <p:cNvSpPr txBox="1"/>
          <p:nvPr/>
        </p:nvSpPr>
        <p:spPr>
          <a:xfrm>
            <a:off x="11103398" y="23737514"/>
            <a:ext cx="6253845" cy="291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이미지 데이터로 얼굴인식을 했을 때에는 입력했을 때의 데이터 라벨이름의 문구가 뜨며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출입했을 때 빨간 불이 켜지고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외출 시에는 빨간 불이 꺼짐을 확인할 수 있음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427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Malgun Gothic Semilight</vt:lpstr>
      <vt:lpstr>한컴 고딕</vt:lpstr>
      <vt:lpstr>한컴바탕</vt:lpstr>
      <vt:lpstr>함초롬돋움</vt:lpstr>
      <vt:lpstr>Arial</vt:lpstr>
      <vt:lpstr>Calibri</vt:lpstr>
      <vt:lpstr>Calibri Light</vt:lpstr>
      <vt:lpstr>Sitka Subheading Semibold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김 진원</cp:lastModifiedBy>
  <cp:revision>108</cp:revision>
  <dcterms:created xsi:type="dcterms:W3CDTF">2018-11-06T14:36:46Z</dcterms:created>
  <dcterms:modified xsi:type="dcterms:W3CDTF">2022-12-12T09:13:01Z</dcterms:modified>
  <cp:version/>
</cp:coreProperties>
</file>