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0" r:id="rId5"/>
    <p:sldId id="262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204"/>
    <a:srgbClr val="FFD966"/>
    <a:srgbClr val="FFC000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C8BD-EE48-4D8F-9704-4DCDD91F700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6933-61FA-490F-95E2-E1A1E422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7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C8BD-EE48-4D8F-9704-4DCDD91F700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6933-61FA-490F-95E2-E1A1E422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2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C8BD-EE48-4D8F-9704-4DCDD91F700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6933-61FA-490F-95E2-E1A1E422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C8BD-EE48-4D8F-9704-4DCDD91F700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6933-61FA-490F-95E2-E1A1E422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6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C8BD-EE48-4D8F-9704-4DCDD91F700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6933-61FA-490F-95E2-E1A1E422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7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C8BD-EE48-4D8F-9704-4DCDD91F700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6933-61FA-490F-95E2-E1A1E422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6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C8BD-EE48-4D8F-9704-4DCDD91F700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6933-61FA-490F-95E2-E1A1E422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C8BD-EE48-4D8F-9704-4DCDD91F700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6933-61FA-490F-95E2-E1A1E422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2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C8BD-EE48-4D8F-9704-4DCDD91F700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6933-61FA-490F-95E2-E1A1E422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0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C8BD-EE48-4D8F-9704-4DCDD91F700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6933-61FA-490F-95E2-E1A1E422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C8BD-EE48-4D8F-9704-4DCDD91F700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6933-61FA-490F-95E2-E1A1E422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9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6C8BD-EE48-4D8F-9704-4DCDD91F700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86933-61FA-490F-95E2-E1A1E422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6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533951"/>
            <a:ext cx="9029537" cy="416761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4626"/>
            <a:ext cx="881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ESULTS AND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ISCUSSION </a:t>
            </a:r>
            <a:r>
              <a:rPr lang="en-US" altLang="zh-CN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– Robustness as goal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14590"/>
              </p:ext>
            </p:extLst>
          </p:nvPr>
        </p:nvGraphicFramePr>
        <p:xfrm>
          <a:off x="263770" y="863292"/>
          <a:ext cx="3569676" cy="149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/>
                <a:gridCol w="1113693"/>
                <a:gridCol w="703384"/>
              </a:tblGrid>
              <a:tr h="3675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 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Start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Steps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3675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Benchmark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Immediate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2544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1</a:t>
                      </a:r>
                      <a:endParaRPr lang="ko-KR" sz="1400" b="1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2544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3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2544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Alternative Plan 5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Random</a:t>
                      </a:r>
                      <a:endParaRPr lang="ko-KR" sz="1400" b="1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  <a:endParaRPr lang="ko-KR" sz="14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032738" y="863292"/>
            <a:ext cx="4888524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Both"/>
            </a:pPr>
            <a:r>
              <a:rPr lang="en-US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All four </a:t>
            </a:r>
            <a:r>
              <a:rPr lang="en-US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schemes with alternative plans </a:t>
            </a:r>
            <a:r>
              <a:rPr lang="en-US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can significantly reach a more </a:t>
            </a:r>
            <a:r>
              <a:rPr lang="en-US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stable</a:t>
            </a:r>
            <a:r>
              <a:rPr lang="en-US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electricity consumption along the whole day.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Both"/>
            </a:pPr>
            <a:r>
              <a:rPr lang="en-US" dirty="0"/>
              <a:t>The charging </a:t>
            </a:r>
            <a:r>
              <a:rPr lang="en-US" b="1" dirty="0">
                <a:solidFill>
                  <a:srgbClr val="C00000"/>
                </a:solidFill>
              </a:rPr>
              <a:t>steps</a:t>
            </a:r>
            <a:r>
              <a:rPr lang="en-US" dirty="0"/>
              <a:t> in random charging plans </a:t>
            </a:r>
            <a:r>
              <a:rPr lang="en-US" b="1" dirty="0">
                <a:solidFill>
                  <a:srgbClr val="C00000"/>
                </a:solidFill>
              </a:rPr>
              <a:t>do not make </a:t>
            </a:r>
            <a:r>
              <a:rPr lang="en-US" b="1" dirty="0" smtClean="0">
                <a:solidFill>
                  <a:srgbClr val="C00000"/>
                </a:solidFill>
              </a:rPr>
              <a:t>significant </a:t>
            </a:r>
            <a:r>
              <a:rPr lang="en-US" b="1" dirty="0">
                <a:solidFill>
                  <a:srgbClr val="C00000"/>
                </a:solidFill>
              </a:rPr>
              <a:t>differences</a:t>
            </a:r>
            <a:r>
              <a:rPr lang="en-US" dirty="0"/>
              <a:t> on the robustness of the grid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1" name="直接连接符 10"/>
          <p:cNvCxnSpPr>
            <a:endCxn id="16" idx="0"/>
          </p:cNvCxnSpPr>
          <p:nvPr/>
        </p:nvCxnSpPr>
        <p:spPr>
          <a:xfrm>
            <a:off x="7057293" y="5005754"/>
            <a:ext cx="0" cy="3670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884985" y="5372796"/>
            <a:ext cx="234461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 different scheme of alternative plans</a:t>
            </a:r>
            <a:endParaRPr lang="en-US" dirty="0"/>
          </a:p>
        </p:txBody>
      </p:sp>
      <p:cxnSp>
        <p:nvCxnSpPr>
          <p:cNvPr id="17" name="直接连接符 16"/>
          <p:cNvCxnSpPr/>
          <p:nvPr/>
        </p:nvCxnSpPr>
        <p:spPr>
          <a:xfrm rot="5400000">
            <a:off x="6414756" y="3282234"/>
            <a:ext cx="0" cy="3282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004779" y="3261691"/>
            <a:ext cx="124585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Benchmark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" y="2375834"/>
            <a:ext cx="9190430" cy="448216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3" y="44626"/>
            <a:ext cx="874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ESULTS AND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ISCUSSION </a:t>
            </a:r>
            <a:r>
              <a:rPr lang="en-US" altLang="zh-CN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– Robustness as goal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78892"/>
              </p:ext>
            </p:extLst>
          </p:nvPr>
        </p:nvGraphicFramePr>
        <p:xfrm>
          <a:off x="263768" y="785445"/>
          <a:ext cx="4226170" cy="1516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578"/>
                <a:gridCol w="1828592"/>
              </a:tblGrid>
              <a:tr h="3553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 </a:t>
                      </a:r>
                      <a:r>
                        <a:rPr lang="en-GB" sz="1600" b="1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Experiment Variables</a:t>
                      </a:r>
                      <a:endParaRPr lang="ko-KR" sz="16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Values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870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ko-KR" sz="1600" b="1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percentage</a:t>
                      </a:r>
                      <a:r>
                        <a:rPr lang="en-GB" altLang="ko-KR" sz="1600" b="1" baseline="0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of Households with alternative plans</a:t>
                      </a:r>
                      <a:endParaRPr lang="ko-KR" sz="16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effectLst/>
                          <a:latin typeface="Ebrima" panose="02000000000000000000" pitchFamily="2" charset="0"/>
                          <a:ea typeface="바탕"/>
                          <a:cs typeface="Ebrima" panose="02000000000000000000" pitchFamily="2" charset="0"/>
                        </a:rPr>
                        <a:t>0% 20% 40% 60%</a:t>
                      </a:r>
                      <a:r>
                        <a:rPr lang="en-US" altLang="ko-KR" sz="1600" b="1" baseline="0" dirty="0" smtClean="0">
                          <a:effectLst/>
                          <a:latin typeface="Ebrima" panose="02000000000000000000" pitchFamily="2" charset="0"/>
                          <a:ea typeface="바탕"/>
                          <a:cs typeface="Ebrima" panose="02000000000000000000" pitchFamily="2" charset="0"/>
                        </a:rPr>
                        <a:t> 80% 100%</a:t>
                      </a:r>
                      <a:endParaRPr lang="ko-KR" altLang="en-US" sz="1600" b="1" dirty="0" smtClean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  <a:tr h="2903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Scheme</a:t>
                      </a:r>
                      <a:endParaRPr lang="ko-KR" sz="16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effectLst/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[0, 1, 3, 5]</a:t>
                      </a:r>
                      <a:endParaRPr lang="ko-KR" sz="1600" b="1" dirty="0">
                        <a:effectLst/>
                        <a:latin typeface="Ebrima" panose="02000000000000000000" pitchFamily="2" charset="0"/>
                        <a:ea typeface="바탕"/>
                        <a:cs typeface="Ebrima" panose="02000000000000000000" pitchFamily="2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630384" y="892477"/>
            <a:ext cx="4419600" cy="14096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(c) All four schemes with alternative plans can significantly reach a more stable electricity consumption along the whole day.</a:t>
            </a:r>
          </a:p>
        </p:txBody>
      </p:sp>
      <p:sp>
        <p:nvSpPr>
          <p:cNvPr id="18" name="椭圆 17"/>
          <p:cNvSpPr/>
          <p:nvPr/>
        </p:nvSpPr>
        <p:spPr>
          <a:xfrm>
            <a:off x="6236676" y="2681421"/>
            <a:ext cx="1055077" cy="278423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椭圆 20"/>
          <p:cNvSpPr/>
          <p:nvPr/>
        </p:nvSpPr>
        <p:spPr>
          <a:xfrm rot="16200000">
            <a:off x="1653663" y="3610955"/>
            <a:ext cx="1643207" cy="365513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" y="861712"/>
            <a:ext cx="5451231" cy="3042073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3" y="44626"/>
            <a:ext cx="8895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ESULTS AND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ISCUSSION </a:t>
            </a:r>
            <a:r>
              <a:rPr lang="en-US" altLang="zh-CN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– Robustness as goal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84984" y="1757492"/>
            <a:ext cx="2917580" cy="2053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/>
              <a:t>(d) The </a:t>
            </a:r>
            <a:r>
              <a:rPr lang="en-US" sz="2000" dirty="0"/>
              <a:t>grid robustness, measure in </a:t>
            </a:r>
            <a:r>
              <a:rPr lang="en-US" sz="2000" b="1" dirty="0">
                <a:solidFill>
                  <a:srgbClr val="C00000"/>
                </a:solidFill>
              </a:rPr>
              <a:t>standard deviation</a:t>
            </a:r>
            <a:r>
              <a:rPr lang="en-US" sz="2000" dirty="0"/>
              <a:t>, has negative near-</a:t>
            </a:r>
            <a:r>
              <a:rPr lang="en-US" sz="2000" b="1" dirty="0">
                <a:solidFill>
                  <a:srgbClr val="C00000"/>
                </a:solidFill>
              </a:rPr>
              <a:t>linear</a:t>
            </a:r>
            <a:r>
              <a:rPr lang="en-US" sz="2000" dirty="0"/>
              <a:t> relationship with the </a:t>
            </a:r>
            <a:r>
              <a:rPr lang="en-US" sz="2000" b="1" dirty="0">
                <a:solidFill>
                  <a:srgbClr val="C00000"/>
                </a:solidFill>
              </a:rPr>
              <a:t>percentage of flexible households</a:t>
            </a:r>
            <a:r>
              <a:rPr lang="en-US" sz="2000" b="1" dirty="0" smtClean="0">
                <a:solidFill>
                  <a:srgbClr val="C00000"/>
                </a:solidFill>
              </a:rPr>
              <a:t>.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" y="4000802"/>
            <a:ext cx="5451231" cy="2857198"/>
          </a:xfrm>
          <a:prstGeom prst="rect">
            <a:avLst/>
          </a:prstGeom>
        </p:spPr>
      </p:pic>
      <p:sp>
        <p:nvSpPr>
          <p:cNvPr id="9" name="左右箭头 8"/>
          <p:cNvSpPr/>
          <p:nvPr/>
        </p:nvSpPr>
        <p:spPr>
          <a:xfrm rot="5400000">
            <a:off x="2455619" y="3996486"/>
            <a:ext cx="610329" cy="2396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3" y="44626"/>
            <a:ext cx="8895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ESULTS AND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ISCUSSION </a:t>
            </a:r>
            <a:r>
              <a:rPr lang="en-US" altLang="zh-CN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– Total cost as goal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2186" y="944052"/>
            <a:ext cx="6727315" cy="1766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07000"/>
              </a:lnSpc>
              <a:spcAft>
                <a:spcPts val="800"/>
              </a:spcAft>
              <a:buAutoNum type="alphaLcParenBoth"/>
            </a:pPr>
            <a:r>
              <a:rPr lang="en-US" b="1" dirty="0" smtClean="0">
                <a:solidFill>
                  <a:srgbClr val="C00000"/>
                </a:solidFill>
              </a:rPr>
              <a:t>Cost </a:t>
            </a:r>
            <a:r>
              <a:rPr lang="en-US" b="1" dirty="0">
                <a:solidFill>
                  <a:srgbClr val="C00000"/>
                </a:solidFill>
              </a:rPr>
              <a:t>decreases </a:t>
            </a:r>
            <a:r>
              <a:rPr lang="en-US" dirty="0"/>
              <a:t>as optimization is performed</a:t>
            </a:r>
            <a:r>
              <a:rPr lang="en-US" dirty="0" smtClean="0"/>
              <a:t>. (</a:t>
            </a:r>
            <a:r>
              <a:rPr lang="en-US" b="1" dirty="0" smtClean="0">
                <a:solidFill>
                  <a:srgbClr val="C00000"/>
                </a:solidFill>
              </a:rPr>
              <a:t>32.6</a:t>
            </a:r>
            <a:r>
              <a:rPr lang="en-US" b="1" dirty="0">
                <a:solidFill>
                  <a:srgbClr val="C00000"/>
                </a:solidFill>
              </a:rPr>
              <a:t>%</a:t>
            </a:r>
            <a:r>
              <a:rPr lang="en-US" dirty="0"/>
              <a:t> cost </a:t>
            </a:r>
            <a:r>
              <a:rPr lang="en-US" dirty="0" smtClean="0"/>
              <a:t>saving, comparing between best and worse case) 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AutoNum type="alphaLcParenBoth"/>
            </a:pPr>
            <a:r>
              <a:rPr lang="en-US" b="1" dirty="0" smtClean="0">
                <a:solidFill>
                  <a:srgbClr val="C00000"/>
                </a:solidFill>
              </a:rPr>
              <a:t>Higher</a:t>
            </a:r>
            <a:r>
              <a:rPr lang="en-US" dirty="0" smtClean="0"/>
              <a:t> the percentage of flexible households, </a:t>
            </a:r>
            <a:r>
              <a:rPr lang="en-US" b="1" dirty="0" smtClean="0">
                <a:solidFill>
                  <a:srgbClr val="C00000"/>
                </a:solidFill>
              </a:rPr>
              <a:t>lower</a:t>
            </a:r>
            <a:r>
              <a:rPr lang="en-US" dirty="0" smtClean="0"/>
              <a:t> the total cost.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AutoNum type="alphaLcParenBoth"/>
            </a:pPr>
            <a:endParaRPr lang="en-US" dirty="0"/>
          </a:p>
        </p:txBody>
      </p:sp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237257"/>
            <a:ext cx="8895819" cy="4503512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5009469" y="5624119"/>
            <a:ext cx="14462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1022.35 USD </a:t>
            </a:r>
            <a:endParaRPr lang="en-US" b="1" dirty="0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6455699" y="5826142"/>
            <a:ext cx="36600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826468" y="2621011"/>
            <a:ext cx="14462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1494.42 USD </a:t>
            </a: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272698" y="2823034"/>
            <a:ext cx="36600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/>
          <a:srcRect l="3836" t="4953" r="29908" b="32674"/>
          <a:stretch/>
        </p:blipFill>
        <p:spPr>
          <a:xfrm>
            <a:off x="6916615" y="1024529"/>
            <a:ext cx="2086707" cy="1138989"/>
          </a:xfrm>
          <a:prstGeom prst="rect">
            <a:avLst/>
          </a:prstGeom>
        </p:spPr>
      </p:pic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716408"/>
              </p:ext>
            </p:extLst>
          </p:nvPr>
        </p:nvGraphicFramePr>
        <p:xfrm>
          <a:off x="1920162" y="2590799"/>
          <a:ext cx="1737438" cy="18982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4525"/>
                <a:gridCol w="1232913"/>
              </a:tblGrid>
              <a:tr h="316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</a:rPr>
                        <a:t>($ 1,494.42)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6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0.2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</a:rPr>
                        <a:t>($</a:t>
                      </a:r>
                      <a:r>
                        <a:rPr lang="en-US" sz="16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1,406.21)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6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0.4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</a:rPr>
                        <a:t>($</a:t>
                      </a:r>
                      <a:r>
                        <a:rPr lang="en-US" sz="16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</a:rPr>
                        <a:t>1,301.65)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6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0.6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</a:rPr>
                        <a:t>($ 1,215.60)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6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0.8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</a:rPr>
                        <a:t>($ 1,112.46)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6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</a:rPr>
                        <a:t>($ 1,022.35)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0" name="直接连接符 29"/>
          <p:cNvCxnSpPr/>
          <p:nvPr/>
        </p:nvCxnSpPr>
        <p:spPr>
          <a:xfrm flipV="1">
            <a:off x="4771292" y="2391508"/>
            <a:ext cx="0" cy="3601943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7326923" y="2391508"/>
            <a:ext cx="0" cy="3601943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5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3" y="44626"/>
            <a:ext cx="8895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ko-KR" sz="28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ESULTS AND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ISCUSSION </a:t>
            </a:r>
            <a:r>
              <a:rPr lang="en-US" altLang="zh-CN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– Total cost as goal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2" y="903650"/>
            <a:ext cx="7841272" cy="128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/>
              <a:t>(b)   Cost Minimization has an impact on the robustness of the grid.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/>
              <a:t>! Can be positive effect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/>
              <a:t>! Can be negative effect (when flexibility is too high)</a:t>
            </a:r>
            <a:endParaRPr lang="en-US" sz="2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07502" y="3799616"/>
            <a:ext cx="8870431" cy="2919046"/>
            <a:chOff x="340629" y="2237257"/>
            <a:chExt cx="8461935" cy="4526958"/>
          </a:xfrm>
        </p:grpSpPr>
        <p:pic>
          <p:nvPicPr>
            <p:cNvPr id="11" name="图片 10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629" y="2237257"/>
              <a:ext cx="8461935" cy="4526958"/>
            </a:xfrm>
            <a:prstGeom prst="rect">
              <a:avLst/>
            </a:prstGeom>
            <a:noFill/>
          </p:spPr>
        </p:pic>
        <p:sp>
          <p:nvSpPr>
            <p:cNvPr id="17" name="矩形 16"/>
            <p:cNvSpPr/>
            <p:nvPr/>
          </p:nvSpPr>
          <p:spPr>
            <a:xfrm>
              <a:off x="4755478" y="2391508"/>
              <a:ext cx="2483290" cy="3645878"/>
            </a:xfrm>
            <a:prstGeom prst="rect">
              <a:avLst/>
            </a:prstGeom>
            <a:solidFill>
              <a:srgbClr val="FFD966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08245"/>
              </p:ext>
            </p:extLst>
          </p:nvPr>
        </p:nvGraphicFramePr>
        <p:xfrm>
          <a:off x="107502" y="2362280"/>
          <a:ext cx="8895817" cy="128985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26378"/>
                <a:gridCol w="1537549"/>
                <a:gridCol w="1226378"/>
                <a:gridCol w="1226378"/>
                <a:gridCol w="1226378"/>
                <a:gridCol w="1226378"/>
                <a:gridCol w="1226378"/>
              </a:tblGrid>
              <a:tr h="7532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Percentage of Household with alternative plans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0%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(benchmark)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Average/KW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496.037804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495.924392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495.804309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495.644197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495.597498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495.55747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8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Deviation/KW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450.0195038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366.037821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295.897607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255.979446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259.316847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277.148421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0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01286" y="3587929"/>
            <a:ext cx="88020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sz="2000" dirty="0" smtClean="0"/>
              <a:t>In smart </a:t>
            </a:r>
            <a:r>
              <a:rPr lang="en-US" sz="2000" dirty="0" err="1" smtClean="0"/>
              <a:t>microgrid</a:t>
            </a:r>
            <a:r>
              <a:rPr lang="en-US" sz="2000" dirty="0" smtClean="0"/>
              <a:t>, households who has alternative plans with random </a:t>
            </a:r>
            <a:r>
              <a:rPr lang="en-US" altLang="zh-CN" sz="2000" dirty="0" smtClean="0"/>
              <a:t>charging plans</a:t>
            </a:r>
            <a:r>
              <a:rPr lang="en-US" sz="2000" dirty="0" smtClean="0"/>
              <a:t> will increase the gri</a:t>
            </a:r>
            <a:r>
              <a:rPr lang="en-US" sz="2000" dirty="0" smtClean="0"/>
              <a:t>d robustness </a:t>
            </a:r>
            <a:r>
              <a:rPr lang="en-US" altLang="zh-CN" sz="2000" dirty="0" smtClean="0"/>
              <a:t>significantly</a:t>
            </a:r>
            <a:endParaRPr lang="en-US" sz="2000" dirty="0" smtClean="0"/>
          </a:p>
          <a:p>
            <a:pPr marL="457200" indent="-457200">
              <a:buAutoNum type="arabicParenBoth"/>
            </a:pPr>
            <a:r>
              <a:rPr lang="en-US" sz="2000" dirty="0" smtClean="0"/>
              <a:t>Robustness as goal: </a:t>
            </a:r>
            <a:r>
              <a:rPr lang="en-US" sz="2000" dirty="0" smtClean="0"/>
              <a:t>When flexibility </a:t>
            </a:r>
            <a:r>
              <a:rPr lang="zh-CN" altLang="en-US" sz="2000" dirty="0" smtClean="0"/>
              <a:t>↑</a:t>
            </a:r>
            <a:r>
              <a:rPr lang="en-US" altLang="zh-CN" sz="2000" dirty="0" smtClean="0"/>
              <a:t>, robustness </a:t>
            </a:r>
            <a:r>
              <a:rPr lang="zh-CN" altLang="en-US" sz="2000" dirty="0" smtClean="0"/>
              <a:t>↑ </a:t>
            </a:r>
            <a:r>
              <a:rPr lang="en-US" altLang="zh-CN" sz="2000" dirty="0" smtClean="0"/>
              <a:t>near-linearly (std. dev.) </a:t>
            </a:r>
            <a:endParaRPr lang="en-US" sz="2000" dirty="0" smtClean="0"/>
          </a:p>
          <a:p>
            <a:pPr marL="457200" indent="-457200">
              <a:buAutoNum type="arabicParenBoth"/>
            </a:pPr>
            <a:r>
              <a:rPr lang="en-US" sz="2000" dirty="0" smtClean="0"/>
              <a:t>Cost at goal: When flexibility </a:t>
            </a:r>
            <a:r>
              <a:rPr lang="zh-CN" altLang="en-US" sz="2000" dirty="0" smtClean="0"/>
              <a:t>↑</a:t>
            </a:r>
            <a:r>
              <a:rPr lang="en-US" altLang="zh-CN" sz="2000" dirty="0" smtClean="0"/>
              <a:t>, </a:t>
            </a:r>
            <a:r>
              <a:rPr lang="en-US" altLang="zh-CN" sz="2000" dirty="0"/>
              <a:t>t</a:t>
            </a:r>
            <a:r>
              <a:rPr lang="en-US" sz="2000" dirty="0" smtClean="0"/>
              <a:t>otal </a:t>
            </a:r>
            <a:r>
              <a:rPr lang="en-US" sz="2000" dirty="0"/>
              <a:t>energy </a:t>
            </a:r>
            <a:r>
              <a:rPr lang="en-US" sz="2000" dirty="0" smtClean="0"/>
              <a:t>cost </a:t>
            </a:r>
            <a:r>
              <a:rPr lang="zh-CN" altLang="en-US" sz="2000" dirty="0" smtClean="0"/>
              <a:t>↓</a:t>
            </a:r>
            <a:r>
              <a:rPr lang="en-US" sz="2000" dirty="0" smtClean="0"/>
              <a:t>, but </a:t>
            </a:r>
            <a:r>
              <a:rPr lang="en-US" altLang="zh-CN" sz="2000" dirty="0" smtClean="0"/>
              <a:t>robustness </a:t>
            </a:r>
            <a:r>
              <a:rPr lang="zh-CN" altLang="en-US" sz="2000" dirty="0" smtClean="0"/>
              <a:t>↑ </a:t>
            </a:r>
            <a:r>
              <a:rPr lang="en-US" altLang="zh-CN" sz="2000" dirty="0" smtClean="0"/>
              <a:t>or</a:t>
            </a:r>
            <a:r>
              <a:rPr lang="zh-CN" altLang="en-US" sz="2000" dirty="0" smtClean="0"/>
              <a:t> ↓</a:t>
            </a:r>
            <a:endParaRPr 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-16295" y="692696"/>
            <a:ext cx="917659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3" y="44626"/>
            <a:ext cx="8895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UMMARY </a:t>
            </a:r>
            <a:r>
              <a:rPr lang="en-US" altLang="ko-KR" sz="28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AND </a:t>
            </a:r>
            <a:r>
              <a:rPr lang="en-US" altLang="ko-KR" sz="36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</a:t>
            </a:r>
            <a:r>
              <a:rPr lang="en-US" altLang="ko-KR" sz="2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UTLOOK</a:t>
            </a:r>
            <a:endParaRPr lang="ko-KR" altLang="en-US" sz="2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1286" y="5611376"/>
            <a:ext cx="7841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sz="2000" dirty="0" smtClean="0"/>
              <a:t>The </a:t>
            </a:r>
            <a:r>
              <a:rPr lang="en-US" sz="2000" dirty="0"/>
              <a:t>Infrastructure deployment in real </a:t>
            </a:r>
            <a:r>
              <a:rPr lang="en-US" sz="2000" dirty="0" smtClean="0"/>
              <a:t>life</a:t>
            </a:r>
          </a:p>
          <a:p>
            <a:pPr marL="457200" indent="-457200">
              <a:buAutoNum type="arabicParenBoth"/>
            </a:pPr>
            <a:r>
              <a:rPr lang="en-US" sz="2000" dirty="0"/>
              <a:t>Optimization of combined objective in cost and </a:t>
            </a:r>
            <a:r>
              <a:rPr lang="en-US" sz="2000" dirty="0" smtClean="0"/>
              <a:t>robustness</a:t>
            </a:r>
          </a:p>
        </p:txBody>
      </p:sp>
      <p:pic>
        <p:nvPicPr>
          <p:cNvPr id="12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764696"/>
            <a:ext cx="3060175" cy="20722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1286" y="5060346"/>
            <a:ext cx="1337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UTLOOK</a:t>
            </a:r>
            <a:endParaRPr lang="ko-KR" altLang="en-US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3" name="图片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062" y="838435"/>
            <a:ext cx="3587260" cy="2065112"/>
          </a:xfrm>
          <a:prstGeom prst="rect">
            <a:avLst/>
          </a:prstGeom>
          <a:noFill/>
        </p:spPr>
      </p:pic>
      <p:pic>
        <p:nvPicPr>
          <p:cNvPr id="15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977" y="836696"/>
            <a:ext cx="3391787" cy="1899401"/>
          </a:xfrm>
          <a:prstGeom prst="rect">
            <a:avLst/>
          </a:prstGeom>
        </p:spPr>
      </p:pic>
      <p:sp>
        <p:nvSpPr>
          <p:cNvPr id="8" name="圆柱形 7"/>
          <p:cNvSpPr/>
          <p:nvPr/>
        </p:nvSpPr>
        <p:spPr>
          <a:xfrm>
            <a:off x="3215290" y="977799"/>
            <a:ext cx="869061" cy="52753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NTHS</a:t>
            </a:r>
            <a:endParaRPr lang="en-US" b="1" dirty="0"/>
          </a:p>
        </p:txBody>
      </p:sp>
      <p:sp>
        <p:nvSpPr>
          <p:cNvPr id="10" name="燕尾形箭头 9"/>
          <p:cNvSpPr/>
          <p:nvPr/>
        </p:nvSpPr>
        <p:spPr>
          <a:xfrm>
            <a:off x="4325815" y="2184537"/>
            <a:ext cx="1090247" cy="703384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EPOS</a:t>
            </a:r>
            <a:endParaRPr 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201286" y="2977286"/>
            <a:ext cx="1768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Conclusion</a:t>
            </a:r>
            <a:endParaRPr lang="ko-KR" altLang="en-US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6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383</Words>
  <Application>Microsoft Office PowerPoint</Application>
  <PresentationFormat>全屏显示(4:3)</PresentationFormat>
  <Paragraphs>82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바탕</vt:lpstr>
      <vt:lpstr>맑은 고딕</vt:lpstr>
      <vt:lpstr>宋体</vt:lpstr>
      <vt:lpstr>Arial</vt:lpstr>
      <vt:lpstr>Calibri</vt:lpstr>
      <vt:lpstr>Calibri Light</vt:lpstr>
      <vt:lpstr>Ebrima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Huiting Zhang</dc:creator>
  <cp:lastModifiedBy>Huiting Zhang</cp:lastModifiedBy>
  <cp:revision>74</cp:revision>
  <dcterms:created xsi:type="dcterms:W3CDTF">2015-12-13T14:34:07Z</dcterms:created>
  <dcterms:modified xsi:type="dcterms:W3CDTF">2015-12-13T17:12:07Z</dcterms:modified>
</cp:coreProperties>
</file>