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FB6D"/>
    <a:srgbClr val="5BD4FF"/>
    <a:srgbClr val="97E4FF"/>
    <a:srgbClr val="87F9F6"/>
    <a:srgbClr val="E59C3B"/>
    <a:srgbClr val="DDF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72" d="100"/>
          <a:sy n="72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24DDD-BE34-415B-B430-949D047E7833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C0F98-266E-43BE-BBF8-44B0FE519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9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Power</a:t>
            </a:r>
            <a:r>
              <a:rPr lang="en-US" altLang="ko-KR" baseline="0" dirty="0" smtClean="0"/>
              <a:t> consumption during evening hours is expected to be high, while that is early morning between 2 AM and 6 AM is low because all vehicles are already fully charged.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C0F98-266E-43BE-BBF8-44B0FE5198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4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2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8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4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2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4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4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7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2" y="210197"/>
            <a:ext cx="9159222" cy="38640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46662" y="3212976"/>
            <a:ext cx="5946860" cy="244827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Smart </a:t>
            </a:r>
            <a:r>
              <a:rPr lang="en-US" altLang="ko-KR" sz="2400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Microgrid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with Electric Vehicles</a:t>
            </a:r>
            <a:endParaRPr lang="en-US" altLang="ko-KR" sz="2400" b="1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endParaRPr lang="en-US" altLang="ko-KR" sz="24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Modelling and Simulatin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</a:t>
            </a:r>
          </a:p>
          <a:p>
            <a:pPr algn="ctr"/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Social Systems with MATLAB</a:t>
            </a:r>
          </a:p>
          <a:p>
            <a:pPr algn="ctr"/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14 December 2015</a:t>
            </a:r>
            <a:endParaRPr lang="en-US" altLang="ko-KR" b="1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5013176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ING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LIANG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ANG</a:t>
            </a:r>
            <a:endParaRPr lang="en-US" altLang="ko-KR" sz="2000" b="1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EOHO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UNG</a:t>
            </a:r>
          </a:p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UITING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Z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HANG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EFERENCES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116175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[1] Image on Page 1: https://www.teslamotors.com/model-charging</a:t>
            </a:r>
            <a:endParaRPr lang="en-US" altLang="ko-KR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[2] R. E. Brown, J. G. </a:t>
            </a:r>
            <a:r>
              <a:rPr lang="en-US" altLang="ko-KR" sz="20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Koomey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Electricity Use in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California: Past </a:t>
            </a: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Trends and Present Usage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Patterns (2002)</a:t>
            </a:r>
            <a:endParaRPr lang="en-US" altLang="ko-KR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[3]</a:t>
            </a:r>
            <a:endParaRPr lang="ko-KR" altLang="en-US" sz="2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RESENTATION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VERVIEW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900" y="996697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1. Model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900" y="4778104"/>
            <a:ext cx="25389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2. Implementation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541506" y="996696"/>
            <a:ext cx="0" cy="5672663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4253404" cy="288032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827584" y="4913975"/>
            <a:ext cx="3391787" cy="1899401"/>
            <a:chOff x="604149" y="4716999"/>
            <a:chExt cx="3391787" cy="1899401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49" y="4716999"/>
              <a:ext cx="3391787" cy="1899401"/>
            </a:xfrm>
            <a:prstGeom prst="rect">
              <a:avLst/>
            </a:prstGeom>
          </p:spPr>
        </p:pic>
        <p:cxnSp>
          <p:nvCxnSpPr>
            <p:cNvPr id="28" name="직선 연결선 27"/>
            <p:cNvCxnSpPr/>
            <p:nvPr/>
          </p:nvCxnSpPr>
          <p:spPr>
            <a:xfrm flipH="1">
              <a:off x="1609743" y="5733256"/>
              <a:ext cx="297961" cy="799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627784" y="5733256"/>
              <a:ext cx="35769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5496" y="564220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Driving Profile</a:t>
            </a:r>
          </a:p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SOC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4611" y="5607066"/>
            <a:ext cx="19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Power</a:t>
            </a:r>
          </a:p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Cost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77552"/>
            <a:ext cx="4552846" cy="2907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996696"/>
            <a:ext cx="3312368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3. Results and Discussion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38329" y="5226701"/>
            <a:ext cx="4160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Improved Grid Robustness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Reduced Cost</a:t>
            </a:r>
            <a:endParaRPr lang="ko-KR" altLang="en-US" sz="24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NTRODUCTION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84" y="940307"/>
            <a:ext cx="5202832" cy="3792064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5454352" y="1372355"/>
            <a:ext cx="0" cy="32730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54352" y="90872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Expected to increase due to EV Charging</a:t>
            </a:r>
            <a:endParaRPr lang="ko-KR" altLang="en-US" sz="2000" b="1" dirty="0">
              <a:solidFill>
                <a:srgbClr val="FF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4876387"/>
            <a:ext cx="2160240" cy="461665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Solutions</a:t>
            </a:r>
            <a:endParaRPr lang="ko-KR" altLang="en-US" sz="24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614" y="5445224"/>
            <a:ext cx="4329608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Increasing generation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-&gt; Underutilization of Facilities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17503" y="5433288"/>
            <a:ext cx="4591001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Managing demand effectively</a:t>
            </a:r>
          </a:p>
        </p:txBody>
      </p:sp>
    </p:spTree>
    <p:extLst>
      <p:ext uri="{BB962C8B-B14F-4D97-AF65-F5344CB8AC3E}">
        <p14:creationId xmlns:p14="http://schemas.microsoft.com/office/powerpoint/2010/main" val="13030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ODEL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5529425" cy="37444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00071" y="1052736"/>
            <a:ext cx="2304256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 Agent Model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4116" y="1628800"/>
            <a:ext cx="3409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Every EV receives a charging plan from </a:t>
            </a:r>
            <a:r>
              <a:rPr lang="en-US" altLang="ko-KR" sz="2000" b="1" i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 agent</a:t>
            </a:r>
            <a:endParaRPr lang="en-US" altLang="ko-KR" sz="20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ko-KR" sz="2000" b="1" i="1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Our interests</a:t>
            </a: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alleviating peak load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 by shifting power consumption of some EVs (improving grid robustness)</a:t>
            </a: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reducing cost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 of charging</a:t>
            </a:r>
            <a:endParaRPr lang="ko-KR" altLang="en-US" sz="2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5122525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Assumptions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7784" y="5085184"/>
            <a:ext cx="54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EVs only charge at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All vehicles are Tesla Model S (2015 85D)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Our analysis is based on electricity pricing and driving profile in Texas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ko-KR" altLang="en-US" sz="2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MPLEMENTATION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37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MPLEMENTATION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37202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37112"/>
            <a:ext cx="2970542" cy="22346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1520" y="2768848"/>
            <a:ext cx="576064" cy="30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39552" y="3068960"/>
            <a:ext cx="216024" cy="122413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419872" y="1628800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LTERNATIVE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LANS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2000" y="764696"/>
            <a:ext cx="8640000" cy="3240000"/>
            <a:chOff x="504000" y="764696"/>
            <a:chExt cx="8640000" cy="3240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0" y="764696"/>
              <a:ext cx="4320000" cy="324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000" y="764696"/>
              <a:ext cx="4320000" cy="3240000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91809"/>
              </p:ext>
            </p:extLst>
          </p:nvPr>
        </p:nvGraphicFramePr>
        <p:xfrm>
          <a:off x="1524000" y="4149080"/>
          <a:ext cx="6096000" cy="25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Start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Number of Steps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Original Plan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2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3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4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5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9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LTERNATIVE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LANS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2000" y="764696"/>
            <a:ext cx="8640000" cy="3240000"/>
            <a:chOff x="504000" y="764696"/>
            <a:chExt cx="8640000" cy="3240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0" y="764696"/>
              <a:ext cx="4320000" cy="324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000" y="764696"/>
              <a:ext cx="4320000" cy="3240000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99915"/>
              </p:ext>
            </p:extLst>
          </p:nvPr>
        </p:nvGraphicFramePr>
        <p:xfrm>
          <a:off x="1524000" y="4149080"/>
          <a:ext cx="6096000" cy="25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Start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Number of Steps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Original Plan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2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3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4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5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8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62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 AND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ISCUSSION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282</Words>
  <Application>Microsoft Office PowerPoint</Application>
  <PresentationFormat>화면 슬라이드 쇼(4:3)</PresentationFormat>
  <Paragraphs>89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Seoho</dc:creator>
  <cp:lastModifiedBy>Seoho Jung</cp:lastModifiedBy>
  <cp:revision>48</cp:revision>
  <dcterms:created xsi:type="dcterms:W3CDTF">2013-12-10T07:57:40Z</dcterms:created>
  <dcterms:modified xsi:type="dcterms:W3CDTF">2015-12-13T12:19:04Z</dcterms:modified>
</cp:coreProperties>
</file>