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5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2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270D-94A5-47BC-AD2C-56DB48423C2E}" type="datetimeFigureOut">
              <a:rPr lang="ko-KR" altLang="en-US" smtClean="0"/>
              <a:t>2015. 10. 18.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F573-2A1C-4D2A-8F04-C2453A55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67544" y="4280853"/>
            <a:ext cx="3816424" cy="1265988"/>
            <a:chOff x="395536" y="4230462"/>
            <a:chExt cx="3816424" cy="12659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23089" y="4230462"/>
                  <a:ext cx="3432494" cy="1265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/>
                          </a:rPr>
                          <m:t>𝑚𝑎𝑥𝑖𝑚𝑖𝑧𝑒</m:t>
                        </m:r>
                        <m:nary>
                          <m:naryPr>
                            <m:chr m:val="∑"/>
                            <m:ctrlPr>
                              <a:rPr lang="pt-BR" altLang="ko-KR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/>
                              </a:rPr>
                              <m:t>𝐶𝑎𝑟</m:t>
                            </m:r>
                            <m:r>
                              <a:rPr lang="en-US" altLang="ko-KR" sz="20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𝑁𝑒𝑡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𝑅𝑒𝑣𝑒𝑛𝑢𝑒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ko-KR" sz="2000" i="1" dirty="0" smtClean="0">
                    <a:latin typeface="Cambria Math"/>
                  </a:endParaRPr>
                </a:p>
                <a:p>
                  <a:pPr/>
                  <a:endParaRPr lang="en-US" altLang="ko-KR" sz="2000" i="1" dirty="0" smtClean="0">
                    <a:latin typeface="Cambria Math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89" y="4230462"/>
                  <a:ext cx="3432494" cy="126598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직사각형 46"/>
            <p:cNvSpPr/>
            <p:nvPr/>
          </p:nvSpPr>
          <p:spPr>
            <a:xfrm>
              <a:off x="395536" y="4230462"/>
              <a:ext cx="3816424" cy="1070746"/>
            </a:xfrm>
            <a:prstGeom prst="rect">
              <a:avLst/>
            </a:prstGeom>
            <a:noFill/>
            <a:ln>
              <a:solidFill>
                <a:srgbClr val="327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787" y="908720"/>
            <a:ext cx="9144000" cy="720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" y="0"/>
            <a:ext cx="2696005" cy="664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0320" y="-99392"/>
            <a:ext cx="63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1" dirty="0" err="1" smtClean="0">
                <a:latin typeface="Calibri" pitchFamily="34" charset="0"/>
              </a:rPr>
              <a:t>Microgrid</a:t>
            </a:r>
            <a:r>
              <a:rPr lang="en-US" altLang="ko-KR" sz="4000" b="1" i="1" dirty="0" smtClean="0">
                <a:latin typeface="Calibri" pitchFamily="34" charset="0"/>
              </a:rPr>
              <a:t> with EVs</a:t>
            </a:r>
            <a:endParaRPr lang="ko-KR" altLang="en-US" sz="4000" b="1" i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8168" y="5393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Calibri" pitchFamily="34" charset="0"/>
              </a:rPr>
              <a:t>Xingliang</a:t>
            </a:r>
            <a:r>
              <a:rPr lang="en-US" altLang="ko-KR" dirty="0" smtClean="0">
                <a:latin typeface="Calibri" pitchFamily="34" charset="0"/>
              </a:rPr>
              <a:t> Fang | </a:t>
            </a:r>
            <a:r>
              <a:rPr lang="en-US" altLang="ko-KR" dirty="0" err="1" smtClean="0">
                <a:latin typeface="Calibri" pitchFamily="34" charset="0"/>
              </a:rPr>
              <a:t>Seoho</a:t>
            </a:r>
            <a:r>
              <a:rPr lang="en-US" altLang="ko-KR" dirty="0" smtClean="0">
                <a:latin typeface="Calibri" pitchFamily="34" charset="0"/>
              </a:rPr>
              <a:t> Jung | </a:t>
            </a:r>
            <a:r>
              <a:rPr lang="en-US" altLang="ko-KR" dirty="0" err="1" smtClean="0">
                <a:latin typeface="Calibri" pitchFamily="34" charset="0"/>
              </a:rPr>
              <a:t>Huiting</a:t>
            </a:r>
            <a:r>
              <a:rPr lang="en-US" altLang="ko-KR" dirty="0" smtClean="0">
                <a:latin typeface="Calibri" pitchFamily="34" charset="0"/>
              </a:rPr>
              <a:t> Zhang</a:t>
            </a:r>
            <a:endParaRPr lang="ko-KR" altLang="en-US" dirty="0">
              <a:latin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23528" y="1124744"/>
            <a:ext cx="5497336" cy="2942808"/>
            <a:chOff x="348586" y="1057496"/>
            <a:chExt cx="5497336" cy="294280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86" y="1727814"/>
              <a:ext cx="1055062" cy="1674178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1043608" y="1057496"/>
              <a:ext cx="4802314" cy="2942808"/>
              <a:chOff x="1403648" y="1057496"/>
              <a:chExt cx="4802314" cy="2942808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1960" y="2063228"/>
                <a:ext cx="1994002" cy="1003352"/>
              </a:xfrm>
              <a:prstGeom prst="rect">
                <a:avLst/>
              </a:prstGeom>
            </p:spPr>
          </p:pic>
          <p:cxnSp>
            <p:nvCxnSpPr>
              <p:cNvPr id="30" name="직선 연결선 29"/>
              <p:cNvCxnSpPr/>
              <p:nvPr/>
            </p:nvCxnSpPr>
            <p:spPr>
              <a:xfrm>
                <a:off x="3599004" y="2564904"/>
                <a:ext cx="7416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4102" y="2996952"/>
                <a:ext cx="1994002" cy="1003352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4102" y="1057496"/>
                <a:ext cx="1994002" cy="1003352"/>
              </a:xfrm>
              <a:prstGeom prst="rect">
                <a:avLst/>
              </a:prstGeom>
            </p:spPr>
          </p:pic>
          <p:cxnSp>
            <p:nvCxnSpPr>
              <p:cNvPr id="12" name="직선 연결선 11"/>
              <p:cNvCxnSpPr/>
              <p:nvPr/>
            </p:nvCxnSpPr>
            <p:spPr>
              <a:xfrm>
                <a:off x="1403648" y="2564904"/>
                <a:ext cx="811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13" idx="0"/>
              </p:cNvCxnSpPr>
              <p:nvPr/>
            </p:nvCxnSpPr>
            <p:spPr>
              <a:xfrm flipV="1">
                <a:off x="2907255" y="1628799"/>
                <a:ext cx="72000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3" idx="2"/>
              </p:cNvCxnSpPr>
              <p:nvPr/>
            </p:nvCxnSpPr>
            <p:spPr>
              <a:xfrm>
                <a:off x="2907254" y="2795736"/>
                <a:ext cx="705600" cy="7056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15505" y="2334071"/>
                <a:ext cx="1383499" cy="461665"/>
              </a:xfrm>
              <a:prstGeom prst="rect">
                <a:avLst/>
              </a:prstGeom>
              <a:noFill/>
              <a:ln w="444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latin typeface="Calibri" pitchFamily="34" charset="0"/>
                  </a:rPr>
                  <a:t>EV Agent</a:t>
                </a:r>
                <a:endParaRPr lang="ko-KR" altLang="en-US" sz="2400" dirty="0">
                  <a:latin typeface="Calibri" pitchFamily="34" charset="0"/>
                </a:endParaRPr>
              </a:p>
            </p:txBody>
          </p:sp>
        </p:grpSp>
        <p:sp>
          <p:nvSpPr>
            <p:cNvPr id="34" name="번개 33"/>
            <p:cNvSpPr/>
            <p:nvPr/>
          </p:nvSpPr>
          <p:spPr>
            <a:xfrm>
              <a:off x="1223627" y="2063228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번개 34"/>
            <p:cNvSpPr/>
            <p:nvPr/>
          </p:nvSpPr>
          <p:spPr>
            <a:xfrm>
              <a:off x="2321305" y="1600375"/>
              <a:ext cx="451817" cy="36004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868144" y="1196752"/>
            <a:ext cx="31683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latin typeface="Calibri" pitchFamily="34" charset="0"/>
              </a:rPr>
              <a:t>Flexible demand consumption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latin typeface="Calibri" pitchFamily="34" charset="0"/>
              </a:rPr>
              <a:t>Store off-peak (cheaper)</a:t>
            </a:r>
            <a:r>
              <a:rPr lang="en-US" altLang="ko-KR" sz="2400" dirty="0">
                <a:latin typeface="Calibri" pitchFamily="34" charset="0"/>
              </a:rPr>
              <a:t> </a:t>
            </a:r>
            <a:r>
              <a:rPr lang="en-US" altLang="ko-KR" sz="2400" dirty="0" smtClean="0">
                <a:latin typeface="Calibri" pitchFamily="34" charset="0"/>
              </a:rPr>
              <a:t>energy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latin typeface="Calibri" pitchFamily="34" charset="0"/>
              </a:rPr>
              <a:t>Avoid peak (costly) prices or sell back to the 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06728" y="5484485"/>
                <a:ext cx="30451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Calibri" pitchFamily="34" charset="0"/>
                  </a:rPr>
                  <a:t>(Profit from Stored Energy)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</a:rPr>
                  <a:t> (Cost to Charge EV)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</a:rPr>
                  <a:t> (Installation Cost)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sz="2000" dirty="0" smtClean="0">
                    <a:latin typeface="Calibri" pitchFamily="34" charset="0"/>
                  </a:rPr>
                  <a:t> (Degradation Cost)</a:t>
                </a:r>
                <a:endParaRPr lang="ko-KR" altLang="en-US" sz="20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28" y="5484485"/>
                <a:ext cx="3045192" cy="1323439"/>
              </a:xfrm>
              <a:prstGeom prst="rect">
                <a:avLst/>
              </a:prstGeom>
              <a:blipFill rotWithShape="1">
                <a:blip r:embed="rId6"/>
                <a:stretch>
                  <a:fillRect l="-2000" t="-230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/>
          <p:cNvCxnSpPr/>
          <p:nvPr/>
        </p:nvCxnSpPr>
        <p:spPr>
          <a:xfrm flipH="1">
            <a:off x="2748064" y="4958599"/>
            <a:ext cx="494094" cy="588242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575787" y="4280853"/>
            <a:ext cx="0" cy="2460515"/>
          </a:xfrm>
          <a:prstGeom prst="line">
            <a:avLst/>
          </a:prstGeom>
          <a:ln w="25400">
            <a:solidFill>
              <a:srgbClr val="3276C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08512" y="4293096"/>
            <a:ext cx="449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</a:rPr>
              <a:t>“Is joining the </a:t>
            </a:r>
            <a:r>
              <a:rPr lang="en-US" altLang="ko-KR" sz="2400" b="1" dirty="0" err="1" smtClean="0">
                <a:latin typeface="Calibri" pitchFamily="34" charset="0"/>
              </a:rPr>
              <a:t>microgrid</a:t>
            </a:r>
            <a:r>
              <a:rPr lang="en-US" altLang="ko-KR" sz="2400" b="1" dirty="0" smtClean="0">
                <a:latin typeface="Calibri" pitchFamily="34" charset="0"/>
              </a:rPr>
              <a:t> a rational decision for an EV owner?” </a:t>
            </a:r>
            <a:endParaRPr lang="ko-KR" altLang="en-US" sz="2400" b="1" dirty="0">
              <a:latin typeface="Calibri" pitchFamily="34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14" y="4908523"/>
            <a:ext cx="3391787" cy="189940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499992" y="53508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EV Capacity,</a:t>
            </a:r>
          </a:p>
          <a:p>
            <a:pPr algn="ctr"/>
            <a:r>
              <a:rPr lang="en-US" altLang="ko-KR" dirty="0" smtClean="0">
                <a:latin typeface="Calibri" pitchFamily="34" charset="0"/>
              </a:rPr>
              <a:t>Driving Pattern</a:t>
            </a:r>
            <a:endParaRPr lang="ko-KR" altLang="en-US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4969" y="58796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</a:rPr>
              <a:t>Break-even,</a:t>
            </a:r>
          </a:p>
          <a:p>
            <a:pPr algn="ctr"/>
            <a:r>
              <a:rPr lang="en-US" altLang="ko-KR" dirty="0" smtClean="0">
                <a:latin typeface="Calibri" pitchFamily="34" charset="0"/>
              </a:rPr>
              <a:t>Total Profit</a:t>
            </a:r>
            <a:endParaRPr lang="ko-KR" altLang="en-US" dirty="0">
              <a:latin typeface="Calibri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136114" y="5805264"/>
            <a:ext cx="362002" cy="6894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092280" y="5985113"/>
            <a:ext cx="576064" cy="108183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92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Seoho Jung</dc:creator>
  <cp:lastModifiedBy>Seoho Jung</cp:lastModifiedBy>
  <cp:revision>13</cp:revision>
  <dcterms:created xsi:type="dcterms:W3CDTF">2015-10-18T15:10:41Z</dcterms:created>
  <dcterms:modified xsi:type="dcterms:W3CDTF">2015-10-18T19:19:45Z</dcterms:modified>
</cp:coreProperties>
</file>