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B6D"/>
    <a:srgbClr val="5BD4FF"/>
    <a:srgbClr val="97E4FF"/>
    <a:srgbClr val="87F9F6"/>
    <a:srgbClr val="E59C3B"/>
    <a:srgbClr val="DD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43"/>
  </p:normalViewPr>
  <p:slideViewPr>
    <p:cSldViewPr>
      <p:cViewPr varScale="1">
        <p:scale>
          <a:sx n="72" d="100"/>
          <a:sy n="72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4DDD-BE34-415B-B430-949D047E7833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C0F98-266E-43BE-BBF8-44B0FE519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r>
              <a:rPr lang="en-US" altLang="ko-KR" baseline="0" dirty="0" smtClean="0"/>
              <a:t> consumption during evening hours is expected to be high, while that is early morning between 2 AM and 6 AM is low because all vehicles are already fully charged.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C0F98-266E-43BE-BBF8-44B0FE5198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C0F98-266E-43BE-BBF8-44B0FE5198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2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4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2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58A4-C0A9-4700-A17E-627B5D27DC68}" type="datetimeFigureOut">
              <a:rPr lang="ko-KR" altLang="en-US" smtClean="0"/>
              <a:t>2015. 12. 13.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FC2-5333-460A-86E4-20905ACCD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2" y="210197"/>
            <a:ext cx="9159222" cy="38640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46662" y="3212976"/>
            <a:ext cx="5946860" cy="244827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</a:t>
            </a:r>
            <a:r>
              <a:rPr lang="en-US" altLang="ko-KR" sz="2400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Microgrid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with Electric Vehicles</a:t>
            </a:r>
          </a:p>
          <a:p>
            <a:pPr algn="ctr"/>
            <a:endParaRPr lang="en-US" altLang="ko-KR" sz="24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Modelling and Simulating</a:t>
            </a: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Social Systems with MATLAB</a:t>
            </a:r>
          </a:p>
          <a:p>
            <a:pPr algn="ctr"/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14 December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0192" y="501317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INGLIANG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EOHO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UNG</a:t>
            </a:r>
          </a:p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UITING </a:t>
            </a:r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</a:t>
            </a:r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HANG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33951"/>
            <a:ext cx="9029537" cy="416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MPROVING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OBUSTNESS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25810"/>
              </p:ext>
            </p:extLst>
          </p:nvPr>
        </p:nvGraphicFramePr>
        <p:xfrm>
          <a:off x="263770" y="863292"/>
          <a:ext cx="3569676" cy="1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113693"/>
                <a:gridCol w="703384"/>
              </a:tblGrid>
              <a:tr h="367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Steps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67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Benchmark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400" b="1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32738" y="863292"/>
            <a:ext cx="488852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four schemes with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alternative plans   </a:t>
            </a: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can significantly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improve robustness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throughout the</a:t>
            </a:r>
            <a:r>
              <a:rPr lang="en-US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day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number of charging 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steps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alternative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charging plans 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does 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not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make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significant differences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1" name="直接连接符 10"/>
          <p:cNvCxnSpPr>
            <a:endCxn id="16" idx="0"/>
          </p:cNvCxnSpPr>
          <p:nvPr/>
        </p:nvCxnSpPr>
        <p:spPr>
          <a:xfrm>
            <a:off x="7057293" y="5005754"/>
            <a:ext cx="0" cy="5133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67754" y="5519138"/>
            <a:ext cx="25790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With different schemes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6414756" y="3282234"/>
            <a:ext cx="0" cy="3282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04779" y="3261691"/>
            <a:ext cx="1316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Benchmark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2375834"/>
            <a:ext cx="9190430" cy="44821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49632"/>
              </p:ext>
            </p:extLst>
          </p:nvPr>
        </p:nvGraphicFramePr>
        <p:xfrm>
          <a:off x="263768" y="785445"/>
          <a:ext cx="4226170" cy="1516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78"/>
                <a:gridCol w="1828592"/>
              </a:tblGrid>
              <a:tr h="355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Experiment Variables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Values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870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“Flexible”</a:t>
                      </a:r>
                      <a:r>
                        <a:rPr lang="en-GB" altLang="ko-KR" sz="1600" b="1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EVs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0%, 20%, 40%, 60%,</a:t>
                      </a:r>
                      <a:r>
                        <a:rPr lang="en-US" altLang="ko-KR" sz="1600" b="1" baseline="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 80%, 100%</a:t>
                      </a:r>
                      <a:endParaRPr lang="ko-KR" altLang="en-US" sz="1600" b="1" dirty="0" smtClean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90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Scheme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[0, 1, 3, 5]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70929" y="892477"/>
            <a:ext cx="4725607" cy="10802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(c) The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EVs</a:t>
            </a: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accept alternative plans, the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robust </a:t>
            </a:r>
            <a:r>
              <a:rPr lang="en-US" sz="2000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grid becomes</a:t>
            </a:r>
          </a:p>
        </p:txBody>
      </p:sp>
      <p:sp>
        <p:nvSpPr>
          <p:cNvPr id="18" name="椭圆 17"/>
          <p:cNvSpPr/>
          <p:nvPr/>
        </p:nvSpPr>
        <p:spPr>
          <a:xfrm>
            <a:off x="6236676" y="2681421"/>
            <a:ext cx="1055077" cy="27842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/>
        </p:nvSpPr>
        <p:spPr>
          <a:xfrm rot="16200000">
            <a:off x="1653663" y="3610955"/>
            <a:ext cx="1643207" cy="36551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MPROVING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OBUSTNESS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861712"/>
            <a:ext cx="5451231" cy="3042073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5724128" y="1197167"/>
            <a:ext cx="3197134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(d) The 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grid robustness,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measured 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 standard deviation, has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</a:t>
            </a:r>
            <a:r>
              <a:rPr lang="en-US" sz="2000" b="1" dirty="0" smtClean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negative </a:t>
            </a:r>
            <a:r>
              <a:rPr lang="en-US" sz="2000" b="1" dirty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near-linear </a:t>
            </a:r>
            <a:r>
              <a:rPr lang="en-US" sz="2000" b="1" dirty="0" smtClean="0">
                <a:solidFill>
                  <a:schemeClr val="accent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correlation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with the percentage of flexible 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</a:t>
            </a:r>
            <a:endParaRPr lang="en-US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" y="4000802"/>
            <a:ext cx="5451231" cy="2857198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 rot="5400000">
            <a:off x="2455619" y="3996486"/>
            <a:ext cx="610329" cy="2396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MPROVING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OBUSTNESS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242186" y="870723"/>
            <a:ext cx="6727315" cy="1766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latinLnBrk="0">
              <a:lnSpc>
                <a:spcPct val="107000"/>
              </a:lnSpc>
              <a:spcAft>
                <a:spcPts val="800"/>
              </a:spcAft>
              <a:buAutoNum type="alphaLcParenBoth"/>
            </a:pP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Cost 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decreases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 optimization is performed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(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32.6</a:t>
            </a:r>
            <a:r>
              <a:rPr lang="en-US" b="1" dirty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%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cost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saved, when best and worse cases are compared) </a:t>
            </a:r>
          </a:p>
          <a:p>
            <a:pPr marL="457200" lvl="0" indent="-457200" latinLnBrk="0">
              <a:lnSpc>
                <a:spcPct val="107000"/>
              </a:lnSpc>
              <a:spcAft>
                <a:spcPts val="800"/>
              </a:spcAft>
              <a:buAutoNum type="alphaLcParenBoth"/>
            </a:pP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higher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the percentage of flexible EVs, </a:t>
            </a:r>
            <a:r>
              <a:rPr lang="en-US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lower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the total cost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lphaLcParenBoth"/>
            </a:pP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37257"/>
            <a:ext cx="8895819" cy="450351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953123" y="5624119"/>
            <a:ext cx="14910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1022.35 USD </a:t>
            </a:r>
            <a:endParaRPr 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455699" y="5826142"/>
            <a:ext cx="3660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78505" y="2621011"/>
            <a:ext cx="15216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1494.42 </a:t>
            </a:r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USD</a:t>
            </a:r>
            <a:r>
              <a:rPr lang="en-US" b="1" dirty="0"/>
              <a:t> 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272698" y="2823034"/>
            <a:ext cx="3660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3836" t="4953" r="29908" b="32674"/>
          <a:stretch/>
        </p:blipFill>
        <p:spPr>
          <a:xfrm>
            <a:off x="6916615" y="1024529"/>
            <a:ext cx="2086707" cy="1138989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66702"/>
              </p:ext>
            </p:extLst>
          </p:nvPr>
        </p:nvGraphicFramePr>
        <p:xfrm>
          <a:off x="1920162" y="2590799"/>
          <a:ext cx="1737438" cy="18982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525"/>
                <a:gridCol w="1232913"/>
              </a:tblGrid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($ 1,494.42)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</a:t>
                      </a:r>
                      <a:r>
                        <a:rPr lang="en-US" sz="1600" b="1" u="none" strike="noStrike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1,406.21)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</a:t>
                      </a:r>
                      <a:r>
                        <a:rPr lang="en-US" sz="1600" b="1" u="none" strike="noStrike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1,301.65)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($ 1,215.60)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($ 1,112.46)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($ 1,022.35)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直接连接符 29"/>
          <p:cNvCxnSpPr/>
          <p:nvPr/>
        </p:nvCxnSpPr>
        <p:spPr>
          <a:xfrm flipV="1">
            <a:off x="4771292" y="2391508"/>
            <a:ext cx="0" cy="360194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326923" y="2391508"/>
            <a:ext cx="0" cy="360194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INIMIZING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OST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矩形 2"/>
          <p:cNvSpPr/>
          <p:nvPr/>
        </p:nvSpPr>
        <p:spPr>
          <a:xfrm>
            <a:off x="107502" y="903650"/>
            <a:ext cx="7920882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(c)   Cost minimization has an </a:t>
            </a:r>
            <a:r>
              <a:rPr lang="en-US" sz="2000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impact on grid robustness</a:t>
            </a:r>
          </a:p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! Can be a positive influence </a:t>
            </a:r>
          </a:p>
          <a:p>
            <a:pPr lvl="0" latinLnBrk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! Can be a negative effect (when too many EVs participate)</a:t>
            </a:r>
            <a:endParaRPr lang="en-US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02" y="3799616"/>
            <a:ext cx="8870431" cy="2919046"/>
            <a:chOff x="340629" y="2237257"/>
            <a:chExt cx="8461935" cy="4526958"/>
          </a:xfrm>
        </p:grpSpPr>
        <p:pic>
          <p:nvPicPr>
            <p:cNvPr id="11" name="图片 10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29" y="2237257"/>
              <a:ext cx="8461935" cy="4526958"/>
            </a:xfrm>
            <a:prstGeom prst="rect">
              <a:avLst/>
            </a:prstGeom>
            <a:noFill/>
          </p:spPr>
        </p:pic>
        <p:sp>
          <p:nvSpPr>
            <p:cNvPr id="17" name="矩形 16"/>
            <p:cNvSpPr/>
            <p:nvPr/>
          </p:nvSpPr>
          <p:spPr>
            <a:xfrm>
              <a:off x="4755478" y="2391508"/>
              <a:ext cx="2483290" cy="3645878"/>
            </a:xfrm>
            <a:prstGeom prst="rect">
              <a:avLst/>
            </a:prstGeom>
            <a:solidFill>
              <a:srgbClr val="FFD966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14073"/>
              </p:ext>
            </p:extLst>
          </p:nvPr>
        </p:nvGraphicFramePr>
        <p:xfrm>
          <a:off x="107502" y="2362280"/>
          <a:ext cx="8895817" cy="128985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4138"/>
                <a:gridCol w="1539789"/>
                <a:gridCol w="1226378"/>
                <a:gridCol w="1226378"/>
                <a:gridCol w="1226378"/>
                <a:gridCol w="1226378"/>
                <a:gridCol w="1226378"/>
              </a:tblGrid>
              <a:tr h="753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Flexibility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0%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(benchmark)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60%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Average/KW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496.037804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495.924392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495.804309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495.644197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495.597498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495.55747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8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SDV/KW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450.0195038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366.037821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295.897607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255.979446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259.316847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277.148421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INIMIZING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OST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99011" y="980728"/>
            <a:ext cx="73459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Conclusion</a:t>
            </a:r>
          </a:p>
          <a:p>
            <a:pPr marL="457200" indent="-457200" latinLnBrk="0">
              <a:buAutoNum type="arabicParenBoth"/>
            </a:pP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Our smart </a:t>
            </a:r>
            <a:r>
              <a:rPr lang="en-US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microgrid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improves grid robustness significantly by assigning alternative charging plans to EVs</a:t>
            </a:r>
            <a:endParaRPr lang="en-US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atinLnBrk="0"/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atinLnBrk="0"/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 more EVs participate,</a:t>
            </a:r>
          </a:p>
          <a:p>
            <a:pPr latinLnBrk="0"/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(2)   Robustness 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↑</a:t>
            </a:r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atinLnBrk="0"/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(3)   Total energy cost 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↓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but 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robustness might </a:t>
            </a:r>
            <a:r>
              <a:rPr lang="zh-CN" altLang="en-US" sz="2400" dirty="0">
                <a:latin typeface="Ebrima" panose="02000000000000000000" pitchFamily="2" charset="0"/>
                <a:cs typeface="Ebrima" panose="02000000000000000000" pitchFamily="2" charset="0"/>
              </a:rPr>
              <a:t>↓</a:t>
            </a:r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89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UMMARY 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UTLOOK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11" y="4437112"/>
            <a:ext cx="78412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Outlook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Optimization 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 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both 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cost and </a:t>
            </a: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robustness</a:t>
            </a: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Easy execution in real life</a:t>
            </a:r>
          </a:p>
          <a:p>
            <a:pPr marL="457200" indent="-457200">
              <a:buAutoNum type="arabicParenBoth"/>
            </a:pPr>
            <a:endParaRPr lang="en-US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EFERENCES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16175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[1] Image on Page 1: https://www.teslamotors.com/model-charging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[2] Power consumption graph on Page 3: R. E. Brown, J. G. </a:t>
            </a:r>
            <a:r>
              <a:rPr lang="en-US" altLang="ko-KR" sz="20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Koomey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Electricity Use in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California: Past </a:t>
            </a: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Trends and Present Usage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Patterns (2002)</a:t>
            </a:r>
            <a:endParaRPr lang="en-US" altLang="ko-KR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RESENTATION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VERVIEW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00" y="996697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900" y="4778104"/>
            <a:ext cx="25389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 Implementation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41506" y="996696"/>
            <a:ext cx="0" cy="5672663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9" y="1484784"/>
            <a:ext cx="4075709" cy="288032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827584" y="4913975"/>
            <a:ext cx="3391787" cy="1899401"/>
            <a:chOff x="604149" y="4716999"/>
            <a:chExt cx="3391787" cy="189940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49" y="4716999"/>
              <a:ext cx="3391787" cy="1899401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 flipH="1">
              <a:off x="1609743" y="5733256"/>
              <a:ext cx="297961" cy="799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627784" y="5733256"/>
              <a:ext cx="35769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5496" y="5642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Driving Profile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SOC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4611" y="5607066"/>
            <a:ext cx="19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Power</a:t>
            </a:r>
          </a:p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- Cost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77552"/>
            <a:ext cx="4552846" cy="2907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996696"/>
            <a:ext cx="3312368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 Results and Discussion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8329" y="5226701"/>
            <a:ext cx="416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Improved Grid Robustness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Reduced Cost</a:t>
            </a:r>
            <a:endParaRPr lang="ko-KR" altLang="en-US" sz="24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NTRODUCTION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84" y="940307"/>
            <a:ext cx="5202832" cy="379206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454352" y="1372355"/>
            <a:ext cx="0" cy="3273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4352" y="9087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Expected to increase due to EV charging</a:t>
            </a:r>
            <a:endParaRPr lang="ko-KR" altLang="en-US" sz="2000" b="1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4876387"/>
            <a:ext cx="2160240" cy="461665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Solutions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614" y="5445224"/>
            <a:ext cx="4329608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Increasing generation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-&gt; Underutilization of Facilities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7503" y="5433288"/>
            <a:ext cx="459100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Managing demand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3030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ODEL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5" y="908720"/>
            <a:ext cx="5298422" cy="37444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0071" y="1052736"/>
            <a:ext cx="2304256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 Model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116" y="1628800"/>
            <a:ext cx="3409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Every EV receives a charging plan from </a:t>
            </a:r>
            <a:r>
              <a:rPr lang="en-US" altLang="ko-KR" sz="2000" b="1" i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 agent</a:t>
            </a: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z="2000" b="1" i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Our interests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alleviating peak load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by shifting power consumption of some EVs (improving grid robustness)</a:t>
            </a:r>
          </a:p>
          <a:p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reducing cost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of charging</a:t>
            </a:r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12252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Assumptions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5085184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EVs only charge at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 vehicles are Tesla Model S (2015 85D)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Our analysis is based on electricity pricing and driving profile in Texas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ko-KR" altLang="en-US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MPLEMENTATION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37202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37112"/>
            <a:ext cx="2970542" cy="22346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1520" y="2768848"/>
            <a:ext cx="576064" cy="30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9552" y="3068960"/>
            <a:ext cx="216024" cy="122413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19872" y="162880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LTERNATIVE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LANS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000" y="764696"/>
            <a:ext cx="8640000" cy="3240000"/>
            <a:chOff x="504000" y="764696"/>
            <a:chExt cx="8640000" cy="324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00" y="764696"/>
              <a:ext cx="4320000" cy="32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00" y="764696"/>
              <a:ext cx="4320000" cy="3240000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91809"/>
              </p:ext>
            </p:extLst>
          </p:nvPr>
        </p:nvGraphicFramePr>
        <p:xfrm>
          <a:off x="1524000" y="4149080"/>
          <a:ext cx="6096000" cy="25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Number of Steps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Original Plan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4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8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8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4"/>
          <p:cNvSpPr txBox="1"/>
          <p:nvPr/>
        </p:nvSpPr>
        <p:spPr>
          <a:xfrm>
            <a:off x="107504" y="1925402"/>
            <a:ext cx="43296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6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Peak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 - </a:t>
            </a:r>
            <a:r>
              <a:rPr lang="en-US" altLang="ko-KR" sz="2000" b="1" dirty="0" smtClean="0">
                <a:solidFill>
                  <a:srgbClr val="00B05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Valley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-&gt; </a:t>
            </a:r>
            <a:r>
              <a:rPr lang="en-US" altLang="ko-KR" sz="2000" dirty="0">
                <a:latin typeface="Ebrima" panose="02000000000000000000" pitchFamily="2" charset="0"/>
                <a:cs typeface="Ebrima" panose="02000000000000000000" pitchFamily="2" charset="0"/>
              </a:rPr>
              <a:t>Robustness of the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grid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Off-</a:t>
            </a:r>
            <a:r>
              <a:rPr lang="en-US" altLang="ko-KR" sz="2000" b="1" dirty="0" smtClean="0">
                <a:solidFill>
                  <a:srgbClr val="FFC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Peak Pricing</a:t>
            </a:r>
            <a:endParaRPr lang="en-US" altLang="ko-KR" sz="2000" b="1" dirty="0">
              <a:solidFill>
                <a:srgbClr val="FFC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Ebrima" panose="02000000000000000000" pitchFamily="2" charset="0"/>
                <a:cs typeface="Ebrima" panose="02000000000000000000" pitchFamily="2" charset="0"/>
              </a:rPr>
              <a:t>-&gt; </a:t>
            </a: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Cost for the customers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Ebrima" panose="02000000000000000000" pitchFamily="2" charset="0"/>
                <a:cs typeface="Ebrima" panose="02000000000000000000" pitchFamily="2" charset="0"/>
              </a:rPr>
              <a:t>Diurnal </a:t>
            </a:r>
            <a:r>
              <a:rPr lang="en-US" altLang="ko-KR" sz="2000" b="1" dirty="0" smtClean="0">
                <a:latin typeface="Ebrima" panose="02000000000000000000" pitchFamily="2" charset="0"/>
                <a:cs typeface="Ebrima" panose="02000000000000000000" pitchFamily="2" charset="0"/>
              </a:rPr>
              <a:t>Driving</a:t>
            </a:r>
            <a:endParaRPr lang="en-US" altLang="ko-KR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20" y="908721"/>
            <a:ext cx="6120000" cy="4602585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>
            <a:off x="3635216" y="4725144"/>
            <a:ext cx="54006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635216" y="3356992"/>
            <a:ext cx="54006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99512" y="1268760"/>
            <a:ext cx="1800200" cy="374441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RELIMINARY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XPERIMENT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251520" y="136490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Original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08721"/>
            <a:ext cx="6120000" cy="460258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059832" y="764704"/>
            <a:ext cx="6120000" cy="4602586"/>
            <a:chOff x="3059832" y="908720"/>
            <a:chExt cx="6120000" cy="460258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908720"/>
              <a:ext cx="6120000" cy="4602586"/>
            </a:xfrm>
            <a:prstGeom prst="rect">
              <a:avLst/>
            </a:prstGeom>
          </p:spPr>
        </p:pic>
        <p:cxnSp>
          <p:nvCxnSpPr>
            <p:cNvPr id="8" name="直线连接符 7"/>
            <p:cNvCxnSpPr/>
            <p:nvPr/>
          </p:nvCxnSpPr>
          <p:spPr>
            <a:xfrm>
              <a:off x="3635216" y="4725144"/>
              <a:ext cx="5400600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35216" y="3356992"/>
              <a:ext cx="5400600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299512" y="1268760"/>
              <a:ext cx="1800200" cy="3744416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108002" y="1803588"/>
            <a:ext cx="33118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Optimization for Robustness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Scheme 1 (0,1,1,1)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: AP1 most effective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Schemes 2 (0,2,2,2)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and 3 (0,4,4,4)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: Improvement expected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if first steps determined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randomly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Optimization for cost</a:t>
            </a:r>
            <a:endParaRPr lang="en-US" altLang="ko-KR" sz="2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0"/>
          <p:cNvSpPr txBox="1"/>
          <p:nvPr/>
        </p:nvSpPr>
        <p:spPr>
          <a:xfrm>
            <a:off x="251520" y="1364905"/>
            <a:ext cx="2160000" cy="400110"/>
          </a:xfrm>
          <a:prstGeom prst="rect">
            <a:avLst/>
          </a:prstGeom>
          <a:solidFill>
            <a:srgbClr val="97E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Results</a:t>
            </a:r>
            <a:endParaRPr lang="ko-KR" altLang="en-US" sz="20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3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34036"/>
              </p:ext>
            </p:extLst>
          </p:nvPr>
        </p:nvGraphicFramePr>
        <p:xfrm>
          <a:off x="3275820" y="5373216"/>
          <a:ext cx="5760676" cy="138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55"/>
                <a:gridCol w="3024356"/>
                <a:gridCol w="1440165"/>
              </a:tblGrid>
              <a:tr h="277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Plan</a:t>
                      </a: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Steps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0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60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77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600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46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ESULTS: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RELIMINARY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XPERIMENT</a:t>
            </a:r>
            <a:endParaRPr lang="ko-KR" altLang="en-US" sz="24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629</Words>
  <Application>Microsoft Office PowerPoint</Application>
  <PresentationFormat>화면 슬라이드 쇼(4:3)</PresentationFormat>
  <Paragraphs>183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Seoho</dc:creator>
  <cp:lastModifiedBy>Seoho Jung</cp:lastModifiedBy>
  <cp:revision>68</cp:revision>
  <dcterms:created xsi:type="dcterms:W3CDTF">2013-12-10T07:57:40Z</dcterms:created>
  <dcterms:modified xsi:type="dcterms:W3CDTF">2015-12-13T22:17:47Z</dcterms:modified>
</cp:coreProperties>
</file>