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/>
    <p:restoredTop sz="94661"/>
  </p:normalViewPr>
  <p:slideViewPr>
    <p:cSldViewPr snapToGrid="0" snapToObjects="1">
      <p:cViewPr>
        <p:scale>
          <a:sx n="150" d="100"/>
          <a:sy n="150" d="100"/>
        </p:scale>
        <p:origin x="-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5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0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0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2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0B20-29D8-E242-9D57-1BAEDE460CF4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0B20-29D8-E242-9D57-1BAEDE460CF4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F447-1450-9043-BDF9-18B42F21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557353" y="97885"/>
            <a:ext cx="9356998" cy="5735357"/>
            <a:chOff x="1557353" y="97885"/>
            <a:chExt cx="9356998" cy="5735357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034816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98678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303534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557353" y="1428275"/>
              <a:ext cx="6143463" cy="712522"/>
              <a:chOff x="1557353" y="1428275"/>
              <a:chExt cx="6143463" cy="71252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57353" y="1428277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Speed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770888" y="1428275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Location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7984423" y="678728"/>
              <a:ext cx="2929928" cy="1462067"/>
              <a:chOff x="3386153" y="46165"/>
              <a:chExt cx="2929928" cy="1462067"/>
            </a:xfrm>
            <a:noFill/>
          </p:grpSpPr>
          <p:sp>
            <p:nvSpPr>
              <p:cNvPr id="19" name="Rectangle 18"/>
              <p:cNvSpPr/>
              <p:nvPr/>
            </p:nvSpPr>
            <p:spPr>
              <a:xfrm>
                <a:off x="3386153" y="46165"/>
                <a:ext cx="2929928" cy="1462067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74855" y="177033"/>
                <a:ext cx="2752524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Technical Specifications of Tesla Model S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60812" y="2758666"/>
              <a:ext cx="9350079" cy="3074576"/>
              <a:chOff x="3386150" y="4137397"/>
              <a:chExt cx="4780385" cy="322103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86150" y="4137397"/>
                <a:ext cx="4780385" cy="3221032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29957" y="4382814"/>
                <a:ext cx="12927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smtClean="0">
                    <a:latin typeface="Arial" charset="0"/>
                    <a:ea typeface="Arial" charset="0"/>
                    <a:cs typeface="Arial" charset="0"/>
                  </a:rPr>
                  <a:t>SOC</a:t>
                </a:r>
                <a:endParaRPr lang="en-US" sz="2800" b="1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87613" y="4906034"/>
                <a:ext cx="3377458" cy="241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Stop: no change in SOC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(2) Driving: decrease in SOC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City mileage (if speed &lt; 60 mph)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Highway mileage if speed ≥ 60 mph)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(3) Home: charging starts upon arrival at home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034816" y="810405"/>
              <a:ext cx="3268718" cy="617870"/>
              <a:chOff x="3158144" y="810405"/>
              <a:chExt cx="2929928" cy="61787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158144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6088072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158144" y="1135117"/>
                <a:ext cx="2929928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7" idx="2"/>
              </p:cNvCxnSpPr>
              <p:nvPr/>
            </p:nvCxnSpPr>
            <p:spPr>
              <a:xfrm flipV="1">
                <a:off x="4619297" y="810405"/>
                <a:ext cx="3811" cy="324712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158144" y="97885"/>
              <a:ext cx="2929928" cy="712520"/>
              <a:chOff x="3386153" y="46166"/>
              <a:chExt cx="2929928" cy="71252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3386153" y="46166"/>
                <a:ext cx="2929928" cy="712520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74855" y="171594"/>
                <a:ext cx="2752524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NHTS Travel Data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670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 rot="333092">
              <a:off x="6286742" y="1707107"/>
              <a:ext cx="342132" cy="324391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02164" y="3121572"/>
              <a:ext cx="581172" cy="299545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88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600" y="-1334814"/>
            <a:ext cx="14227200" cy="16002000"/>
            <a:chOff x="-1600" y="-1334814"/>
            <a:chExt cx="14227200" cy="16002000"/>
          </a:xfrm>
        </p:grpSpPr>
        <p:grpSp>
          <p:nvGrpSpPr>
            <p:cNvPr id="33" name="Group 32"/>
            <p:cNvGrpSpPr/>
            <p:nvPr/>
          </p:nvGrpSpPr>
          <p:grpSpPr>
            <a:xfrm>
              <a:off x="-1600" y="-1334814"/>
              <a:ext cx="14227200" cy="16002000"/>
              <a:chOff x="-1600" y="-1334814"/>
              <a:chExt cx="14227200" cy="160020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-1600" y="-1334814"/>
                <a:ext cx="14227200" cy="16002000"/>
                <a:chOff x="-1600" y="-1334814"/>
                <a:chExt cx="14227200" cy="1600200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-1334814"/>
                  <a:ext cx="7113600" cy="53352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-1600" y="-1334814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(a)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600" y="-1334814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0" y="3999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3600" y="3999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9333186"/>
                  <a:ext cx="7112000" cy="533400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2000" y="9333186"/>
                  <a:ext cx="7112000" cy="5334000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-1600" y="3999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(c)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-1600" y="9333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smtClean="0">
                      <a:latin typeface="Arial" charset="0"/>
                      <a:ea typeface="Arial" charset="0"/>
                      <a:cs typeface="Arial" charset="0"/>
                    </a:rPr>
                    <a:t>(e)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116800" y="-1334814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(b)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116800" y="3999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(d)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116800" y="9333186"/>
                  <a:ext cx="709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Arial" charset="0"/>
                      <a:ea typeface="Arial" charset="0"/>
                      <a:cs typeface="Arial" charset="0"/>
                    </a:rPr>
                    <a:t>(f)</a:t>
                  </a:r>
                  <a:endParaRPr lang="en-US" sz="28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10279119" y="2427893"/>
                <a:ext cx="441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556000" y="6068282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01629" y="4348296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816666" y="7751784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788869" y="6057780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750565" y="4384523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57716" y="11969218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860800" y="1082233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2032" y="973044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769367" y="1308237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57798" y="11942000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093669" y="10833153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766331" y="9711459"/>
                <a:ext cx="11456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endParaRPr lang="en-US" sz="2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3120779" y="1696665"/>
              <a:ext cx="0" cy="1962864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454076" y="-571337"/>
              <a:ext cx="0" cy="4230866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908978" y="1274777"/>
              <a:ext cx="93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smtClean="0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US" sz="2000" b="1" i="1" baseline="-25000" smtClean="0">
                  <a:latin typeface="Arial" charset="0"/>
                  <a:ea typeface="Arial" charset="0"/>
                  <a:cs typeface="Arial" charset="0"/>
                </a:rPr>
                <a:t>home</a:t>
              </a:r>
              <a:endParaRPr lang="en-US" sz="2000" b="1" i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2681" y="-971447"/>
              <a:ext cx="93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err="1" smtClean="0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US" sz="2000" b="1" i="1" baseline="-25000" dirty="0" err="1" smtClean="0">
                  <a:latin typeface="Arial" charset="0"/>
                  <a:ea typeface="Arial" charset="0"/>
                  <a:cs typeface="Arial" charset="0"/>
                </a:rPr>
                <a:t>leave</a:t>
              </a:r>
              <a:endParaRPr lang="en-US" sz="2000" b="1" i="1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41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557353" y="97885"/>
            <a:ext cx="9356998" cy="5735357"/>
            <a:chOff x="1557353" y="97885"/>
            <a:chExt cx="9356998" cy="5735357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034816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98678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303534" y="2140795"/>
              <a:ext cx="0" cy="61787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557353" y="1428275"/>
              <a:ext cx="6143463" cy="712522"/>
              <a:chOff x="1557353" y="1428275"/>
              <a:chExt cx="6143463" cy="71252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57353" y="1428277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Speed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770888" y="1428275"/>
                <a:ext cx="2929928" cy="712520"/>
                <a:chOff x="3386153" y="46166"/>
                <a:chExt cx="2929928" cy="712520"/>
              </a:xfrm>
              <a:noFill/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386153" y="46166"/>
                  <a:ext cx="2929928" cy="712520"/>
                </a:xfrm>
                <a:prstGeom prst="rect">
                  <a:avLst/>
                </a:prstGeom>
                <a:grp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474855" y="171594"/>
                  <a:ext cx="2752524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Arial" charset="0"/>
                      <a:ea typeface="Arial" charset="0"/>
                      <a:cs typeface="Arial" charset="0"/>
                    </a:rPr>
                    <a:t>Location</a:t>
                  </a:r>
                  <a:endParaRPr lang="en-US" sz="24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7984423" y="678728"/>
              <a:ext cx="2929928" cy="1462067"/>
              <a:chOff x="3386153" y="46165"/>
              <a:chExt cx="2929928" cy="1462067"/>
            </a:xfrm>
            <a:noFill/>
          </p:grpSpPr>
          <p:sp>
            <p:nvSpPr>
              <p:cNvPr id="19" name="Rectangle 18"/>
              <p:cNvSpPr/>
              <p:nvPr/>
            </p:nvSpPr>
            <p:spPr>
              <a:xfrm>
                <a:off x="3386153" y="46165"/>
                <a:ext cx="2929928" cy="1462067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74855" y="177033"/>
                <a:ext cx="2752524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Technical Specifications of Tesla Model S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60812" y="2758666"/>
              <a:ext cx="9350079" cy="3074576"/>
              <a:chOff x="3386150" y="4137397"/>
              <a:chExt cx="4780385" cy="322103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86150" y="4137397"/>
                <a:ext cx="4780385" cy="3221032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29957" y="4382814"/>
                <a:ext cx="12927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Arial" charset="0"/>
                    <a:ea typeface="Arial" charset="0"/>
                    <a:cs typeface="Arial" charset="0"/>
                  </a:rPr>
                  <a:t>SOC</a:t>
                </a:r>
                <a:endParaRPr lang="en-US" sz="28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87613" y="4906034"/>
                <a:ext cx="3377458" cy="241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Both"/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Stop: no change in SOC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(2) Driving: decrease in SOC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City mileage (if speed &lt; 60 mph)</a:t>
                </a:r>
              </a:p>
              <a:p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	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Highway mileage if speed ≥ 60 mph)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(3) Home: charging starts upon arrival at home</a:t>
                </a:r>
              </a:p>
              <a:p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034816" y="810405"/>
              <a:ext cx="3268718" cy="617870"/>
              <a:chOff x="3158144" y="810405"/>
              <a:chExt cx="2929928" cy="61787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158144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6088072" y="1135117"/>
                <a:ext cx="0" cy="29315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158144" y="1135117"/>
                <a:ext cx="2929928" cy="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7" idx="2"/>
              </p:cNvCxnSpPr>
              <p:nvPr/>
            </p:nvCxnSpPr>
            <p:spPr>
              <a:xfrm flipV="1">
                <a:off x="4619297" y="810405"/>
                <a:ext cx="3811" cy="324712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158144" y="97885"/>
              <a:ext cx="2929928" cy="712520"/>
              <a:chOff x="3386153" y="46166"/>
              <a:chExt cx="2929928" cy="71252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3386153" y="46166"/>
                <a:ext cx="2929928" cy="712520"/>
              </a:xfrm>
              <a:prstGeom prst="rect">
                <a:avLst/>
              </a:prstGeom>
              <a:grp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74855" y="171594"/>
                <a:ext cx="2752524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NHTS Travel Data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10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49530" y="511646"/>
            <a:ext cx="11763302" cy="4796624"/>
            <a:chOff x="349530" y="511646"/>
            <a:chExt cx="11763302" cy="479662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008026" y="2384205"/>
              <a:ext cx="512079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2"/>
            </p:cNvCxnSpPr>
            <p:nvPr/>
          </p:nvCxnSpPr>
          <p:spPr>
            <a:xfrm>
              <a:off x="10304415" y="4156365"/>
              <a:ext cx="0" cy="79895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8039598" y="4955315"/>
              <a:ext cx="2264817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4" idx="2"/>
            </p:cNvCxnSpPr>
            <p:nvPr/>
          </p:nvCxnSpPr>
          <p:spPr>
            <a:xfrm flipV="1">
              <a:off x="2122318" y="4156364"/>
              <a:ext cx="0" cy="79895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4" idx="1"/>
            </p:cNvCxnSpPr>
            <p:nvPr/>
          </p:nvCxnSpPr>
          <p:spPr>
            <a:xfrm flipH="1" flipV="1">
              <a:off x="2122318" y="4955315"/>
              <a:ext cx="2336075" cy="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3"/>
              <a:endCxn id="8" idx="1"/>
            </p:cNvCxnSpPr>
            <p:nvPr/>
          </p:nvCxnSpPr>
          <p:spPr>
            <a:xfrm>
              <a:off x="3895106" y="2384205"/>
              <a:ext cx="563287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49530" y="511646"/>
              <a:ext cx="3581205" cy="3644718"/>
              <a:chOff x="895795" y="511646"/>
              <a:chExt cx="3581205" cy="440473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99162" y="511646"/>
                <a:ext cx="3577838" cy="3459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Modeling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Driving Profiles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Vehicle Specifications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SOC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58393" y="511647"/>
              <a:ext cx="3581205" cy="3970318"/>
              <a:chOff x="895795" y="511646"/>
              <a:chExt cx="3581205" cy="479823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9162" y="511646"/>
                <a:ext cx="3577838" cy="4798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Alternative Plans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Schemes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- Electricity Consumption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- Total Cost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531627" y="511647"/>
              <a:ext cx="3581205" cy="3644718"/>
              <a:chOff x="895795" y="511646"/>
              <a:chExt cx="3581205" cy="440473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99162" y="511646"/>
                <a:ext cx="3577838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Optimization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EPOS</a:t>
                </a:r>
                <a:endParaRPr lang="en-US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- Objective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 (1) Minimize </a:t>
                </a:r>
                <a:r>
                  <a:rPr lang="el-GR" sz="2400" dirty="0" smtClean="0">
                    <a:latin typeface="Arial" charset="0"/>
                    <a:ea typeface="Arial" charset="0"/>
                    <a:cs typeface="Arial" charset="0"/>
                  </a:rPr>
                  <a:t>σ</a:t>
                </a:r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Arial" charset="0"/>
                    <a:ea typeface="Arial" charset="0"/>
                    <a:cs typeface="Arial" charset="0"/>
                  </a:rPr>
                  <a:t>   (2) Minimize Cost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58393" y="4602361"/>
              <a:ext cx="3581205" cy="705909"/>
              <a:chOff x="895795" y="632982"/>
              <a:chExt cx="3581205" cy="428340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95795" y="632982"/>
                <a:ext cx="3545576" cy="4283401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99162" y="727818"/>
                <a:ext cx="3577838" cy="2654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 smtClean="0">
                    <a:latin typeface="Arial" charset="0"/>
                    <a:ea typeface="Arial" charset="0"/>
                    <a:cs typeface="Arial" charset="0"/>
                  </a:rPr>
                  <a:t>Feedback</a:t>
                </a:r>
                <a:endParaRPr lang="en-US" sz="2400" b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endParaRPr lang="en-US" sz="24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5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65208" y="148859"/>
            <a:ext cx="6815009" cy="4595725"/>
            <a:chOff x="1965208" y="148859"/>
            <a:chExt cx="6815009" cy="4595725"/>
          </a:xfrm>
        </p:grpSpPr>
        <p:grpSp>
          <p:nvGrpSpPr>
            <p:cNvPr id="42" name="Group 41"/>
            <p:cNvGrpSpPr/>
            <p:nvPr/>
          </p:nvGrpSpPr>
          <p:grpSpPr>
            <a:xfrm>
              <a:off x="2053474" y="701064"/>
              <a:ext cx="6726743" cy="3862176"/>
              <a:chOff x="2053474" y="701064"/>
              <a:chExt cx="6726743" cy="3862176"/>
            </a:xfrm>
          </p:grpSpPr>
          <p:pic>
            <p:nvPicPr>
              <p:cNvPr id="5" name="그림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3474" y="1795062"/>
                <a:ext cx="1055062" cy="1674178"/>
              </a:xfrm>
              <a:prstGeom prst="rect">
                <a:avLst/>
              </a:prstGeom>
            </p:spPr>
          </p:pic>
          <p:pic>
            <p:nvPicPr>
              <p:cNvPr id="9" name="그림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6215" y="2130476"/>
                <a:ext cx="1994002" cy="1003352"/>
              </a:xfrm>
              <a:prstGeom prst="rect">
                <a:avLst/>
              </a:prstGeom>
            </p:spPr>
          </p:pic>
          <p:pic>
            <p:nvPicPr>
              <p:cNvPr id="11" name="그림 2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1125" y="3559888"/>
                <a:ext cx="1994002" cy="1003352"/>
              </a:xfrm>
              <a:prstGeom prst="rect">
                <a:avLst/>
              </a:prstGeom>
            </p:spPr>
          </p:pic>
          <p:pic>
            <p:nvPicPr>
              <p:cNvPr id="12" name="그림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1125" y="701064"/>
                <a:ext cx="1994002" cy="1003352"/>
              </a:xfrm>
              <a:prstGeom prst="rect">
                <a:avLst/>
              </a:prstGeom>
            </p:spPr>
          </p:pic>
          <p:cxnSp>
            <p:nvCxnSpPr>
              <p:cNvPr id="13" name="직선 연결선 11"/>
              <p:cNvCxnSpPr/>
              <p:nvPr/>
            </p:nvCxnSpPr>
            <p:spPr>
              <a:xfrm>
                <a:off x="2748496" y="2632152"/>
                <a:ext cx="8118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560353" y="2401319"/>
                <a:ext cx="1383499" cy="400110"/>
              </a:xfrm>
              <a:prstGeom prst="rect">
                <a:avLst/>
              </a:prstGeom>
              <a:noFill/>
              <a:ln w="444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Arial" charset="0"/>
                    <a:ea typeface="Arial" charset="0"/>
                    <a:cs typeface="Arial" charset="0"/>
                  </a:rPr>
                  <a:t>EV Agent</a:t>
                </a:r>
                <a:endParaRPr lang="ko-KR" alt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" name="번개 33"/>
              <p:cNvSpPr/>
              <p:nvPr/>
            </p:nvSpPr>
            <p:spPr>
              <a:xfrm>
                <a:off x="2928515" y="2130476"/>
                <a:ext cx="451817" cy="36004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5063069" y="2675745"/>
                <a:ext cx="179934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5037342" y="2525207"/>
                <a:ext cx="180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207002" y="2155877"/>
                <a:ext cx="1655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Information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07002" y="2662584"/>
                <a:ext cx="1655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Charging Plan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V="1">
                <a:off x="5037342" y="1591733"/>
                <a:ext cx="846000" cy="72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5037342" y="2894883"/>
                <a:ext cx="846000" cy="72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3445933" y="519717"/>
              <a:ext cx="5334284" cy="422486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325674" y="148859"/>
              <a:ext cx="1574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EV </a:t>
              </a:r>
              <a:r>
                <a:rPr lang="en-US" sz="1600" dirty="0" err="1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Microgrid</a:t>
              </a:r>
              <a:endParaRPr lang="en-US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65208" y="1210287"/>
              <a:ext cx="12315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Grid</a:t>
              </a:r>
            </a:p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600" dirty="0" err="1" smtClean="0">
                  <a:latin typeface="Arial" charset="0"/>
                  <a:ea typeface="Arial" charset="0"/>
                  <a:cs typeface="Arial" charset="0"/>
                </a:rPr>
                <a:t>Macrogrid</a:t>
              </a:r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)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31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136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Ry5jOfVuAD@student.ethz.ch</dc:creator>
  <cp:lastModifiedBy>Ry5jOfVuAD@student.ethz.ch</cp:lastModifiedBy>
  <cp:revision>27</cp:revision>
  <dcterms:created xsi:type="dcterms:W3CDTF">2015-12-05T15:15:10Z</dcterms:created>
  <dcterms:modified xsi:type="dcterms:W3CDTF">2015-12-10T20:16:27Z</dcterms:modified>
</cp:coreProperties>
</file>