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60" r:id="rId5"/>
    <p:sldId id="270" r:id="rId6"/>
    <p:sldId id="269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61" r:id="rId15"/>
    <p:sldId id="271" r:id="rId16"/>
    <p:sldId id="280" r:id="rId17"/>
    <p:sldId id="279" r:id="rId18"/>
    <p:sldId id="281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8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5854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6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1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49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2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7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9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68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9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6B6DA5-0A0F-F84A-86DD-E8384DCA2D4A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9C840-BF05-8F4E-8924-6BD0D175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2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zcz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zcz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Autofit/>
          </a:bodyPr>
          <a:lstStyle/>
          <a:p>
            <a:r>
              <a:rPr lang="en-US" sz="6000" dirty="0">
                <a:effectLst/>
                <a:latin typeface="Helvetica" pitchFamily="2" charset="0"/>
              </a:rPr>
              <a:t>The Fallacy of Bifurcation - with Examples from Computer </a:t>
            </a:r>
            <a:r>
              <a:rPr lang="en-US" sz="6000" dirty="0">
                <a:latin typeface="Helvetica" pitchFamily="2" charset="0"/>
              </a:rPr>
              <a:t>S</a:t>
            </a:r>
            <a:r>
              <a:rPr lang="en-US" sz="6000" dirty="0">
                <a:effectLst/>
                <a:latin typeface="Helvetica" pitchFamily="2" charset="0"/>
              </a:rPr>
              <a:t>cience &amp; Economics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Mitchell Szczepanczyk</a:t>
            </a:r>
          </a:p>
          <a:p>
            <a:pPr algn="r"/>
            <a:endParaRPr lang="en-US" dirty="0">
              <a:solidFill>
                <a:schemeClr val="tx2"/>
              </a:solidFill>
            </a:endParaRPr>
          </a:p>
          <a:p>
            <a:pPr algn="r"/>
            <a:r>
              <a:rPr lang="en-US" dirty="0">
                <a:solidFill>
                  <a:schemeClr val="tx2"/>
                </a:solidFill>
                <a:hlinkClick r:id="rId3"/>
              </a:rPr>
              <a:t>www.szcz.org</a:t>
            </a:r>
            <a:endParaRPr lang="en-US" dirty="0">
              <a:solidFill>
                <a:schemeClr val="tx2"/>
              </a:solidFill>
            </a:endParaRPr>
          </a:p>
          <a:p>
            <a:pPr algn="r"/>
            <a:endParaRPr lang="en-US" dirty="0">
              <a:solidFill>
                <a:schemeClr val="tx2"/>
              </a:solidFill>
            </a:endParaRPr>
          </a:p>
          <a:p>
            <a:pPr algn="r"/>
            <a:r>
              <a:rPr lang="en-US" dirty="0">
                <a:solidFill>
                  <a:schemeClr val="tx2"/>
                </a:solidFill>
              </a:rPr>
              <a:t>Eli Tea Bar</a:t>
            </a:r>
          </a:p>
          <a:p>
            <a:pPr algn="r"/>
            <a:r>
              <a:rPr lang="en-US" dirty="0">
                <a:solidFill>
                  <a:schemeClr val="tx2"/>
                </a:solidFill>
              </a:rPr>
              <a:t>September 4, 2024</a:t>
            </a:r>
          </a:p>
        </p:txBody>
      </p:sp>
    </p:spTree>
    <p:extLst>
      <p:ext uri="{BB962C8B-B14F-4D97-AF65-F5344CB8AC3E}">
        <p14:creationId xmlns:p14="http://schemas.microsoft.com/office/powerpoint/2010/main" val="102744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all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Difficult to debug, annoying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none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16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79209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all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Difficult to debug, annoying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none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Bloated, slow,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16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481882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all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Difficult to debug, annoying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none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Bloated, slow,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pitchFamily="2" charset="0"/>
                        </a:rPr>
                        <a:t>Do it yourself with modern tooling and different approaches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68931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all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Difficult to debug, annoying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none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Bloated, slow,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pitchFamily="2" charset="0"/>
                        </a:rPr>
                        <a:t>Do it yourself with modern tooling and different approaches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27456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all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Difficult to debug, annoying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none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Bloated, slow,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pitchFamily="2" charset="0"/>
                        </a:rPr>
                        <a:t>Do it yourself with modern tooling and different approaches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Hard to learn?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640511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736126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4852"/>
              </p:ext>
            </p:extLst>
          </p:nvPr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0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1108395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58828"/>
              </p:ext>
            </p:extLst>
          </p:nvPr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Markets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0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26484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Markets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Capitalism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0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304286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Markets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Capitalism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Antagonistic roles, Externalities,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0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4013676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r>
              <a:rPr lang="en-US" sz="3600" dirty="0">
                <a:effectLst/>
                <a:latin typeface="Helvetica" pitchFamily="2" charset="0"/>
              </a:rPr>
              <a:t>Fallacy of bifurcation — “all but two options are excluded”</a:t>
            </a:r>
            <a:br>
              <a:rPr lang="en-US" sz="3600" dirty="0">
                <a:effectLst/>
                <a:latin typeface="Helvetica" pitchFamily="2" charset="0"/>
              </a:rPr>
            </a:br>
            <a:br>
              <a:rPr lang="en-US" sz="3600" dirty="0">
                <a:effectLst/>
                <a:latin typeface="Helvetica" pitchFamily="2" charset="0"/>
              </a:rPr>
            </a:br>
            <a:br>
              <a:rPr lang="en-US" sz="3600" dirty="0">
                <a:effectLst/>
                <a:latin typeface="Helvetica" pitchFamily="2" charset="0"/>
              </a:rPr>
            </a:br>
            <a:br>
              <a:rPr lang="en-US" sz="3600" dirty="0">
                <a:effectLst/>
                <a:latin typeface="Helvetica" pitchFamily="2" charset="0"/>
              </a:rPr>
            </a:br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7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Markets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Capitalism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Antagonistic roles, Externalities,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Command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0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187219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Markets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Capitalism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Antagonistic roles, Externalities,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Command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Communism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0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4114928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Markets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Capitalism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Antagonistic roles, Externalities,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Command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Communism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Dictatorial, Violent,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0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373400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Markets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Capitalism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Antagonistic roles, Externalities,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Command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Communism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Dictatorial, Violent,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itchFamily="2" charset="0"/>
                        </a:rPr>
                        <a:t>Democratic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244937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Markets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Capitalism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Antagonistic roles, Externalities,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Command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Communism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Dictatorial, Violent,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itchFamily="2" charset="0"/>
                        </a:rPr>
                        <a:t>Democratic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Participatory Economy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2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379741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Markets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Capitalism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Helvetica" pitchFamily="2" charset="0"/>
                          <a:ea typeface="+mn-ea"/>
                          <a:cs typeface="+mn-cs"/>
                        </a:rPr>
                        <a:t>Antagonistic roles, Externalities,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Command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Communism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Dictatorial, Violent, Inefficient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itchFamily="2" charset="0"/>
                        </a:rPr>
                        <a:t>Democratic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Participatory Economy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Helvetica" pitchFamily="2" charset="0"/>
                        </a:rPr>
                        <a:t>Doesn’t exist (yet?)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Economic Allocation Systems</a:t>
            </a:r>
          </a:p>
        </p:txBody>
      </p:sp>
    </p:spTree>
    <p:extLst>
      <p:ext uri="{BB962C8B-B14F-4D97-AF65-F5344CB8AC3E}">
        <p14:creationId xmlns:p14="http://schemas.microsoft.com/office/powerpoint/2010/main" val="120098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Autofit/>
          </a:bodyPr>
          <a:lstStyle/>
          <a:p>
            <a:r>
              <a:rPr lang="en-US" sz="6000" dirty="0">
                <a:effectLst/>
                <a:latin typeface="Helvetica" pitchFamily="2" charset="0"/>
              </a:rPr>
              <a:t>Thank you!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Mitchell Szczepanczyk</a:t>
            </a:r>
          </a:p>
          <a:p>
            <a:pPr algn="r"/>
            <a:endParaRPr lang="en-US" dirty="0">
              <a:solidFill>
                <a:schemeClr val="tx2"/>
              </a:solidFill>
            </a:endParaRPr>
          </a:p>
          <a:p>
            <a:pPr algn="r"/>
            <a:r>
              <a:rPr lang="en-US" dirty="0">
                <a:solidFill>
                  <a:schemeClr val="tx2"/>
                </a:solidFill>
                <a:hlinkClick r:id="rId3"/>
              </a:rPr>
              <a:t>www.szcz.org</a:t>
            </a:r>
            <a:endParaRPr lang="en-US" dirty="0">
              <a:solidFill>
                <a:schemeClr val="tx2"/>
              </a:solidFill>
            </a:endParaRPr>
          </a:p>
          <a:p>
            <a:pPr algn="r"/>
            <a:endParaRPr lang="en-US" dirty="0">
              <a:solidFill>
                <a:schemeClr val="tx2"/>
              </a:solidFill>
            </a:endParaRPr>
          </a:p>
          <a:p>
            <a:pPr algn="r"/>
            <a:r>
              <a:rPr lang="en-US" dirty="0">
                <a:solidFill>
                  <a:schemeClr val="tx2"/>
                </a:solidFill>
              </a:rPr>
              <a:t>Eli Tea Bar</a:t>
            </a:r>
          </a:p>
          <a:p>
            <a:pPr algn="r"/>
            <a:r>
              <a:rPr lang="en-US" dirty="0">
                <a:solidFill>
                  <a:schemeClr val="tx2"/>
                </a:solidFill>
              </a:rPr>
              <a:t>September 4, 2024</a:t>
            </a:r>
          </a:p>
        </p:txBody>
      </p:sp>
    </p:spTree>
    <p:extLst>
      <p:ext uri="{BB962C8B-B14F-4D97-AF65-F5344CB8AC3E}">
        <p14:creationId xmlns:p14="http://schemas.microsoft.com/office/powerpoint/2010/main" val="3958825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r>
              <a:rPr lang="en-US" sz="3600" dirty="0">
                <a:effectLst/>
                <a:latin typeface="Helvetica" pitchFamily="2" charset="0"/>
              </a:rPr>
              <a:t>Fallacy of bifurcation — “all but two options are excluded”</a:t>
            </a:r>
            <a:br>
              <a:rPr lang="en-US" sz="3600" dirty="0">
                <a:effectLst/>
                <a:latin typeface="Helvetica" pitchFamily="2" charset="0"/>
              </a:rPr>
            </a:br>
            <a:br>
              <a:rPr lang="en-US" sz="3600" dirty="0">
                <a:effectLst/>
                <a:latin typeface="Helvetica" pitchFamily="2" charset="0"/>
              </a:rPr>
            </a:br>
            <a:r>
              <a:rPr lang="en-US" sz="3600" dirty="0">
                <a:effectLst/>
                <a:latin typeface="Helvetica" pitchFamily="2" charset="0"/>
              </a:rPr>
              <a:t>Subset of false dilemma, false dichotomy, false binary — erroneously limits available / possible options</a:t>
            </a:r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2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970946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16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89487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all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16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80619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all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16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737746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all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Difficult to debug, annoying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16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180150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E1D-954C-D835-9268-487635816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274" y="648586"/>
            <a:ext cx="10197383" cy="5624623"/>
          </a:xfrm>
        </p:spPr>
        <p:txBody>
          <a:bodyPr anchor="ctr">
            <a:normAutofit/>
          </a:bodyPr>
          <a:lstStyle/>
          <a:p>
            <a:br>
              <a:rPr lang="en-US" sz="3600" dirty="0">
                <a:effectLst/>
                <a:latin typeface="Helvetica" pitchFamily="2" charset="0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36E4-7D11-9385-8AAF-F2E8F3A0A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12651" y="1956390"/>
            <a:ext cx="942304" cy="3839025"/>
          </a:xfrm>
        </p:spPr>
        <p:txBody>
          <a:bodyPr anchor="ctr">
            <a:normAutofit/>
          </a:bodyPr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E09D13-34F5-53F5-C824-99927E75F36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56390"/>
          <a:ext cx="8194566" cy="43879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1522">
                  <a:extLst>
                    <a:ext uri="{9D8B030D-6E8A-4147-A177-3AD203B41FA5}">
                      <a16:colId xmlns:a16="http://schemas.microsoft.com/office/drawing/2014/main" val="650877959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1071853156"/>
                    </a:ext>
                  </a:extLst>
                </a:gridCol>
                <a:gridCol w="2731522">
                  <a:extLst>
                    <a:ext uri="{9D8B030D-6E8A-4147-A177-3AD203B41FA5}">
                      <a16:colId xmlns:a16="http://schemas.microsoft.com/office/drawing/2014/main" val="4134344149"/>
                    </a:ext>
                  </a:extLst>
                </a:gridCol>
              </a:tblGrid>
              <a:tr h="10969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Example(s)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Problem(s)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17974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all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Helvetica" pitchFamily="2" charset="0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Difficult to debug, annoying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604429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itchFamily="2" charset="0"/>
                        </a:rPr>
                        <a:t>Do none of it yourself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165674"/>
                  </a:ext>
                </a:extLst>
              </a:tr>
              <a:tr h="1096975">
                <a:tc>
                  <a:txBody>
                    <a:bodyPr/>
                    <a:lstStyle/>
                    <a:p>
                      <a:endParaRPr lang="en-US" sz="16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Helvetic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565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99C4CD-5211-20D3-1BE3-BB50F5852CC8}"/>
              </a:ext>
            </a:extLst>
          </p:cNvPr>
          <p:cNvSpPr txBox="1"/>
          <p:nvPr/>
        </p:nvSpPr>
        <p:spPr>
          <a:xfrm>
            <a:off x="3410607" y="779268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Computer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43475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143</TotalTime>
  <Words>647</Words>
  <Application>Microsoft Macintosh PowerPoint</Application>
  <PresentationFormat>Widescreen</PresentationFormat>
  <Paragraphs>210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Century Gothic</vt:lpstr>
      <vt:lpstr>Helvetica</vt:lpstr>
      <vt:lpstr>Wingdings 3</vt:lpstr>
      <vt:lpstr>Ion</vt:lpstr>
      <vt:lpstr>The Fallacy of Bifurcation - with Examples from Computer Science &amp; Economics</vt:lpstr>
      <vt:lpstr>Fallacy of bifurcation — “all but two options are excluded”     </vt:lpstr>
      <vt:lpstr>Fallacy of bifurcation — “all but two options are excluded”  Subset of false dilemma, false dichotomy, false binary — erroneously limits available / possible options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Szczepanczyk</dc:creator>
  <cp:lastModifiedBy>Mitchell Szczepanczyk</cp:lastModifiedBy>
  <cp:revision>10</cp:revision>
  <dcterms:created xsi:type="dcterms:W3CDTF">2024-08-31T15:48:47Z</dcterms:created>
  <dcterms:modified xsi:type="dcterms:W3CDTF">2024-09-02T18:57:54Z</dcterms:modified>
</cp:coreProperties>
</file>