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3"/>
  </p:notesMasterIdLst>
  <p:sldIdLst>
    <p:sldId id="256" r:id="rId5"/>
    <p:sldId id="257" r:id="rId6"/>
    <p:sldId id="258" r:id="rId7"/>
    <p:sldId id="259" r:id="rId8"/>
    <p:sldId id="260" r:id="rId9"/>
    <p:sldId id="262" r:id="rId10"/>
    <p:sldId id="263" r:id="rId11"/>
    <p:sldId id="264" r:id="rId12"/>
    <p:sldId id="265" r:id="rId13"/>
    <p:sldId id="274" r:id="rId14"/>
    <p:sldId id="275" r:id="rId15"/>
    <p:sldId id="267" r:id="rId16"/>
    <p:sldId id="268" r:id="rId17"/>
    <p:sldId id="269" r:id="rId18"/>
    <p:sldId id="270" r:id="rId19"/>
    <p:sldId id="271" r:id="rId20"/>
    <p:sldId id="272" r:id="rId21"/>
    <p:sldId id="273" r:id="rId22"/>
  </p:sldIdLst>
  <p:sldSz cx="12192000" cy="6858000"/>
  <p:notesSz cx="6858000" cy="1857375"/>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44" userDrawn="1">
          <p15:clr>
            <a:srgbClr val="A4A3A4"/>
          </p15:clr>
        </p15:guide>
        <p15:guide id="2" pos="28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BD3AA52-0FB4-F6D0-6D07-1A3D2D9FD3FC}" name="Marianne Seidler" initials="MS" userId="S::mariannes@skillup.tech::bb0b4178-c940-4a9a-9c5e-e97bf5d50d86" providerId="AD"/>
  <p188:author id="{F554C3DC-94B8-9F7D-83FC-6D4CEC0DE845}" name="Dawn Teel-Friedman" initials="DTF" userId="Dawn Teel-Friedman"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Beth Larsen" initials="BL" lastIdx="1" clrIdx="4">
    <p:extLst>
      <p:ext uri="{19B8F6BF-5375-455C-9EA6-DF929625EA0E}">
        <p15:presenceInfo xmlns:p15="http://schemas.microsoft.com/office/powerpoint/2012/main" userId="04edb8684ac0beb8" providerId="Windows Live"/>
      </p:ext>
    </p:extLst>
  </p:cmAuthor>
  <p:cmAuthor id="6" name="Matt Ockenfels" initials="MO" lastIdx="1" clrIdx="5">
    <p:extLst>
      <p:ext uri="{19B8F6BF-5375-455C-9EA6-DF929625EA0E}">
        <p15:presenceInfo xmlns:p15="http://schemas.microsoft.com/office/powerpoint/2012/main" userId="S::matto@skillup.tech::1f5f8b86-5465-4302-9a82-9a36d055e8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3"/>
    <a:srgbClr val="007D79"/>
    <a:srgbClr val="D02670"/>
    <a:srgbClr val="231F20"/>
    <a:srgbClr val="33B1FF"/>
    <a:srgbClr val="262626"/>
    <a:srgbClr val="525252"/>
    <a:srgbClr val="BE95FF"/>
    <a:srgbClr val="FFFFFF"/>
    <a:srgbClr val="C1C7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13" autoAdjust="0"/>
    <p:restoredTop sz="91480" autoAdjust="0"/>
  </p:normalViewPr>
  <p:slideViewPr>
    <p:cSldViewPr snapToGrid="0">
      <p:cViewPr varScale="1">
        <p:scale>
          <a:sx n="65" d="100"/>
          <a:sy n="65" d="100"/>
        </p:scale>
        <p:origin x="48" y="84"/>
      </p:cViewPr>
      <p:guideLst>
        <p:guide orient="horz" pos="744"/>
        <p:guide pos="288"/>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8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8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12/11/2024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r>
              <a:rPr lang="en-US"/>
              <a:t> </a:t>
            </a: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3873" y="1168401"/>
            <a:ext cx="10964254" cy="2387600"/>
          </a:xfrm>
          <a:solidFill>
            <a:schemeClr val="bg2"/>
          </a:solidFill>
        </p:spPr>
        <p:txBody>
          <a:bodyPr anchor="b">
            <a:normAutofit/>
          </a:bodyPr>
          <a:lstStyle>
            <a:lvl1pPr algn="ctr">
              <a:defRPr sz="4800" b="0" i="0">
                <a:solidFill>
                  <a:srgbClr val="525252"/>
                </a:solidFill>
                <a:latin typeface="IBM Plex Sans SemiBold" panose="020B0503050203000203" pitchFamily="34" charset="0"/>
                <a:ea typeface="IBM Plex Sans SemiBold" panose="020B0503050203000203" pitchFamily="34" charset="0"/>
                <a:cs typeface="IBM Plex Sans SemiBold" panose="020B0503050203000203"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528273" y="3731247"/>
            <a:ext cx="9135454" cy="1655762"/>
          </a:xfrm>
        </p:spPr>
        <p:txBody>
          <a:bodyPr>
            <a:normAutofit/>
          </a:bodyPr>
          <a:lstStyle>
            <a:lvl1pPr marL="0" indent="0" algn="ctr">
              <a:buNone/>
              <a:defRPr sz="2400" b="0" i="0">
                <a:solidFill>
                  <a:srgbClr val="525252"/>
                </a:solidFill>
                <a:latin typeface="IBM Plex Sans" panose="020B050305020300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a:ln>
            <a:solidFill>
              <a:srgbClr val="6C4DEA"/>
            </a:solidFill>
          </a:ln>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a:solidFill>
                  <a:srgbClr val="000000"/>
                </a:solidFill>
                <a:latin typeface="Helv"/>
              </a:rPr>
              <a:t>© IBM Corporation. All rights reserved.</a:t>
            </a:r>
          </a:p>
        </p:txBody>
      </p:sp>
      <p:grpSp>
        <p:nvGrpSpPr>
          <p:cNvPr id="5" name="Group 4">
            <a:extLst>
              <a:ext uri="{FF2B5EF4-FFF2-40B4-BE49-F238E27FC236}">
                <a16:creationId xmlns:a16="http://schemas.microsoft.com/office/drawing/2014/main" id="{CB5BAB42-A6B6-D2DB-EC91-721CA287B900}"/>
              </a:ext>
            </a:extLst>
          </p:cNvPr>
          <p:cNvGrpSpPr/>
          <p:nvPr userDrawn="1"/>
        </p:nvGrpSpPr>
        <p:grpSpPr>
          <a:xfrm>
            <a:off x="11094856" y="6244940"/>
            <a:ext cx="1098532" cy="613059"/>
            <a:chOff x="8965342" y="4231217"/>
            <a:chExt cx="1608171" cy="897474"/>
          </a:xfrm>
        </p:grpSpPr>
        <p:pic>
          <p:nvPicPr>
            <p:cNvPr id="6" name="Graphic 5">
              <a:extLst>
                <a:ext uri="{FF2B5EF4-FFF2-40B4-BE49-F238E27FC236}">
                  <a16:creationId xmlns:a16="http://schemas.microsoft.com/office/drawing/2014/main" id="{D9DAF80D-4D83-4EA4-3B9A-B4DEAA21CF4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321121" y="4418033"/>
              <a:ext cx="897474" cy="355817"/>
            </a:xfrm>
            <a:prstGeom prst="rect">
              <a:avLst/>
            </a:prstGeom>
          </p:spPr>
        </p:pic>
        <p:pic>
          <p:nvPicPr>
            <p:cNvPr id="11" name="Graphic 10" hidden="1">
              <a:extLst>
                <a:ext uri="{FF2B5EF4-FFF2-40B4-BE49-F238E27FC236}">
                  <a16:creationId xmlns:a16="http://schemas.microsoft.com/office/drawing/2014/main" id="{AA1B3EED-0A38-9B4D-C031-B7CFB1F16CD2}"/>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321121" y="4772874"/>
              <a:ext cx="897474" cy="355817"/>
            </a:xfrm>
            <a:prstGeom prst="rect">
              <a:avLst/>
            </a:prstGeom>
          </p:spPr>
        </p:pic>
        <p:pic>
          <p:nvPicPr>
            <p:cNvPr id="12" name="Graphic 11" hidden="1">
              <a:extLst>
                <a:ext uri="{FF2B5EF4-FFF2-40B4-BE49-F238E27FC236}">
                  <a16:creationId xmlns:a16="http://schemas.microsoft.com/office/drawing/2014/main" id="{D8BA40FF-052F-CEA2-8570-24062BFE0A7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6200000">
              <a:off x="9946868" y="4502045"/>
              <a:ext cx="897474" cy="355817"/>
            </a:xfrm>
            <a:prstGeom prst="rect">
              <a:avLst/>
            </a:prstGeom>
          </p:spPr>
        </p:pic>
        <p:pic>
          <p:nvPicPr>
            <p:cNvPr id="13" name="Graphic 12" hidden="1">
              <a:extLst>
                <a:ext uri="{FF2B5EF4-FFF2-40B4-BE49-F238E27FC236}">
                  <a16:creationId xmlns:a16="http://schemas.microsoft.com/office/drawing/2014/main" id="{10305589-4F05-9658-71A7-2F6E7BFE9524}"/>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6200000">
              <a:off x="8694514" y="4502045"/>
              <a:ext cx="897474" cy="355817"/>
            </a:xfrm>
            <a:prstGeom prst="rect">
              <a:avLst/>
            </a:prstGeom>
          </p:spPr>
        </p:pic>
      </p:grpSp>
      <p:pic>
        <p:nvPicPr>
          <p:cNvPr id="14" name="Graphic 13">
            <a:extLst>
              <a:ext uri="{FF2B5EF4-FFF2-40B4-BE49-F238E27FC236}">
                <a16:creationId xmlns:a16="http://schemas.microsoft.com/office/drawing/2014/main" id="{EEFE9B80-1CD0-9614-4D99-C0FA5B74A8B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41053" y="6372101"/>
            <a:ext cx="1630680" cy="247650"/>
          </a:xfrm>
          <a:prstGeom prst="rect">
            <a:avLst/>
          </a:prstGeom>
        </p:spPr>
      </p:pic>
    </p:spTree>
    <p:custDataLst>
      <p:tags r:id="rId1"/>
    </p:custDataLst>
    <p:extLst>
      <p:ext uri="{BB962C8B-B14F-4D97-AF65-F5344CB8AC3E}">
        <p14:creationId xmlns:p14="http://schemas.microsoft.com/office/powerpoint/2010/main" val="3736152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25252"/>
                </a:solidFill>
              </a:defRPr>
            </a:lvl1pPr>
          </a:lstStyle>
          <a:p>
            <a:r>
              <a:rPr lang="en-US"/>
              <a:t>Click to edit Master title style</a:t>
            </a:r>
            <a:endParaRPr lang="en-US" dirty="0"/>
          </a:p>
        </p:txBody>
      </p:sp>
      <p:sp>
        <p:nvSpPr>
          <p:cNvPr id="3" name="Content Placeholder 2"/>
          <p:cNvSpPr>
            <a:spLocks noGrp="1"/>
          </p:cNvSpPr>
          <p:nvPr>
            <p:ph idx="1"/>
          </p:nvPr>
        </p:nvSpPr>
        <p:spPr>
          <a:xfrm>
            <a:off x="838200" y="1600199"/>
            <a:ext cx="10744200" cy="4572000"/>
          </a:xfrm>
        </p:spPr>
        <p:txBody>
          <a:bodyPr/>
          <a:lstStyle>
            <a:lvl1pPr>
              <a:defRPr>
                <a:solidFill>
                  <a:srgbClr val="262626"/>
                </a:solidFill>
              </a:defRPr>
            </a:lvl1pPr>
            <a:lvl2pPr>
              <a:defRPr>
                <a:solidFill>
                  <a:srgbClr val="262626"/>
                </a:solidFill>
              </a:defRPr>
            </a:lvl2pPr>
            <a:lvl3pPr>
              <a:defRPr>
                <a:solidFill>
                  <a:srgbClr val="262626"/>
                </a:solidFill>
              </a:defRPr>
            </a:lvl3pPr>
            <a:lvl4pPr>
              <a:defRPr>
                <a:solidFill>
                  <a:srgbClr val="262626"/>
                </a:solidFill>
              </a:defRPr>
            </a:lvl4pPr>
            <a:lvl5pPr>
              <a:defRPr>
                <a:solidFill>
                  <a:srgbClr val="262626"/>
                </a:solidFill>
              </a:defRPr>
            </a:lvl5pPr>
          </a:lstStyle>
          <a:p>
            <a:pPr lvl="0"/>
            <a:r>
              <a:rPr lang="en-US"/>
              <a:t>Click to edit Master text styles</a:t>
            </a:r>
          </a:p>
          <a:p>
            <a:pPr lvl="1"/>
            <a:r>
              <a:rPr lang="en-US"/>
              <a:t>Second level</a:t>
            </a:r>
          </a:p>
          <a:p>
            <a:pPr lvl="2"/>
            <a:r>
              <a:rPr lang="en-US"/>
              <a:t>Third level</a:t>
            </a:r>
          </a:p>
        </p:txBody>
      </p:sp>
      <p:cxnSp>
        <p:nvCxnSpPr>
          <p:cNvPr id="7" name="Straight Connector 6"/>
          <p:cNvCxnSpPr/>
          <p:nvPr/>
        </p:nvCxnSpPr>
        <p:spPr>
          <a:xfrm>
            <a:off x="838200" y="1296645"/>
            <a:ext cx="10515600" cy="368"/>
          </a:xfrm>
          <a:prstGeom prst="line">
            <a:avLst/>
          </a:prstGeom>
          <a:ln>
            <a:solidFill>
              <a:srgbClr val="6C4DEA"/>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4970299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solidFill>
                  <a:srgbClr val="525252"/>
                </a:solidFill>
                <a:latin typeface="IBM Plex Sans SemiBold" panose="020B0503050203000203"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838200" y="1600200"/>
            <a:ext cx="5181600" cy="4572000"/>
          </a:xfrm>
        </p:spPr>
        <p:txBody>
          <a:bodyPr/>
          <a:lstStyle>
            <a:lvl1pPr>
              <a:defRPr>
                <a:solidFill>
                  <a:srgbClr val="262626"/>
                </a:solidFill>
              </a:defRPr>
            </a:lvl1pPr>
            <a:lvl2pPr>
              <a:defRPr>
                <a:solidFill>
                  <a:srgbClr val="262626"/>
                </a:solidFill>
              </a:defRPr>
            </a:lvl2pPr>
            <a:lvl3pPr>
              <a:defRPr>
                <a:solidFill>
                  <a:srgbClr val="262626"/>
                </a:solidFill>
              </a:defRPr>
            </a:lvl3pPr>
            <a:lvl4pPr>
              <a:defRPr>
                <a:solidFill>
                  <a:srgbClr val="525252"/>
                </a:solidFill>
              </a:defRPr>
            </a:lvl4pPr>
            <a:lvl5pPr>
              <a:defRPr>
                <a:solidFill>
                  <a:srgbClr val="525252"/>
                </a:solidFill>
              </a:defRPr>
            </a:lvl5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72200" y="1600200"/>
            <a:ext cx="5181600" cy="4572000"/>
          </a:xfrm>
        </p:spPr>
        <p:txBody>
          <a:bodyPr/>
          <a:lstStyle>
            <a:lvl1pPr>
              <a:defRPr>
                <a:solidFill>
                  <a:srgbClr val="262626"/>
                </a:solidFill>
              </a:defRPr>
            </a:lvl1pPr>
            <a:lvl2pPr>
              <a:defRPr>
                <a:solidFill>
                  <a:srgbClr val="262626"/>
                </a:solidFill>
              </a:defRPr>
            </a:lvl2pPr>
            <a:lvl3pPr>
              <a:defRPr>
                <a:solidFill>
                  <a:srgbClr val="262626"/>
                </a:solidFill>
              </a:defRPr>
            </a:lvl3pPr>
            <a:lvl4pPr>
              <a:defRPr>
                <a:solidFill>
                  <a:srgbClr val="525252"/>
                </a:solidFill>
              </a:defRPr>
            </a:lvl4pPr>
            <a:lvl5pPr>
              <a:defRPr>
                <a:solidFill>
                  <a:srgbClr val="525252"/>
                </a:solidFill>
              </a:defRPr>
            </a:lvl5pPr>
          </a:lstStyle>
          <a:p>
            <a:pPr lvl="0"/>
            <a:r>
              <a:rPr lang="en-US"/>
              <a:t>Click to edit Master text styles</a:t>
            </a:r>
          </a:p>
          <a:p>
            <a:pPr lvl="1"/>
            <a:r>
              <a:rPr lang="en-US"/>
              <a:t>Second level</a:t>
            </a:r>
          </a:p>
          <a:p>
            <a:pPr lvl="2"/>
            <a:r>
              <a:rPr lang="en-US"/>
              <a:t>Third level</a:t>
            </a:r>
          </a:p>
        </p:txBody>
      </p:sp>
      <p:cxnSp>
        <p:nvCxnSpPr>
          <p:cNvPr id="8" name="Straight Connector 7"/>
          <p:cNvCxnSpPr/>
          <p:nvPr/>
        </p:nvCxnSpPr>
        <p:spPr>
          <a:xfrm>
            <a:off x="838200" y="1364249"/>
            <a:ext cx="10515600" cy="368"/>
          </a:xfrm>
          <a:prstGeom prst="line">
            <a:avLst/>
          </a:prstGeom>
          <a:ln>
            <a:solidFill>
              <a:srgbClr val="6C4DEA"/>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871343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793464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b="1" i="0">
                <a:solidFill>
                  <a:srgbClr val="525252"/>
                </a:solidFill>
                <a:latin typeface="IBM Plex Sans SemiBold" panose="020B0503050203000203" pitchFamily="34" charset="0"/>
                <a:ea typeface="IBM Plex Sans SemiBold" panose="020B0503050203000203" pitchFamily="34" charset="0"/>
                <a:cs typeface="IBM Plex Sans SemiBold" panose="020B0503050203000203" pitchFamily="34" charset="0"/>
              </a:defRPr>
            </a:lvl1pPr>
          </a:lstStyle>
          <a:p>
            <a:r>
              <a:rPr lang="en-US"/>
              <a:t>Click to edit Master title style</a:t>
            </a:r>
          </a:p>
        </p:txBody>
      </p:sp>
    </p:spTree>
    <p:extLst>
      <p:ext uri="{BB962C8B-B14F-4D97-AF65-F5344CB8AC3E}">
        <p14:creationId xmlns:p14="http://schemas.microsoft.com/office/powerpoint/2010/main" val="1173270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2_Blank">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3.svg"/><Relationship Id="rId2" Type="http://schemas.openxmlformats.org/officeDocument/2006/relationships/slideLayout" Target="../slideLayouts/slideLayout2.xml"/><Relationship Id="rId16" Type="http://schemas.openxmlformats.org/officeDocument/2006/relationships/image" Target="../media/image7.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image" Target="../media/image6.png"/><Relationship Id="rId10"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image" Target="../media/image1.png"/><Relationship Id="rId14" Type="http://schemas.openxmlformats.org/officeDocument/2006/relationships/image" Target="../media/image5.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pic>
        <p:nvPicPr>
          <p:cNvPr id="12" name="Picture 11" descr="Text, logo&#10;&#10;Description automatically generated">
            <a:extLst>
              <a:ext uri="{FF2B5EF4-FFF2-40B4-BE49-F238E27FC236}">
                <a16:creationId xmlns:a16="http://schemas.microsoft.com/office/drawing/2014/main" id="{05161552-D656-B925-AB2F-4CA5F6FE7270}"/>
              </a:ext>
            </a:extLst>
          </p:cNvPr>
          <p:cNvPicPr>
            <a:picLocks noChangeAspect="1"/>
          </p:cNvPicPr>
          <p:nvPr userDrawn="1"/>
        </p:nvPicPr>
        <p:blipFill rotWithShape="1">
          <a:blip r:embed="rId9">
            <a:alphaModFix amt="5000"/>
            <a:extLst>
              <a:ext uri="{BEBA8EAE-BF5A-486C-A8C5-ECC9F3942E4B}">
                <a14:imgProps xmlns:a14="http://schemas.microsoft.com/office/drawing/2010/main">
                  <a14:imgLayer r:embed="rId10">
                    <a14:imgEffect>
                      <a14:saturation sat="155000"/>
                    </a14:imgEffect>
                    <a14:imgEffect>
                      <a14:brightnessContrast contrast="-77000"/>
                    </a14:imgEffect>
                  </a14:imgLayer>
                </a14:imgProps>
              </a:ext>
            </a:extLst>
          </a:blip>
          <a:srcRect l="-1923" r="70315"/>
          <a:stretch/>
        </p:blipFill>
        <p:spPr>
          <a:xfrm>
            <a:off x="3345127" y="1418811"/>
            <a:ext cx="5501746" cy="4826130"/>
          </a:xfrm>
          <a:prstGeom prst="rect">
            <a:avLst/>
          </a:prstGeom>
        </p:spPr>
      </p:pic>
      <p:sp>
        <p:nvSpPr>
          <p:cNvPr id="4" name="Rectangle 3">
            <a:extLst>
              <a:ext uri="{FF2B5EF4-FFF2-40B4-BE49-F238E27FC236}">
                <a16:creationId xmlns:a16="http://schemas.microsoft.com/office/drawing/2014/main" id="{AE377BDD-6725-68B2-639C-E47C9B4601F2}"/>
              </a:ext>
            </a:extLst>
          </p:cNvPr>
          <p:cNvSpPr/>
          <p:nvPr userDrawn="1"/>
        </p:nvSpPr>
        <p:spPr>
          <a:xfrm>
            <a:off x="12625444" y="2728308"/>
            <a:ext cx="1235879" cy="1235878"/>
          </a:xfrm>
          <a:prstGeom prst="rect">
            <a:avLst/>
          </a:prstGeom>
          <a:solidFill>
            <a:srgbClr val="BE95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#BE95FF</a:t>
            </a:r>
          </a:p>
        </p:txBody>
      </p:sp>
      <p:sp>
        <p:nvSpPr>
          <p:cNvPr id="5" name="Rectangle 4">
            <a:extLst>
              <a:ext uri="{FF2B5EF4-FFF2-40B4-BE49-F238E27FC236}">
                <a16:creationId xmlns:a16="http://schemas.microsoft.com/office/drawing/2014/main" id="{18771CE0-19C9-5FCF-1B71-ACF36DEE6664}"/>
              </a:ext>
            </a:extLst>
          </p:cNvPr>
          <p:cNvSpPr/>
          <p:nvPr userDrawn="1"/>
        </p:nvSpPr>
        <p:spPr>
          <a:xfrm>
            <a:off x="18071881" y="2728308"/>
            <a:ext cx="1235879" cy="1235878"/>
          </a:xfrm>
          <a:prstGeom prst="rect">
            <a:avLst/>
          </a:prstGeom>
          <a:solidFill>
            <a:srgbClr val="33B1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#33B1FF</a:t>
            </a:r>
          </a:p>
        </p:txBody>
      </p:sp>
      <p:sp>
        <p:nvSpPr>
          <p:cNvPr id="6" name="Rectangle 5">
            <a:extLst>
              <a:ext uri="{FF2B5EF4-FFF2-40B4-BE49-F238E27FC236}">
                <a16:creationId xmlns:a16="http://schemas.microsoft.com/office/drawing/2014/main" id="{832A3F44-3AAC-9557-E214-F323108F6B65}"/>
              </a:ext>
            </a:extLst>
          </p:cNvPr>
          <p:cNvSpPr/>
          <p:nvPr userDrawn="1"/>
        </p:nvSpPr>
        <p:spPr>
          <a:xfrm>
            <a:off x="14440923" y="2728308"/>
            <a:ext cx="1235879" cy="1235878"/>
          </a:xfrm>
          <a:prstGeom prst="rect">
            <a:avLst/>
          </a:prstGeom>
          <a:solidFill>
            <a:srgbClr val="FF7EB6"/>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#FF7EB6</a:t>
            </a:r>
          </a:p>
        </p:txBody>
      </p:sp>
      <p:sp>
        <p:nvSpPr>
          <p:cNvPr id="9" name="Rectangle 8">
            <a:extLst>
              <a:ext uri="{FF2B5EF4-FFF2-40B4-BE49-F238E27FC236}">
                <a16:creationId xmlns:a16="http://schemas.microsoft.com/office/drawing/2014/main" id="{06EA0613-E945-E437-C733-F9F008F63B76}"/>
              </a:ext>
            </a:extLst>
          </p:cNvPr>
          <p:cNvSpPr/>
          <p:nvPr userDrawn="1"/>
        </p:nvSpPr>
        <p:spPr>
          <a:xfrm>
            <a:off x="16256402" y="2728308"/>
            <a:ext cx="1235879" cy="1235878"/>
          </a:xfrm>
          <a:prstGeom prst="rect">
            <a:avLst/>
          </a:prstGeom>
          <a:solidFill>
            <a:srgbClr val="08BDBA"/>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#08BDBA</a:t>
            </a:r>
          </a:p>
        </p:txBody>
      </p:sp>
      <p:sp>
        <p:nvSpPr>
          <p:cNvPr id="10" name="TextBox 9">
            <a:extLst>
              <a:ext uri="{FF2B5EF4-FFF2-40B4-BE49-F238E27FC236}">
                <a16:creationId xmlns:a16="http://schemas.microsoft.com/office/drawing/2014/main" id="{F0EC5687-C25A-A73E-5192-674F560F89FA}"/>
              </a:ext>
            </a:extLst>
          </p:cNvPr>
          <p:cNvSpPr txBox="1"/>
          <p:nvPr userDrawn="1"/>
        </p:nvSpPr>
        <p:spPr>
          <a:xfrm>
            <a:off x="12602453" y="3912427"/>
            <a:ext cx="1237839" cy="369332"/>
          </a:xfrm>
          <a:prstGeom prst="rect">
            <a:avLst/>
          </a:prstGeom>
          <a:noFill/>
        </p:spPr>
        <p:txBody>
          <a:bodyPr wrap="none" rtlCol="0">
            <a:spAutoFit/>
          </a:bodyPr>
          <a:lstStyle/>
          <a:p>
            <a:r>
              <a:rPr lang="en-US" b="1" i="0" dirty="0">
                <a:solidFill>
                  <a:srgbClr val="FFFFFF"/>
                </a:solidFill>
                <a:effectLst/>
              </a:rPr>
              <a:t>Purple 40</a:t>
            </a:r>
            <a:endParaRPr lang="en-US" b="1" dirty="0">
              <a:solidFill>
                <a:srgbClr val="FFFFFF"/>
              </a:solidFill>
            </a:endParaRPr>
          </a:p>
        </p:txBody>
      </p:sp>
      <p:sp>
        <p:nvSpPr>
          <p:cNvPr id="13" name="TextBox 12">
            <a:extLst>
              <a:ext uri="{FF2B5EF4-FFF2-40B4-BE49-F238E27FC236}">
                <a16:creationId xmlns:a16="http://schemas.microsoft.com/office/drawing/2014/main" id="{C31F4021-33FE-506B-3C0D-688FEF669647}"/>
              </a:ext>
            </a:extLst>
          </p:cNvPr>
          <p:cNvSpPr txBox="1"/>
          <p:nvPr userDrawn="1"/>
        </p:nvSpPr>
        <p:spPr>
          <a:xfrm>
            <a:off x="14334144" y="3912427"/>
            <a:ext cx="1449436" cy="369332"/>
          </a:xfrm>
          <a:prstGeom prst="rect">
            <a:avLst/>
          </a:prstGeom>
          <a:noFill/>
        </p:spPr>
        <p:txBody>
          <a:bodyPr wrap="none" rtlCol="0">
            <a:spAutoFit/>
          </a:bodyPr>
          <a:lstStyle/>
          <a:p>
            <a:r>
              <a:rPr lang="en-US" b="1" dirty="0">
                <a:solidFill>
                  <a:srgbClr val="FFFFFF"/>
                </a:solidFill>
              </a:rPr>
              <a:t>Magenta</a:t>
            </a:r>
            <a:r>
              <a:rPr lang="en-US" b="1" i="0" dirty="0">
                <a:solidFill>
                  <a:srgbClr val="FFFFFF"/>
                </a:solidFill>
                <a:effectLst/>
              </a:rPr>
              <a:t> 40</a:t>
            </a:r>
            <a:endParaRPr lang="en-US" b="1" dirty="0">
              <a:solidFill>
                <a:srgbClr val="FFFFFF"/>
              </a:solidFill>
            </a:endParaRPr>
          </a:p>
        </p:txBody>
      </p:sp>
      <p:sp>
        <p:nvSpPr>
          <p:cNvPr id="14" name="TextBox 13">
            <a:extLst>
              <a:ext uri="{FF2B5EF4-FFF2-40B4-BE49-F238E27FC236}">
                <a16:creationId xmlns:a16="http://schemas.microsoft.com/office/drawing/2014/main" id="{586B112C-C780-5B47-83AA-D580E668C866}"/>
              </a:ext>
            </a:extLst>
          </p:cNvPr>
          <p:cNvSpPr txBox="1"/>
          <p:nvPr userDrawn="1"/>
        </p:nvSpPr>
        <p:spPr>
          <a:xfrm>
            <a:off x="16404771" y="3912427"/>
            <a:ext cx="966355" cy="369332"/>
          </a:xfrm>
          <a:prstGeom prst="rect">
            <a:avLst/>
          </a:prstGeom>
          <a:noFill/>
        </p:spPr>
        <p:txBody>
          <a:bodyPr wrap="none" rtlCol="0">
            <a:spAutoFit/>
          </a:bodyPr>
          <a:lstStyle/>
          <a:p>
            <a:r>
              <a:rPr lang="en-US" b="1" dirty="0">
                <a:solidFill>
                  <a:srgbClr val="FFFFFF"/>
                </a:solidFill>
              </a:rPr>
              <a:t>Teal</a:t>
            </a:r>
            <a:r>
              <a:rPr lang="en-US" b="1" i="0" dirty="0">
                <a:solidFill>
                  <a:srgbClr val="FFFFFF"/>
                </a:solidFill>
                <a:effectLst/>
              </a:rPr>
              <a:t> 40</a:t>
            </a:r>
            <a:endParaRPr lang="en-US" b="1" dirty="0">
              <a:solidFill>
                <a:srgbClr val="FFFFFF"/>
              </a:solidFill>
            </a:endParaRPr>
          </a:p>
        </p:txBody>
      </p:sp>
      <p:sp>
        <p:nvSpPr>
          <p:cNvPr id="15" name="TextBox 14">
            <a:extLst>
              <a:ext uri="{FF2B5EF4-FFF2-40B4-BE49-F238E27FC236}">
                <a16:creationId xmlns:a16="http://schemas.microsoft.com/office/drawing/2014/main" id="{D92FC597-9201-21C6-383D-67750826F14D}"/>
              </a:ext>
            </a:extLst>
          </p:cNvPr>
          <p:cNvSpPr txBox="1"/>
          <p:nvPr userDrawn="1"/>
        </p:nvSpPr>
        <p:spPr>
          <a:xfrm>
            <a:off x="18206642" y="3912427"/>
            <a:ext cx="1055097" cy="369332"/>
          </a:xfrm>
          <a:prstGeom prst="rect">
            <a:avLst/>
          </a:prstGeom>
          <a:noFill/>
        </p:spPr>
        <p:txBody>
          <a:bodyPr wrap="none" rtlCol="0">
            <a:spAutoFit/>
          </a:bodyPr>
          <a:lstStyle/>
          <a:p>
            <a:r>
              <a:rPr lang="en-US" b="1" dirty="0">
                <a:solidFill>
                  <a:srgbClr val="FFFFFF"/>
                </a:solidFill>
              </a:rPr>
              <a:t>Cyan</a:t>
            </a:r>
            <a:r>
              <a:rPr lang="en-US" b="1" i="0" dirty="0">
                <a:solidFill>
                  <a:srgbClr val="FFFFFF"/>
                </a:solidFill>
                <a:effectLst/>
              </a:rPr>
              <a:t> 40</a:t>
            </a:r>
            <a:endParaRPr lang="en-US" b="1" dirty="0">
              <a:solidFill>
                <a:srgbClr val="FFFFFF"/>
              </a:solidFill>
            </a:endParaRPr>
          </a:p>
        </p:txBody>
      </p:sp>
      <p:sp>
        <p:nvSpPr>
          <p:cNvPr id="16" name="Rectangle 15">
            <a:extLst>
              <a:ext uri="{FF2B5EF4-FFF2-40B4-BE49-F238E27FC236}">
                <a16:creationId xmlns:a16="http://schemas.microsoft.com/office/drawing/2014/main" id="{6B4A6D56-917B-72D3-81F7-A59A36FC4198}"/>
              </a:ext>
            </a:extLst>
          </p:cNvPr>
          <p:cNvSpPr/>
          <p:nvPr userDrawn="1"/>
        </p:nvSpPr>
        <p:spPr>
          <a:xfrm>
            <a:off x="12625444" y="4418033"/>
            <a:ext cx="1235879" cy="1235878"/>
          </a:xfrm>
          <a:prstGeom prst="rect">
            <a:avLst/>
          </a:prstGeom>
          <a:solidFill>
            <a:srgbClr val="8A3FFC"/>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#8A3FFC</a:t>
            </a:r>
          </a:p>
        </p:txBody>
      </p:sp>
      <p:sp>
        <p:nvSpPr>
          <p:cNvPr id="17" name="Rectangle 16">
            <a:extLst>
              <a:ext uri="{FF2B5EF4-FFF2-40B4-BE49-F238E27FC236}">
                <a16:creationId xmlns:a16="http://schemas.microsoft.com/office/drawing/2014/main" id="{49512372-0859-45E3-8DD7-AE730B4AFD19}"/>
              </a:ext>
            </a:extLst>
          </p:cNvPr>
          <p:cNvSpPr/>
          <p:nvPr userDrawn="1"/>
        </p:nvSpPr>
        <p:spPr>
          <a:xfrm>
            <a:off x="18071881" y="4418033"/>
            <a:ext cx="1235879" cy="1235878"/>
          </a:xfrm>
          <a:prstGeom prst="rect">
            <a:avLst/>
          </a:prstGeom>
          <a:solidFill>
            <a:srgbClr val="0072C3"/>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#0072C3</a:t>
            </a:r>
          </a:p>
        </p:txBody>
      </p:sp>
      <p:sp>
        <p:nvSpPr>
          <p:cNvPr id="18" name="Rectangle 17">
            <a:extLst>
              <a:ext uri="{FF2B5EF4-FFF2-40B4-BE49-F238E27FC236}">
                <a16:creationId xmlns:a16="http://schemas.microsoft.com/office/drawing/2014/main" id="{A4197D57-5F46-DB39-F81D-9205CC53189F}"/>
              </a:ext>
            </a:extLst>
          </p:cNvPr>
          <p:cNvSpPr/>
          <p:nvPr userDrawn="1"/>
        </p:nvSpPr>
        <p:spPr>
          <a:xfrm>
            <a:off x="14440923" y="4418033"/>
            <a:ext cx="1235879" cy="1235878"/>
          </a:xfrm>
          <a:prstGeom prst="rect">
            <a:avLst/>
          </a:prstGeom>
          <a:solidFill>
            <a:srgbClr val="D0267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#D02670</a:t>
            </a:r>
          </a:p>
        </p:txBody>
      </p:sp>
      <p:sp>
        <p:nvSpPr>
          <p:cNvPr id="19" name="Rectangle 18">
            <a:extLst>
              <a:ext uri="{FF2B5EF4-FFF2-40B4-BE49-F238E27FC236}">
                <a16:creationId xmlns:a16="http://schemas.microsoft.com/office/drawing/2014/main" id="{570AA9B1-D6E7-98E2-49EF-C98B6F0E7E2F}"/>
              </a:ext>
            </a:extLst>
          </p:cNvPr>
          <p:cNvSpPr/>
          <p:nvPr userDrawn="1"/>
        </p:nvSpPr>
        <p:spPr>
          <a:xfrm>
            <a:off x="16256402" y="4418033"/>
            <a:ext cx="1235879" cy="1235878"/>
          </a:xfrm>
          <a:prstGeom prst="rect">
            <a:avLst/>
          </a:prstGeom>
          <a:solidFill>
            <a:srgbClr val="007D7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#007D79</a:t>
            </a:r>
          </a:p>
        </p:txBody>
      </p:sp>
      <p:sp>
        <p:nvSpPr>
          <p:cNvPr id="20" name="TextBox 19">
            <a:extLst>
              <a:ext uri="{FF2B5EF4-FFF2-40B4-BE49-F238E27FC236}">
                <a16:creationId xmlns:a16="http://schemas.microsoft.com/office/drawing/2014/main" id="{B0A9DFA7-88D2-04F7-451C-7A2C388B178F}"/>
              </a:ext>
            </a:extLst>
          </p:cNvPr>
          <p:cNvSpPr txBox="1"/>
          <p:nvPr userDrawn="1"/>
        </p:nvSpPr>
        <p:spPr>
          <a:xfrm>
            <a:off x="12602453" y="5602152"/>
            <a:ext cx="1237839" cy="369332"/>
          </a:xfrm>
          <a:prstGeom prst="rect">
            <a:avLst/>
          </a:prstGeom>
          <a:noFill/>
        </p:spPr>
        <p:txBody>
          <a:bodyPr wrap="none" rtlCol="0">
            <a:spAutoFit/>
          </a:bodyPr>
          <a:lstStyle/>
          <a:p>
            <a:r>
              <a:rPr lang="en-US" b="1" i="0" dirty="0">
                <a:solidFill>
                  <a:srgbClr val="FFFFFF"/>
                </a:solidFill>
                <a:effectLst/>
              </a:rPr>
              <a:t>Purple 60</a:t>
            </a:r>
            <a:endParaRPr lang="en-US" b="1" dirty="0">
              <a:solidFill>
                <a:srgbClr val="FFFFFF"/>
              </a:solidFill>
            </a:endParaRPr>
          </a:p>
        </p:txBody>
      </p:sp>
      <p:sp>
        <p:nvSpPr>
          <p:cNvPr id="21" name="TextBox 20">
            <a:extLst>
              <a:ext uri="{FF2B5EF4-FFF2-40B4-BE49-F238E27FC236}">
                <a16:creationId xmlns:a16="http://schemas.microsoft.com/office/drawing/2014/main" id="{92C98F8E-1DCD-3647-3613-DFFC7CDFF372}"/>
              </a:ext>
            </a:extLst>
          </p:cNvPr>
          <p:cNvSpPr txBox="1"/>
          <p:nvPr userDrawn="1"/>
        </p:nvSpPr>
        <p:spPr>
          <a:xfrm>
            <a:off x="14334144" y="5602152"/>
            <a:ext cx="1448025" cy="369332"/>
          </a:xfrm>
          <a:prstGeom prst="rect">
            <a:avLst/>
          </a:prstGeom>
          <a:noFill/>
        </p:spPr>
        <p:txBody>
          <a:bodyPr wrap="none" rtlCol="0">
            <a:spAutoFit/>
          </a:bodyPr>
          <a:lstStyle/>
          <a:p>
            <a:r>
              <a:rPr lang="en-US" b="1" dirty="0">
                <a:solidFill>
                  <a:srgbClr val="FFFFFF"/>
                </a:solidFill>
              </a:rPr>
              <a:t>Magenta</a:t>
            </a:r>
            <a:r>
              <a:rPr lang="en-US" b="1" i="0" dirty="0">
                <a:solidFill>
                  <a:srgbClr val="FFFFFF"/>
                </a:solidFill>
                <a:effectLst/>
              </a:rPr>
              <a:t> 60</a:t>
            </a:r>
            <a:endParaRPr lang="en-US" b="1" dirty="0">
              <a:solidFill>
                <a:srgbClr val="FFFFFF"/>
              </a:solidFill>
            </a:endParaRPr>
          </a:p>
        </p:txBody>
      </p:sp>
      <p:sp>
        <p:nvSpPr>
          <p:cNvPr id="22" name="TextBox 21">
            <a:extLst>
              <a:ext uri="{FF2B5EF4-FFF2-40B4-BE49-F238E27FC236}">
                <a16:creationId xmlns:a16="http://schemas.microsoft.com/office/drawing/2014/main" id="{129F1073-373D-249D-C1F2-A527EB0210C9}"/>
              </a:ext>
            </a:extLst>
          </p:cNvPr>
          <p:cNvSpPr txBox="1"/>
          <p:nvPr userDrawn="1"/>
        </p:nvSpPr>
        <p:spPr>
          <a:xfrm>
            <a:off x="16404771" y="5602152"/>
            <a:ext cx="966931" cy="369332"/>
          </a:xfrm>
          <a:prstGeom prst="rect">
            <a:avLst/>
          </a:prstGeom>
          <a:noFill/>
        </p:spPr>
        <p:txBody>
          <a:bodyPr wrap="none" rtlCol="0">
            <a:spAutoFit/>
          </a:bodyPr>
          <a:lstStyle/>
          <a:p>
            <a:r>
              <a:rPr lang="en-US" b="1" dirty="0">
                <a:solidFill>
                  <a:srgbClr val="FFFFFF"/>
                </a:solidFill>
              </a:rPr>
              <a:t>Teal</a:t>
            </a:r>
            <a:r>
              <a:rPr lang="en-US" b="1" i="0" dirty="0">
                <a:solidFill>
                  <a:srgbClr val="FFFFFF"/>
                </a:solidFill>
                <a:effectLst/>
              </a:rPr>
              <a:t> 60</a:t>
            </a:r>
            <a:endParaRPr lang="en-US" b="1" dirty="0">
              <a:solidFill>
                <a:srgbClr val="FFFFFF"/>
              </a:solidFill>
            </a:endParaRPr>
          </a:p>
        </p:txBody>
      </p:sp>
      <p:sp>
        <p:nvSpPr>
          <p:cNvPr id="23" name="TextBox 22">
            <a:extLst>
              <a:ext uri="{FF2B5EF4-FFF2-40B4-BE49-F238E27FC236}">
                <a16:creationId xmlns:a16="http://schemas.microsoft.com/office/drawing/2014/main" id="{0D12B31A-8903-A616-B756-B8695FC8F38A}"/>
              </a:ext>
            </a:extLst>
          </p:cNvPr>
          <p:cNvSpPr txBox="1"/>
          <p:nvPr userDrawn="1"/>
        </p:nvSpPr>
        <p:spPr>
          <a:xfrm>
            <a:off x="18206642" y="5602152"/>
            <a:ext cx="1055097" cy="369332"/>
          </a:xfrm>
          <a:prstGeom prst="rect">
            <a:avLst/>
          </a:prstGeom>
          <a:noFill/>
        </p:spPr>
        <p:txBody>
          <a:bodyPr wrap="none" rtlCol="0">
            <a:spAutoFit/>
          </a:bodyPr>
          <a:lstStyle/>
          <a:p>
            <a:r>
              <a:rPr lang="en-US" b="1" dirty="0">
                <a:solidFill>
                  <a:srgbClr val="FFFFFF"/>
                </a:solidFill>
              </a:rPr>
              <a:t>Cyan</a:t>
            </a:r>
            <a:r>
              <a:rPr lang="en-US" b="1" i="0" dirty="0">
                <a:solidFill>
                  <a:srgbClr val="FFFFFF"/>
                </a:solidFill>
                <a:effectLst/>
              </a:rPr>
              <a:t> 60</a:t>
            </a:r>
            <a:endParaRPr lang="en-US" b="1" dirty="0">
              <a:solidFill>
                <a:srgbClr val="FFFFFF"/>
              </a:solidFill>
            </a:endParaRPr>
          </a:p>
        </p:txBody>
      </p:sp>
      <p:sp>
        <p:nvSpPr>
          <p:cNvPr id="24" name="Rectangle 23">
            <a:extLst>
              <a:ext uri="{FF2B5EF4-FFF2-40B4-BE49-F238E27FC236}">
                <a16:creationId xmlns:a16="http://schemas.microsoft.com/office/drawing/2014/main" id="{61892CDF-E500-AD18-C0DB-5405AF35ADE4}"/>
              </a:ext>
            </a:extLst>
          </p:cNvPr>
          <p:cNvSpPr/>
          <p:nvPr userDrawn="1"/>
        </p:nvSpPr>
        <p:spPr>
          <a:xfrm>
            <a:off x="19512379" y="2712316"/>
            <a:ext cx="1267863" cy="1267862"/>
          </a:xfrm>
          <a:prstGeom prst="rect">
            <a:avLst/>
          </a:prstGeom>
          <a:solidFill>
            <a:srgbClr val="12161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2"/>
                </a:solidFill>
                <a:latin typeface="IBM Plex Sans" panose="020B0503050203000203" pitchFamily="34" charset="0"/>
              </a:rPr>
              <a:t>Icon</a:t>
            </a:r>
          </a:p>
          <a:p>
            <a:pPr algn="ctr"/>
            <a:r>
              <a:rPr lang="en-US" dirty="0">
                <a:solidFill>
                  <a:schemeClr val="bg2"/>
                </a:solidFill>
                <a:latin typeface="IBM Plex Sans" panose="020B0503050203000203" pitchFamily="34" charset="0"/>
              </a:rPr>
              <a:t>#</a:t>
            </a:r>
            <a:r>
              <a:rPr lang="en-US" b="0" i="0" dirty="0">
                <a:solidFill>
                  <a:srgbClr val="FFFFFF"/>
                </a:solidFill>
                <a:effectLst/>
                <a:latin typeface="IBM Plex Mono" panose="020B0509050203000203" pitchFamily="49" charset="0"/>
              </a:rPr>
              <a:t>000000</a:t>
            </a:r>
            <a:endParaRPr lang="en-US" dirty="0">
              <a:solidFill>
                <a:schemeClr val="bg2"/>
              </a:solidFill>
              <a:latin typeface="IBM Plex Sans" panose="020B0503050203000203" pitchFamily="34" charset="0"/>
            </a:endParaRPr>
          </a:p>
        </p:txBody>
      </p:sp>
      <p:sp>
        <p:nvSpPr>
          <p:cNvPr id="25" name="Rectangle 24">
            <a:extLst>
              <a:ext uri="{FF2B5EF4-FFF2-40B4-BE49-F238E27FC236}">
                <a16:creationId xmlns:a16="http://schemas.microsoft.com/office/drawing/2014/main" id="{FACF072D-B1FC-4829-B71E-556F57965D46}"/>
              </a:ext>
            </a:extLst>
          </p:cNvPr>
          <p:cNvSpPr/>
          <p:nvPr userDrawn="1"/>
        </p:nvSpPr>
        <p:spPr>
          <a:xfrm>
            <a:off x="19510690" y="4403963"/>
            <a:ext cx="1264019" cy="1264018"/>
          </a:xfrm>
          <a:prstGeom prst="rect">
            <a:avLst/>
          </a:prstGeom>
          <a:solidFill>
            <a:srgbClr val="FFFF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rgbClr val="262626"/>
                </a:solidFill>
                <a:latin typeface="IBM Plex Sans" panose="020B0503050203000203" pitchFamily="34" charset="0"/>
              </a:rPr>
              <a:t>Icon</a:t>
            </a:r>
          </a:p>
          <a:p>
            <a:pPr algn="ctr"/>
            <a:r>
              <a:rPr lang="en-US" dirty="0">
                <a:solidFill>
                  <a:srgbClr val="262626"/>
                </a:solidFill>
                <a:latin typeface="IBM Plex Sans" panose="020B0503050203000203" pitchFamily="34" charset="0"/>
              </a:rPr>
              <a:t>#</a:t>
            </a:r>
            <a:r>
              <a:rPr lang="en-US" b="0" i="0" dirty="0">
                <a:solidFill>
                  <a:srgbClr val="262626"/>
                </a:solidFill>
                <a:effectLst/>
                <a:latin typeface="IBM Plex Mono" panose="020B0509050203000203" pitchFamily="49" charset="0"/>
              </a:rPr>
              <a:t>FFFFFF</a:t>
            </a:r>
            <a:endParaRPr lang="en-US" dirty="0">
              <a:solidFill>
                <a:srgbClr val="262626"/>
              </a:solidFill>
              <a:latin typeface="IBM Plex Sans" panose="020B0503050203000203" pitchFamily="34" charset="0"/>
            </a:endParaRPr>
          </a:p>
        </p:txBody>
      </p:sp>
      <p:sp>
        <p:nvSpPr>
          <p:cNvPr id="26" name="Rectangle 25">
            <a:extLst>
              <a:ext uri="{FF2B5EF4-FFF2-40B4-BE49-F238E27FC236}">
                <a16:creationId xmlns:a16="http://schemas.microsoft.com/office/drawing/2014/main" id="{398BBA60-CCFF-F95A-ECC9-46204EA2214B}"/>
              </a:ext>
            </a:extLst>
          </p:cNvPr>
          <p:cNvSpPr/>
          <p:nvPr userDrawn="1"/>
        </p:nvSpPr>
        <p:spPr>
          <a:xfrm>
            <a:off x="12625444" y="1072749"/>
            <a:ext cx="1235879" cy="1235878"/>
          </a:xfrm>
          <a:prstGeom prst="rect">
            <a:avLst/>
          </a:prstGeom>
          <a:solidFill>
            <a:srgbClr val="F6F2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#F6F2FF</a:t>
            </a:r>
          </a:p>
        </p:txBody>
      </p:sp>
      <p:sp>
        <p:nvSpPr>
          <p:cNvPr id="27" name="Rectangle 26">
            <a:extLst>
              <a:ext uri="{FF2B5EF4-FFF2-40B4-BE49-F238E27FC236}">
                <a16:creationId xmlns:a16="http://schemas.microsoft.com/office/drawing/2014/main" id="{63F05CFF-A449-FBB3-5F13-F7A72C2E43DE}"/>
              </a:ext>
            </a:extLst>
          </p:cNvPr>
          <p:cNvSpPr/>
          <p:nvPr userDrawn="1"/>
        </p:nvSpPr>
        <p:spPr>
          <a:xfrm>
            <a:off x="18071881" y="1072749"/>
            <a:ext cx="1235879" cy="1235878"/>
          </a:xfrm>
          <a:prstGeom prst="rect">
            <a:avLst/>
          </a:prstGeom>
          <a:solidFill>
            <a:srgbClr val="E5F6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#E5F6FF</a:t>
            </a:r>
          </a:p>
        </p:txBody>
      </p:sp>
      <p:sp>
        <p:nvSpPr>
          <p:cNvPr id="28" name="Rectangle 27">
            <a:extLst>
              <a:ext uri="{FF2B5EF4-FFF2-40B4-BE49-F238E27FC236}">
                <a16:creationId xmlns:a16="http://schemas.microsoft.com/office/drawing/2014/main" id="{A4895BC4-B52A-2D00-62C1-71A44604BBB4}"/>
              </a:ext>
            </a:extLst>
          </p:cNvPr>
          <p:cNvSpPr/>
          <p:nvPr userDrawn="1"/>
        </p:nvSpPr>
        <p:spPr>
          <a:xfrm>
            <a:off x="14440923" y="1072749"/>
            <a:ext cx="1235879" cy="1235878"/>
          </a:xfrm>
          <a:prstGeom prst="rect">
            <a:avLst/>
          </a:prstGeom>
          <a:solidFill>
            <a:srgbClr val="FFF0F7"/>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#FFF0F7</a:t>
            </a:r>
          </a:p>
        </p:txBody>
      </p:sp>
      <p:sp>
        <p:nvSpPr>
          <p:cNvPr id="29" name="Rectangle 28">
            <a:extLst>
              <a:ext uri="{FF2B5EF4-FFF2-40B4-BE49-F238E27FC236}">
                <a16:creationId xmlns:a16="http://schemas.microsoft.com/office/drawing/2014/main" id="{F5B5B6C5-97CB-45FD-FDEC-1F5C2A0BDC3E}"/>
              </a:ext>
            </a:extLst>
          </p:cNvPr>
          <p:cNvSpPr/>
          <p:nvPr userDrawn="1"/>
        </p:nvSpPr>
        <p:spPr>
          <a:xfrm>
            <a:off x="16256402" y="1072749"/>
            <a:ext cx="1235879" cy="1235878"/>
          </a:xfrm>
          <a:prstGeom prst="rect">
            <a:avLst/>
          </a:prstGeom>
          <a:solidFill>
            <a:srgbClr val="D9FBFB"/>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#D9FBFB</a:t>
            </a:r>
          </a:p>
        </p:txBody>
      </p:sp>
      <p:sp>
        <p:nvSpPr>
          <p:cNvPr id="30" name="TextBox 29">
            <a:extLst>
              <a:ext uri="{FF2B5EF4-FFF2-40B4-BE49-F238E27FC236}">
                <a16:creationId xmlns:a16="http://schemas.microsoft.com/office/drawing/2014/main" id="{94DCC439-D448-E0FC-26EF-94C7A8B8D0DB}"/>
              </a:ext>
            </a:extLst>
          </p:cNvPr>
          <p:cNvSpPr txBox="1"/>
          <p:nvPr userDrawn="1"/>
        </p:nvSpPr>
        <p:spPr>
          <a:xfrm>
            <a:off x="12602453" y="2256868"/>
            <a:ext cx="1237839" cy="369332"/>
          </a:xfrm>
          <a:prstGeom prst="rect">
            <a:avLst/>
          </a:prstGeom>
          <a:noFill/>
        </p:spPr>
        <p:txBody>
          <a:bodyPr wrap="none" rtlCol="0">
            <a:spAutoFit/>
          </a:bodyPr>
          <a:lstStyle/>
          <a:p>
            <a:r>
              <a:rPr lang="en-US" b="1" i="0" dirty="0">
                <a:solidFill>
                  <a:srgbClr val="FFFFFF"/>
                </a:solidFill>
                <a:effectLst/>
              </a:rPr>
              <a:t>Purple 10</a:t>
            </a:r>
            <a:endParaRPr lang="en-US" b="1" dirty="0">
              <a:solidFill>
                <a:srgbClr val="FFFFFF"/>
              </a:solidFill>
            </a:endParaRPr>
          </a:p>
        </p:txBody>
      </p:sp>
      <p:sp>
        <p:nvSpPr>
          <p:cNvPr id="31" name="TextBox 30">
            <a:extLst>
              <a:ext uri="{FF2B5EF4-FFF2-40B4-BE49-F238E27FC236}">
                <a16:creationId xmlns:a16="http://schemas.microsoft.com/office/drawing/2014/main" id="{004B7B48-2E66-50BA-96FE-D24C4E60BFD7}"/>
              </a:ext>
            </a:extLst>
          </p:cNvPr>
          <p:cNvSpPr txBox="1"/>
          <p:nvPr userDrawn="1"/>
        </p:nvSpPr>
        <p:spPr>
          <a:xfrm>
            <a:off x="14334144" y="2256868"/>
            <a:ext cx="1449436" cy="369332"/>
          </a:xfrm>
          <a:prstGeom prst="rect">
            <a:avLst/>
          </a:prstGeom>
          <a:noFill/>
        </p:spPr>
        <p:txBody>
          <a:bodyPr wrap="none" rtlCol="0">
            <a:spAutoFit/>
          </a:bodyPr>
          <a:lstStyle/>
          <a:p>
            <a:r>
              <a:rPr lang="en-US" b="1" dirty="0">
                <a:solidFill>
                  <a:srgbClr val="FFFFFF"/>
                </a:solidFill>
              </a:rPr>
              <a:t>Magenta</a:t>
            </a:r>
            <a:r>
              <a:rPr lang="en-US" b="1" i="0" dirty="0">
                <a:solidFill>
                  <a:srgbClr val="FFFFFF"/>
                </a:solidFill>
                <a:effectLst/>
              </a:rPr>
              <a:t> 10</a:t>
            </a:r>
            <a:endParaRPr lang="en-US" b="1" dirty="0">
              <a:solidFill>
                <a:srgbClr val="FFFFFF"/>
              </a:solidFill>
            </a:endParaRPr>
          </a:p>
        </p:txBody>
      </p:sp>
      <p:sp>
        <p:nvSpPr>
          <p:cNvPr id="32" name="TextBox 31">
            <a:extLst>
              <a:ext uri="{FF2B5EF4-FFF2-40B4-BE49-F238E27FC236}">
                <a16:creationId xmlns:a16="http://schemas.microsoft.com/office/drawing/2014/main" id="{07C767BF-EB72-86A2-DBA6-0D26C6C02894}"/>
              </a:ext>
            </a:extLst>
          </p:cNvPr>
          <p:cNvSpPr txBox="1"/>
          <p:nvPr userDrawn="1"/>
        </p:nvSpPr>
        <p:spPr>
          <a:xfrm>
            <a:off x="16404771" y="2256868"/>
            <a:ext cx="966355" cy="369332"/>
          </a:xfrm>
          <a:prstGeom prst="rect">
            <a:avLst/>
          </a:prstGeom>
          <a:noFill/>
        </p:spPr>
        <p:txBody>
          <a:bodyPr wrap="none" rtlCol="0">
            <a:spAutoFit/>
          </a:bodyPr>
          <a:lstStyle/>
          <a:p>
            <a:r>
              <a:rPr lang="en-US" b="1" dirty="0">
                <a:solidFill>
                  <a:srgbClr val="FFFFFF"/>
                </a:solidFill>
              </a:rPr>
              <a:t>Teal</a:t>
            </a:r>
            <a:r>
              <a:rPr lang="en-US" b="1" i="0" dirty="0">
                <a:solidFill>
                  <a:srgbClr val="FFFFFF"/>
                </a:solidFill>
                <a:effectLst/>
              </a:rPr>
              <a:t> 10</a:t>
            </a:r>
            <a:endParaRPr lang="en-US" b="1" dirty="0">
              <a:solidFill>
                <a:srgbClr val="FFFFFF"/>
              </a:solidFill>
            </a:endParaRPr>
          </a:p>
        </p:txBody>
      </p:sp>
      <p:sp>
        <p:nvSpPr>
          <p:cNvPr id="33" name="TextBox 32">
            <a:extLst>
              <a:ext uri="{FF2B5EF4-FFF2-40B4-BE49-F238E27FC236}">
                <a16:creationId xmlns:a16="http://schemas.microsoft.com/office/drawing/2014/main" id="{BFEDF829-6CB0-F03B-E025-85D510B4DC26}"/>
              </a:ext>
            </a:extLst>
          </p:cNvPr>
          <p:cNvSpPr txBox="1"/>
          <p:nvPr userDrawn="1"/>
        </p:nvSpPr>
        <p:spPr>
          <a:xfrm>
            <a:off x="18206642" y="2256868"/>
            <a:ext cx="1055097" cy="369332"/>
          </a:xfrm>
          <a:prstGeom prst="rect">
            <a:avLst/>
          </a:prstGeom>
          <a:noFill/>
        </p:spPr>
        <p:txBody>
          <a:bodyPr wrap="none" rtlCol="0">
            <a:spAutoFit/>
          </a:bodyPr>
          <a:lstStyle/>
          <a:p>
            <a:r>
              <a:rPr lang="en-US" b="1" dirty="0">
                <a:solidFill>
                  <a:srgbClr val="FFFFFF"/>
                </a:solidFill>
              </a:rPr>
              <a:t>Cyan</a:t>
            </a:r>
            <a:r>
              <a:rPr lang="en-US" b="1" i="0" dirty="0">
                <a:solidFill>
                  <a:srgbClr val="FFFFFF"/>
                </a:solidFill>
                <a:effectLst/>
              </a:rPr>
              <a:t> 10</a:t>
            </a:r>
            <a:endParaRPr lang="en-US" b="1" dirty="0">
              <a:solidFill>
                <a:srgbClr val="FFFFFF"/>
              </a:solidFill>
            </a:endParaRPr>
          </a:p>
        </p:txBody>
      </p:sp>
      <p:sp>
        <p:nvSpPr>
          <p:cNvPr id="34" name="Rectangle 33">
            <a:extLst>
              <a:ext uri="{FF2B5EF4-FFF2-40B4-BE49-F238E27FC236}">
                <a16:creationId xmlns:a16="http://schemas.microsoft.com/office/drawing/2014/main" id="{7FF97BF5-A64D-02F2-4B04-BC95CE39DF3F}"/>
              </a:ext>
            </a:extLst>
          </p:cNvPr>
          <p:cNvSpPr/>
          <p:nvPr userDrawn="1"/>
        </p:nvSpPr>
        <p:spPr>
          <a:xfrm>
            <a:off x="16222135" y="-2341897"/>
            <a:ext cx="1267863" cy="1267862"/>
          </a:xfrm>
          <a:prstGeom prst="rect">
            <a:avLst/>
          </a:prstGeom>
          <a:solidFill>
            <a:srgbClr val="C1C7CD"/>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#C1C7CD</a:t>
            </a:r>
          </a:p>
        </p:txBody>
      </p:sp>
      <p:sp>
        <p:nvSpPr>
          <p:cNvPr id="37" name="Rectangle 36">
            <a:extLst>
              <a:ext uri="{FF2B5EF4-FFF2-40B4-BE49-F238E27FC236}">
                <a16:creationId xmlns:a16="http://schemas.microsoft.com/office/drawing/2014/main" id="{63738F9B-27C5-3C49-8FD7-0731EE9AC3BF}"/>
              </a:ext>
            </a:extLst>
          </p:cNvPr>
          <p:cNvSpPr/>
          <p:nvPr userDrawn="1"/>
        </p:nvSpPr>
        <p:spPr>
          <a:xfrm>
            <a:off x="16222135" y="-801901"/>
            <a:ext cx="1267863" cy="1267862"/>
          </a:xfrm>
          <a:prstGeom prst="rect">
            <a:avLst/>
          </a:prstGeom>
          <a:solidFill>
            <a:srgbClr val="F2F4F8"/>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#F2F4F8</a:t>
            </a:r>
          </a:p>
        </p:txBody>
      </p:sp>
      <p:sp>
        <p:nvSpPr>
          <p:cNvPr id="38" name="Rectangle 37">
            <a:extLst>
              <a:ext uri="{FF2B5EF4-FFF2-40B4-BE49-F238E27FC236}">
                <a16:creationId xmlns:a16="http://schemas.microsoft.com/office/drawing/2014/main" id="{A7194F16-D83C-3057-9151-A884EA8F0931}"/>
              </a:ext>
            </a:extLst>
          </p:cNvPr>
          <p:cNvSpPr/>
          <p:nvPr userDrawn="1"/>
        </p:nvSpPr>
        <p:spPr>
          <a:xfrm>
            <a:off x="14397282" y="-2352139"/>
            <a:ext cx="1267863" cy="1267862"/>
          </a:xfrm>
          <a:prstGeom prst="rect">
            <a:avLst/>
          </a:prstGeom>
          <a:solidFill>
            <a:srgbClr val="BE95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#BE95FF</a:t>
            </a:r>
          </a:p>
        </p:txBody>
      </p:sp>
      <p:sp>
        <p:nvSpPr>
          <p:cNvPr id="39" name="Rectangle 38">
            <a:extLst>
              <a:ext uri="{FF2B5EF4-FFF2-40B4-BE49-F238E27FC236}">
                <a16:creationId xmlns:a16="http://schemas.microsoft.com/office/drawing/2014/main" id="{80C7A661-0FF9-B849-2771-84AA24CF5EFF}"/>
              </a:ext>
            </a:extLst>
          </p:cNvPr>
          <p:cNvSpPr/>
          <p:nvPr userDrawn="1"/>
        </p:nvSpPr>
        <p:spPr>
          <a:xfrm>
            <a:off x="14397282" y="-812143"/>
            <a:ext cx="1267863" cy="1267862"/>
          </a:xfrm>
          <a:prstGeom prst="rect">
            <a:avLst/>
          </a:prstGeom>
          <a:solidFill>
            <a:srgbClr val="33B1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#33B1FF</a:t>
            </a:r>
          </a:p>
        </p:txBody>
      </p:sp>
      <p:sp>
        <p:nvSpPr>
          <p:cNvPr id="42" name="Rectangle 41">
            <a:extLst>
              <a:ext uri="{FF2B5EF4-FFF2-40B4-BE49-F238E27FC236}">
                <a16:creationId xmlns:a16="http://schemas.microsoft.com/office/drawing/2014/main" id="{784675A9-3F9A-460D-D8D6-C5D9516859D4}"/>
              </a:ext>
            </a:extLst>
          </p:cNvPr>
          <p:cNvSpPr/>
          <p:nvPr userDrawn="1"/>
        </p:nvSpPr>
        <p:spPr>
          <a:xfrm>
            <a:off x="12572429" y="-2309174"/>
            <a:ext cx="1267863" cy="1267862"/>
          </a:xfrm>
          <a:prstGeom prst="rect">
            <a:avLst/>
          </a:prstGeom>
          <a:solidFill>
            <a:srgbClr val="08BDBA"/>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#08BDBA</a:t>
            </a:r>
          </a:p>
        </p:txBody>
      </p:sp>
      <p:sp>
        <p:nvSpPr>
          <p:cNvPr id="43" name="Rectangle 42">
            <a:extLst>
              <a:ext uri="{FF2B5EF4-FFF2-40B4-BE49-F238E27FC236}">
                <a16:creationId xmlns:a16="http://schemas.microsoft.com/office/drawing/2014/main" id="{FD8C7787-7D0E-ED5D-DB99-53C4B52AA8F2}"/>
              </a:ext>
            </a:extLst>
          </p:cNvPr>
          <p:cNvSpPr/>
          <p:nvPr userDrawn="1"/>
        </p:nvSpPr>
        <p:spPr>
          <a:xfrm>
            <a:off x="12572429" y="-769178"/>
            <a:ext cx="1267863" cy="1267862"/>
          </a:xfrm>
          <a:prstGeom prst="rect">
            <a:avLst/>
          </a:prstGeom>
          <a:solidFill>
            <a:srgbClr val="78A9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#78A9FF</a:t>
            </a:r>
          </a:p>
        </p:txBody>
      </p:sp>
      <p:sp>
        <p:nvSpPr>
          <p:cNvPr id="46" name="Rectangle 45">
            <a:extLst>
              <a:ext uri="{FF2B5EF4-FFF2-40B4-BE49-F238E27FC236}">
                <a16:creationId xmlns:a16="http://schemas.microsoft.com/office/drawing/2014/main" id="{20CCBF62-5F94-E366-51BD-6C8DCBF90955}"/>
              </a:ext>
            </a:extLst>
          </p:cNvPr>
          <p:cNvSpPr/>
          <p:nvPr userDrawn="1"/>
        </p:nvSpPr>
        <p:spPr>
          <a:xfrm>
            <a:off x="17993876" y="-2309174"/>
            <a:ext cx="1267863" cy="1267862"/>
          </a:xfrm>
          <a:prstGeom prst="rect">
            <a:avLst/>
          </a:prstGeom>
          <a:solidFill>
            <a:srgbClr val="52525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2"/>
                </a:solidFill>
                <a:latin typeface="IBM Plex Sans" panose="020B0503050203000203" pitchFamily="34" charset="0"/>
              </a:rPr>
              <a:t>Labels</a:t>
            </a:r>
          </a:p>
          <a:p>
            <a:pPr algn="ctr"/>
            <a:r>
              <a:rPr lang="en-US" dirty="0">
                <a:solidFill>
                  <a:schemeClr val="bg2"/>
                </a:solidFill>
                <a:latin typeface="IBM Plex Sans" panose="020B0503050203000203" pitchFamily="34" charset="0"/>
              </a:rPr>
              <a:t>#525252</a:t>
            </a:r>
          </a:p>
        </p:txBody>
      </p:sp>
      <p:sp>
        <p:nvSpPr>
          <p:cNvPr id="47" name="Rectangle 46">
            <a:extLst>
              <a:ext uri="{FF2B5EF4-FFF2-40B4-BE49-F238E27FC236}">
                <a16:creationId xmlns:a16="http://schemas.microsoft.com/office/drawing/2014/main" id="{E5880850-0EBA-AD14-E6FD-BB1DC94F3DA5}"/>
              </a:ext>
            </a:extLst>
          </p:cNvPr>
          <p:cNvSpPr/>
          <p:nvPr userDrawn="1"/>
        </p:nvSpPr>
        <p:spPr>
          <a:xfrm>
            <a:off x="17993875" y="-812143"/>
            <a:ext cx="1267863" cy="1267862"/>
          </a:xfrm>
          <a:prstGeom prst="rect">
            <a:avLst/>
          </a:prstGeom>
          <a:solidFill>
            <a:srgbClr val="262626"/>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2"/>
                </a:solidFill>
                <a:latin typeface="IBM Plex Sans" panose="020B0503050203000203" pitchFamily="34" charset="0"/>
              </a:rPr>
              <a:t>Text</a:t>
            </a:r>
          </a:p>
          <a:p>
            <a:pPr algn="ctr"/>
            <a:r>
              <a:rPr lang="en-US" dirty="0">
                <a:solidFill>
                  <a:schemeClr val="bg2"/>
                </a:solidFill>
                <a:latin typeface="IBM Plex Sans" panose="020B0503050203000203" pitchFamily="34" charset="0"/>
              </a:rPr>
              <a:t>#262626</a:t>
            </a:r>
          </a:p>
        </p:txBody>
      </p:sp>
      <p:grpSp>
        <p:nvGrpSpPr>
          <p:cNvPr id="64" name="Group 63">
            <a:extLst>
              <a:ext uri="{FF2B5EF4-FFF2-40B4-BE49-F238E27FC236}">
                <a16:creationId xmlns:a16="http://schemas.microsoft.com/office/drawing/2014/main" id="{56209ACE-A4F7-EAC9-E98F-D141BE77F994}"/>
              </a:ext>
            </a:extLst>
          </p:cNvPr>
          <p:cNvGrpSpPr/>
          <p:nvPr userDrawn="1"/>
        </p:nvGrpSpPr>
        <p:grpSpPr>
          <a:xfrm>
            <a:off x="11094856" y="6244940"/>
            <a:ext cx="1098532" cy="613059"/>
            <a:chOff x="8965342" y="4231217"/>
            <a:chExt cx="1608171" cy="897474"/>
          </a:xfrm>
        </p:grpSpPr>
        <p:pic>
          <p:nvPicPr>
            <p:cNvPr id="60" name="Graphic 59">
              <a:extLst>
                <a:ext uri="{FF2B5EF4-FFF2-40B4-BE49-F238E27FC236}">
                  <a16:creationId xmlns:a16="http://schemas.microsoft.com/office/drawing/2014/main" id="{EFEE4105-67FB-F40B-E7BD-8C9B80C32F89}"/>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9321121" y="4418033"/>
              <a:ext cx="897474" cy="355817"/>
            </a:xfrm>
            <a:prstGeom prst="rect">
              <a:avLst/>
            </a:prstGeom>
          </p:spPr>
        </p:pic>
        <p:pic>
          <p:nvPicPr>
            <p:cNvPr id="61" name="Graphic 60" hidden="1">
              <a:extLst>
                <a:ext uri="{FF2B5EF4-FFF2-40B4-BE49-F238E27FC236}">
                  <a16:creationId xmlns:a16="http://schemas.microsoft.com/office/drawing/2014/main" id="{9AB2407C-B3E2-DCDD-0692-DD32E3C45227}"/>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9321121" y="4772874"/>
              <a:ext cx="897474" cy="355817"/>
            </a:xfrm>
            <a:prstGeom prst="rect">
              <a:avLst/>
            </a:prstGeom>
          </p:spPr>
        </p:pic>
        <p:pic>
          <p:nvPicPr>
            <p:cNvPr id="62" name="Graphic 61" hidden="1">
              <a:extLst>
                <a:ext uri="{FF2B5EF4-FFF2-40B4-BE49-F238E27FC236}">
                  <a16:creationId xmlns:a16="http://schemas.microsoft.com/office/drawing/2014/main" id="{9128FFA9-E729-6051-FE44-5C57854D2B9B}"/>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rot="16200000">
              <a:off x="9946868" y="4502045"/>
              <a:ext cx="897474" cy="355817"/>
            </a:xfrm>
            <a:prstGeom prst="rect">
              <a:avLst/>
            </a:prstGeom>
          </p:spPr>
        </p:pic>
        <p:pic>
          <p:nvPicPr>
            <p:cNvPr id="63" name="Graphic 62" hidden="1">
              <a:extLst>
                <a:ext uri="{FF2B5EF4-FFF2-40B4-BE49-F238E27FC236}">
                  <a16:creationId xmlns:a16="http://schemas.microsoft.com/office/drawing/2014/main" id="{21D1BE07-55D7-FEB6-D90F-FC214DFBDA4C}"/>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rot="16200000">
              <a:off x="8694514" y="4502045"/>
              <a:ext cx="897474" cy="355817"/>
            </a:xfrm>
            <a:prstGeom prst="rect">
              <a:avLst/>
            </a:prstGeom>
          </p:spPr>
        </p:pic>
      </p:grpSp>
      <p:pic>
        <p:nvPicPr>
          <p:cNvPr id="66" name="Graphic 65">
            <a:extLst>
              <a:ext uri="{FF2B5EF4-FFF2-40B4-BE49-F238E27FC236}">
                <a16:creationId xmlns:a16="http://schemas.microsoft.com/office/drawing/2014/main" id="{FD0E63E5-36ED-0A5F-F2A0-E31AD11555EA}"/>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241053" y="6372101"/>
            <a:ext cx="1630680" cy="247650"/>
          </a:xfrm>
          <a:prstGeom prst="rect">
            <a:avLst/>
          </a:prstGeom>
        </p:spPr>
      </p:pic>
      <p:sp>
        <p:nvSpPr>
          <p:cNvPr id="67" name="Rectangle 66" hidden="1">
            <a:extLst>
              <a:ext uri="{FF2B5EF4-FFF2-40B4-BE49-F238E27FC236}">
                <a16:creationId xmlns:a16="http://schemas.microsoft.com/office/drawing/2014/main" id="{04EE5960-43EB-4B14-0782-2876BE85A607}"/>
              </a:ext>
            </a:extLst>
          </p:cNvPr>
          <p:cNvSpPr/>
          <p:nvPr userDrawn="1"/>
        </p:nvSpPr>
        <p:spPr>
          <a:xfrm>
            <a:off x="-76201" y="6356350"/>
            <a:ext cx="12353925" cy="276797"/>
          </a:xfrm>
          <a:prstGeom prst="rect">
            <a:avLst/>
          </a:prstGeom>
          <a:no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8"/>
    </p:custDataLst>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6" r:id="rId4"/>
    <p:sldLayoutId id="2147483667" r:id="rId5"/>
    <p:sldLayoutId id="2147483673" r:id="rId6"/>
  </p:sldLayoutIdLst>
  <p:txStyles>
    <p:titleStyle>
      <a:lvl1pPr algn="l" defTabSz="914400" rtl="0" eaLnBrk="1" latinLnBrk="0" hangingPunct="1">
        <a:lnSpc>
          <a:spcPct val="90000"/>
        </a:lnSpc>
        <a:spcBef>
          <a:spcPct val="0"/>
        </a:spcBef>
        <a:buNone/>
        <a:defRPr sz="4000" b="1" i="0" kern="1200">
          <a:solidFill>
            <a:srgbClr val="525252"/>
          </a:solidFill>
          <a:latin typeface="IBM Plex Sans SemiBold" panose="020B0503050203000203" pitchFamily="34" charset="0"/>
          <a:ea typeface="IBM Plex Sans SemiBold" panose="020B0503050203000203" pitchFamily="34" charset="0"/>
          <a:cs typeface="IBM Plex Sans SemiBold" panose="020B0503050203000203" pitchFamily="34"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3.xml"/><Relationship Id="rId1" Type="http://schemas.openxmlformats.org/officeDocument/2006/relationships/tags" Target="../tags/tag16.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3.xml"/><Relationship Id="rId1" Type="http://schemas.openxmlformats.org/officeDocument/2006/relationships/tags" Target="../tags/tag17.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3.xml"/><Relationship Id="rId1" Type="http://schemas.openxmlformats.org/officeDocument/2006/relationships/tags" Target="../tags/tag19.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3.xml"/><Relationship Id="rId1" Type="http://schemas.openxmlformats.org/officeDocument/2006/relationships/tags" Target="../tags/tag20.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1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slideLayout" Target="../slideLayouts/slideLayout3.xml"/><Relationship Id="rId1" Type="http://schemas.openxmlformats.org/officeDocument/2006/relationships/tags" Target="../tags/tag2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customXml" Target="../ink/ink8.xml"/><Relationship Id="rId3" Type="http://schemas.openxmlformats.org/officeDocument/2006/relationships/image" Target="../media/image9.png"/><Relationship Id="rId7" Type="http://schemas.openxmlformats.org/officeDocument/2006/relationships/customXml" Target="../ink/ink3.xml"/><Relationship Id="rId12" Type="http://schemas.openxmlformats.org/officeDocument/2006/relationships/customXml" Target="../ink/ink7.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customXml" Target="../ink/ink2.xml"/><Relationship Id="rId11" Type="http://schemas.openxmlformats.org/officeDocument/2006/relationships/customXml" Target="../ink/ink6.xml"/><Relationship Id="rId5" Type="http://schemas.openxmlformats.org/officeDocument/2006/relationships/image" Target="../media/image10.png"/><Relationship Id="rId10" Type="http://schemas.openxmlformats.org/officeDocument/2006/relationships/customXml" Target="../ink/ink5.xml"/><Relationship Id="rId4" Type="http://schemas.openxmlformats.org/officeDocument/2006/relationships/customXml" Target="../ink/ink1.xml"/><Relationship Id="rId9" Type="http://schemas.openxmlformats.org/officeDocument/2006/relationships/image" Target="../media/image11.png"/><Relationship Id="rId14" Type="http://schemas.openxmlformats.org/officeDocument/2006/relationships/customXml" Target="../ink/ink9.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3.xml"/><Relationship Id="rId1" Type="http://schemas.openxmlformats.org/officeDocument/2006/relationships/tags" Target="../tags/tag1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3.xml"/><Relationship Id="rId1" Type="http://schemas.openxmlformats.org/officeDocument/2006/relationships/tags" Target="../tags/tag14.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5631-0297-E86E-7069-C969B141FD7D}"/>
              </a:ext>
            </a:extLst>
          </p:cNvPr>
          <p:cNvSpPr>
            <a:spLocks noGrp="1"/>
          </p:cNvSpPr>
          <p:nvPr>
            <p:ph type="ctrTitle"/>
          </p:nvPr>
        </p:nvSpPr>
        <p:spPr>
          <a:xfrm>
            <a:off x="-1024427" y="1168401"/>
            <a:ext cx="10964254" cy="2387600"/>
          </a:xfrm>
          <a:noFill/>
        </p:spPr>
        <p:txBody>
          <a:bodyPr/>
          <a:lstStyle/>
          <a:p>
            <a:r>
              <a:rPr lang="en-US" dirty="0"/>
              <a:t>CAPSTONE</a:t>
            </a:r>
          </a:p>
        </p:txBody>
      </p:sp>
      <p:sp>
        <p:nvSpPr>
          <p:cNvPr id="3" name="Subtitle 2">
            <a:extLst>
              <a:ext uri="{FF2B5EF4-FFF2-40B4-BE49-F238E27FC236}">
                <a16:creationId xmlns:a16="http://schemas.microsoft.com/office/drawing/2014/main" id="{59DF6B8D-2BAC-11F8-7D28-B631D08C8D90}"/>
              </a:ext>
            </a:extLst>
          </p:cNvPr>
          <p:cNvSpPr>
            <a:spLocks noGrp="1"/>
          </p:cNvSpPr>
          <p:nvPr>
            <p:ph type="subTitle" idx="1"/>
          </p:nvPr>
        </p:nvSpPr>
        <p:spPr>
          <a:xfrm>
            <a:off x="-110027" y="3731247"/>
            <a:ext cx="9135454" cy="1655762"/>
          </a:xfrm>
          <a:noFill/>
        </p:spPr>
        <p:txBody>
          <a:bodyPr/>
          <a:lstStyle/>
          <a:p>
            <a:r>
              <a:rPr lang="en-US" b="1" dirty="0">
                <a:solidFill>
                  <a:srgbClr val="FFC000"/>
                </a:solidFill>
              </a:rPr>
              <a:t>Madeleine Tourelle</a:t>
            </a:r>
          </a:p>
        </p:txBody>
      </p:sp>
      <p:pic>
        <p:nvPicPr>
          <p:cNvPr id="4" name="Picture 3">
            <a:extLst>
              <a:ext uri="{FF2B5EF4-FFF2-40B4-BE49-F238E27FC236}">
                <a16:creationId xmlns:a16="http://schemas.microsoft.com/office/drawing/2014/main" id="{77323E2C-8982-861D-BE1D-3E30E5CC437C}"/>
              </a:ext>
            </a:extLst>
          </p:cNvPr>
          <p:cNvPicPr>
            <a:picLocks noChangeAspect="1"/>
          </p:cNvPicPr>
          <p:nvPr/>
        </p:nvPicPr>
        <p:blipFill>
          <a:blip r:embed="rId3"/>
          <a:stretch>
            <a:fillRect/>
          </a:stretch>
        </p:blipFill>
        <p:spPr>
          <a:xfrm>
            <a:off x="7184719" y="387350"/>
            <a:ext cx="4794861" cy="4351338"/>
          </a:xfrm>
          <a:prstGeom prst="rect">
            <a:avLst/>
          </a:prstGeom>
          <a:noFill/>
        </p:spPr>
      </p:pic>
    </p:spTree>
    <p:custDataLst>
      <p:tags r:id="rId1"/>
    </p:custDataLst>
    <p:extLst>
      <p:ext uri="{BB962C8B-B14F-4D97-AF65-F5344CB8AC3E}">
        <p14:creationId xmlns:p14="http://schemas.microsoft.com/office/powerpoint/2010/main" val="4009730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FC4E31-32FC-4A23-CEF9-98F0BB9F13E9}"/>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8334EF5D-2E2A-7FE5-06C6-01ACAB1F420F}"/>
              </a:ext>
            </a:extLst>
          </p:cNvPr>
          <p:cNvSpPr>
            <a:spLocks noGrp="1"/>
          </p:cNvSpPr>
          <p:nvPr>
            <p:ph type="title"/>
          </p:nvPr>
        </p:nvSpPr>
        <p:spPr>
          <a:xfrm>
            <a:off x="538248" y="383051"/>
            <a:ext cx="8567652" cy="1325563"/>
          </a:xfrm>
        </p:spPr>
        <p:txBody>
          <a:bodyPr anchor="ctr">
            <a:normAutofit/>
          </a:bodyPr>
          <a:lstStyle/>
          <a:p>
            <a:r>
              <a:rPr lang="en-US" dirty="0"/>
              <a:t> JOB POSTINGS: Jobs vs. Skills</a:t>
            </a:r>
          </a:p>
        </p:txBody>
      </p:sp>
      <p:pic>
        <p:nvPicPr>
          <p:cNvPr id="3" name="Picture 2">
            <a:extLst>
              <a:ext uri="{FF2B5EF4-FFF2-40B4-BE49-F238E27FC236}">
                <a16:creationId xmlns:a16="http://schemas.microsoft.com/office/drawing/2014/main" id="{48224C1A-10B6-C22B-EF56-5965AC8F7288}"/>
              </a:ext>
            </a:extLst>
          </p:cNvPr>
          <p:cNvPicPr>
            <a:picLocks noChangeAspect="1"/>
          </p:cNvPicPr>
          <p:nvPr/>
        </p:nvPicPr>
        <p:blipFill>
          <a:blip r:embed="rId3"/>
          <a:stretch>
            <a:fillRect/>
          </a:stretch>
        </p:blipFill>
        <p:spPr>
          <a:xfrm>
            <a:off x="202544" y="2102990"/>
            <a:ext cx="5893456" cy="3150956"/>
          </a:xfrm>
          <a:prstGeom prst="rect">
            <a:avLst/>
          </a:prstGeom>
        </p:spPr>
      </p:pic>
      <p:pic>
        <p:nvPicPr>
          <p:cNvPr id="5" name="Picture 4">
            <a:extLst>
              <a:ext uri="{FF2B5EF4-FFF2-40B4-BE49-F238E27FC236}">
                <a16:creationId xmlns:a16="http://schemas.microsoft.com/office/drawing/2014/main" id="{EFB1416C-4EA3-F90B-E184-A1B9FF10BF27}"/>
              </a:ext>
            </a:extLst>
          </p:cNvPr>
          <p:cNvPicPr>
            <a:picLocks noChangeAspect="1"/>
          </p:cNvPicPr>
          <p:nvPr/>
        </p:nvPicPr>
        <p:blipFill>
          <a:blip r:embed="rId4"/>
          <a:stretch>
            <a:fillRect/>
          </a:stretch>
        </p:blipFill>
        <p:spPr>
          <a:xfrm>
            <a:off x="5853484" y="2102990"/>
            <a:ext cx="5586270" cy="3806361"/>
          </a:xfrm>
          <a:prstGeom prst="rect">
            <a:avLst/>
          </a:prstGeom>
        </p:spPr>
      </p:pic>
    </p:spTree>
    <p:custDataLst>
      <p:tags r:id="rId1"/>
    </p:custDataLst>
    <p:extLst>
      <p:ext uri="{BB962C8B-B14F-4D97-AF65-F5344CB8AC3E}">
        <p14:creationId xmlns:p14="http://schemas.microsoft.com/office/powerpoint/2010/main" val="1935373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6DB558-7141-B0CE-D399-712C1073BFD7}"/>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12CF5900-71B3-70B0-7CF1-4A1C535AD04B}"/>
              </a:ext>
            </a:extLst>
          </p:cNvPr>
          <p:cNvSpPr>
            <a:spLocks noGrp="1"/>
          </p:cNvSpPr>
          <p:nvPr>
            <p:ph type="title"/>
          </p:nvPr>
        </p:nvSpPr>
        <p:spPr>
          <a:xfrm>
            <a:off x="538248" y="383051"/>
            <a:ext cx="11272752" cy="1325563"/>
          </a:xfrm>
        </p:spPr>
        <p:txBody>
          <a:bodyPr anchor="ctr">
            <a:normAutofit/>
          </a:bodyPr>
          <a:lstStyle/>
          <a:p>
            <a:r>
              <a:rPr lang="en-US" dirty="0"/>
              <a:t>POPULAR LANGUAGES: Language vs. Salary</a:t>
            </a:r>
          </a:p>
        </p:txBody>
      </p:sp>
      <p:pic>
        <p:nvPicPr>
          <p:cNvPr id="3" name="Picture 2" descr="A graph with red x and black text&#10;&#10;Description automatically generated">
            <a:extLst>
              <a:ext uri="{FF2B5EF4-FFF2-40B4-BE49-F238E27FC236}">
                <a16:creationId xmlns:a16="http://schemas.microsoft.com/office/drawing/2014/main" id="{D4F4C2FB-8D8C-4194-5EE3-D512CEF7537E}"/>
              </a:ext>
            </a:extLst>
          </p:cNvPr>
          <p:cNvPicPr>
            <a:picLocks noChangeAspect="1"/>
          </p:cNvPicPr>
          <p:nvPr/>
        </p:nvPicPr>
        <p:blipFill>
          <a:blip r:embed="rId3"/>
          <a:stretch>
            <a:fillRect/>
          </a:stretch>
        </p:blipFill>
        <p:spPr>
          <a:xfrm>
            <a:off x="5929348" y="2238967"/>
            <a:ext cx="5189862" cy="3537077"/>
          </a:xfrm>
          <a:prstGeom prst="rect">
            <a:avLst/>
          </a:prstGeom>
        </p:spPr>
      </p:pic>
      <p:pic>
        <p:nvPicPr>
          <p:cNvPr id="5" name="Picture 4" descr="A graph of a number of people&#10;&#10;Description automatically generated with medium confidence">
            <a:extLst>
              <a:ext uri="{FF2B5EF4-FFF2-40B4-BE49-F238E27FC236}">
                <a16:creationId xmlns:a16="http://schemas.microsoft.com/office/drawing/2014/main" id="{C700CA25-CE2D-A061-F399-47C2983111C7}"/>
              </a:ext>
            </a:extLst>
          </p:cNvPr>
          <p:cNvPicPr>
            <a:picLocks noChangeAspect="1"/>
          </p:cNvPicPr>
          <p:nvPr/>
        </p:nvPicPr>
        <p:blipFill>
          <a:blip r:embed="rId4"/>
          <a:stretch>
            <a:fillRect/>
          </a:stretch>
        </p:blipFill>
        <p:spPr>
          <a:xfrm>
            <a:off x="296539" y="2238967"/>
            <a:ext cx="5189862" cy="3162169"/>
          </a:xfrm>
          <a:prstGeom prst="rect">
            <a:avLst/>
          </a:prstGeom>
        </p:spPr>
      </p:pic>
    </p:spTree>
    <p:custDataLst>
      <p:tags r:id="rId1"/>
    </p:custDataLst>
    <p:extLst>
      <p:ext uri="{BB962C8B-B14F-4D97-AF65-F5344CB8AC3E}">
        <p14:creationId xmlns:p14="http://schemas.microsoft.com/office/powerpoint/2010/main" val="1945902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42F0CA-55D1-0835-20D4-03D017A1D5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393914-A678-A34E-C52A-16D0ADAA25AF}"/>
              </a:ext>
            </a:extLst>
          </p:cNvPr>
          <p:cNvSpPr>
            <a:spLocks noGrp="1"/>
          </p:cNvSpPr>
          <p:nvPr>
            <p:ph type="title"/>
          </p:nvPr>
        </p:nvSpPr>
        <p:spPr>
          <a:xfrm>
            <a:off x="838200" y="365125"/>
            <a:ext cx="10515600" cy="1325563"/>
          </a:xfrm>
        </p:spPr>
        <p:txBody>
          <a:bodyPr anchor="ctr">
            <a:normAutofit/>
          </a:bodyPr>
          <a:lstStyle/>
          <a:p>
            <a:r>
              <a:rPr lang="en-US" dirty="0"/>
              <a:t>DASHBOARD TAB 1: Current Technology</a:t>
            </a:r>
          </a:p>
        </p:txBody>
      </p:sp>
      <p:pic>
        <p:nvPicPr>
          <p:cNvPr id="5" name="Picture 4">
            <a:extLst>
              <a:ext uri="{FF2B5EF4-FFF2-40B4-BE49-F238E27FC236}">
                <a16:creationId xmlns:a16="http://schemas.microsoft.com/office/drawing/2014/main" id="{7670BFFF-A0A4-86F8-E3A6-ABEAE37DBA1E}"/>
              </a:ext>
            </a:extLst>
          </p:cNvPr>
          <p:cNvPicPr>
            <a:picLocks noChangeAspect="1"/>
          </p:cNvPicPr>
          <p:nvPr/>
        </p:nvPicPr>
        <p:blipFill>
          <a:blip r:embed="rId3"/>
          <a:stretch>
            <a:fillRect/>
          </a:stretch>
        </p:blipFill>
        <p:spPr>
          <a:xfrm>
            <a:off x="1963308" y="1600199"/>
            <a:ext cx="8265384" cy="4619626"/>
          </a:xfrm>
          <a:prstGeom prst="rect">
            <a:avLst/>
          </a:prstGeom>
        </p:spPr>
      </p:pic>
      <p:sp>
        <p:nvSpPr>
          <p:cNvPr id="8" name="TextBox 7">
            <a:extLst>
              <a:ext uri="{FF2B5EF4-FFF2-40B4-BE49-F238E27FC236}">
                <a16:creationId xmlns:a16="http://schemas.microsoft.com/office/drawing/2014/main" id="{CDB4F276-1164-17FF-432B-0415BDE0FBB7}"/>
              </a:ext>
            </a:extLst>
          </p:cNvPr>
          <p:cNvSpPr txBox="1"/>
          <p:nvPr/>
        </p:nvSpPr>
        <p:spPr>
          <a:xfrm>
            <a:off x="3867150" y="180459"/>
            <a:ext cx="8191500" cy="369332"/>
          </a:xfrm>
          <a:prstGeom prst="rect">
            <a:avLst/>
          </a:prstGeom>
          <a:noFill/>
        </p:spPr>
        <p:txBody>
          <a:bodyPr wrap="square" rtlCol="0">
            <a:spAutoFit/>
          </a:bodyPr>
          <a:lstStyle/>
          <a:p>
            <a:r>
              <a:rPr lang="en-US" dirty="0">
                <a:solidFill>
                  <a:srgbClr val="FF0000"/>
                </a:solidFill>
              </a:rPr>
              <a:t>GitHub: https://github.com/mst141umiami/CAPSTONE_DATA_ANALYST.git</a:t>
            </a:r>
          </a:p>
        </p:txBody>
      </p:sp>
      <p:sp>
        <p:nvSpPr>
          <p:cNvPr id="10" name="TextBox 9">
            <a:extLst>
              <a:ext uri="{FF2B5EF4-FFF2-40B4-BE49-F238E27FC236}">
                <a16:creationId xmlns:a16="http://schemas.microsoft.com/office/drawing/2014/main" id="{62B03EBC-6D26-95F7-8CD8-7CEAD30A57B0}"/>
              </a:ext>
            </a:extLst>
          </p:cNvPr>
          <p:cNvSpPr txBox="1"/>
          <p:nvPr/>
        </p:nvSpPr>
        <p:spPr>
          <a:xfrm>
            <a:off x="628650" y="180459"/>
            <a:ext cx="3238500" cy="369332"/>
          </a:xfrm>
          <a:prstGeom prst="rect">
            <a:avLst/>
          </a:prstGeom>
          <a:noFill/>
        </p:spPr>
        <p:txBody>
          <a:bodyPr wrap="square" rtlCol="0">
            <a:spAutoFit/>
          </a:bodyPr>
          <a:lstStyle/>
          <a:p>
            <a:r>
              <a:rPr lang="en-US" dirty="0"/>
              <a:t>CAPSTONE DASHBOARD.pdf</a:t>
            </a:r>
          </a:p>
        </p:txBody>
      </p:sp>
    </p:spTree>
    <p:custDataLst>
      <p:tags r:id="rId1"/>
    </p:custDataLst>
    <p:extLst>
      <p:ext uri="{BB962C8B-B14F-4D97-AF65-F5344CB8AC3E}">
        <p14:creationId xmlns:p14="http://schemas.microsoft.com/office/powerpoint/2010/main" val="2429736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8F23D-B8D7-D0E4-EDC5-E0F023884D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4F933A-3681-3D82-68EF-62EC07822DAD}"/>
              </a:ext>
            </a:extLst>
          </p:cNvPr>
          <p:cNvSpPr>
            <a:spLocks noGrp="1"/>
          </p:cNvSpPr>
          <p:nvPr>
            <p:ph type="title"/>
          </p:nvPr>
        </p:nvSpPr>
        <p:spPr>
          <a:xfrm>
            <a:off x="838200" y="365125"/>
            <a:ext cx="10515600" cy="1325563"/>
          </a:xfrm>
        </p:spPr>
        <p:txBody>
          <a:bodyPr anchor="ctr">
            <a:normAutofit/>
          </a:bodyPr>
          <a:lstStyle/>
          <a:p>
            <a:r>
              <a:rPr lang="en-US" dirty="0"/>
              <a:t>DASHBOARD TAB 2: Future Technology</a:t>
            </a:r>
          </a:p>
        </p:txBody>
      </p:sp>
      <p:pic>
        <p:nvPicPr>
          <p:cNvPr id="5" name="Picture 4">
            <a:extLst>
              <a:ext uri="{FF2B5EF4-FFF2-40B4-BE49-F238E27FC236}">
                <a16:creationId xmlns:a16="http://schemas.microsoft.com/office/drawing/2014/main" id="{0381F17F-DFDB-43E7-6BCB-6AE77A1380D5}"/>
              </a:ext>
            </a:extLst>
          </p:cNvPr>
          <p:cNvPicPr>
            <a:picLocks noChangeAspect="1"/>
          </p:cNvPicPr>
          <p:nvPr/>
        </p:nvPicPr>
        <p:blipFill>
          <a:blip r:embed="rId3"/>
          <a:stretch>
            <a:fillRect/>
          </a:stretch>
        </p:blipFill>
        <p:spPr>
          <a:xfrm>
            <a:off x="1933574" y="1597440"/>
            <a:ext cx="8324851" cy="4695419"/>
          </a:xfrm>
          <a:prstGeom prst="rect">
            <a:avLst/>
          </a:prstGeom>
        </p:spPr>
      </p:pic>
      <p:pic>
        <p:nvPicPr>
          <p:cNvPr id="8" name="Picture 7">
            <a:extLst>
              <a:ext uri="{FF2B5EF4-FFF2-40B4-BE49-F238E27FC236}">
                <a16:creationId xmlns:a16="http://schemas.microsoft.com/office/drawing/2014/main" id="{81D5C7C7-58FA-5351-B8D3-51795ECE75BC}"/>
              </a:ext>
            </a:extLst>
          </p:cNvPr>
          <p:cNvPicPr>
            <a:picLocks noChangeAspect="1"/>
          </p:cNvPicPr>
          <p:nvPr/>
        </p:nvPicPr>
        <p:blipFill>
          <a:blip r:embed="rId4"/>
          <a:stretch>
            <a:fillRect/>
          </a:stretch>
        </p:blipFill>
        <p:spPr>
          <a:xfrm>
            <a:off x="3765447" y="115167"/>
            <a:ext cx="8242506" cy="499915"/>
          </a:xfrm>
          <a:prstGeom prst="rect">
            <a:avLst/>
          </a:prstGeom>
        </p:spPr>
      </p:pic>
      <p:pic>
        <p:nvPicPr>
          <p:cNvPr id="9" name="Picture 8">
            <a:extLst>
              <a:ext uri="{FF2B5EF4-FFF2-40B4-BE49-F238E27FC236}">
                <a16:creationId xmlns:a16="http://schemas.microsoft.com/office/drawing/2014/main" id="{EA220010-7DDC-E4B7-E848-72A7644F4C42}"/>
              </a:ext>
            </a:extLst>
          </p:cNvPr>
          <p:cNvPicPr>
            <a:picLocks noChangeAspect="1"/>
          </p:cNvPicPr>
          <p:nvPr/>
        </p:nvPicPr>
        <p:blipFill>
          <a:blip r:embed="rId5"/>
          <a:stretch>
            <a:fillRect/>
          </a:stretch>
        </p:blipFill>
        <p:spPr>
          <a:xfrm>
            <a:off x="479418" y="75618"/>
            <a:ext cx="3286029" cy="499915"/>
          </a:xfrm>
          <a:prstGeom prst="rect">
            <a:avLst/>
          </a:prstGeom>
        </p:spPr>
      </p:pic>
    </p:spTree>
    <p:custDataLst>
      <p:tags r:id="rId1"/>
    </p:custDataLst>
    <p:extLst>
      <p:ext uri="{BB962C8B-B14F-4D97-AF65-F5344CB8AC3E}">
        <p14:creationId xmlns:p14="http://schemas.microsoft.com/office/powerpoint/2010/main" val="2048496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A10D3-267F-7A90-5160-775BFEBCA6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2C0C82-5F1A-F7B1-2C56-5C08240C1647}"/>
              </a:ext>
            </a:extLst>
          </p:cNvPr>
          <p:cNvSpPr>
            <a:spLocks noGrp="1"/>
          </p:cNvSpPr>
          <p:nvPr>
            <p:ph type="title"/>
          </p:nvPr>
        </p:nvSpPr>
        <p:spPr>
          <a:xfrm>
            <a:off x="838200" y="365125"/>
            <a:ext cx="10515600" cy="1325563"/>
          </a:xfrm>
        </p:spPr>
        <p:txBody>
          <a:bodyPr anchor="ctr">
            <a:normAutofit/>
          </a:bodyPr>
          <a:lstStyle/>
          <a:p>
            <a:r>
              <a:rPr lang="en-US" dirty="0"/>
              <a:t>DASHBOARD TAB 3: Demographics</a:t>
            </a:r>
          </a:p>
        </p:txBody>
      </p:sp>
      <p:pic>
        <p:nvPicPr>
          <p:cNvPr id="5" name="Picture 4">
            <a:extLst>
              <a:ext uri="{FF2B5EF4-FFF2-40B4-BE49-F238E27FC236}">
                <a16:creationId xmlns:a16="http://schemas.microsoft.com/office/drawing/2014/main" id="{D384797E-D7EF-453C-0081-C35A4E9098B0}"/>
              </a:ext>
            </a:extLst>
          </p:cNvPr>
          <p:cNvPicPr>
            <a:picLocks noChangeAspect="1"/>
          </p:cNvPicPr>
          <p:nvPr/>
        </p:nvPicPr>
        <p:blipFill>
          <a:blip r:embed="rId3"/>
          <a:stretch>
            <a:fillRect/>
          </a:stretch>
        </p:blipFill>
        <p:spPr>
          <a:xfrm>
            <a:off x="1989788" y="1690688"/>
            <a:ext cx="8212424" cy="4538662"/>
          </a:xfrm>
          <a:prstGeom prst="rect">
            <a:avLst/>
          </a:prstGeom>
        </p:spPr>
      </p:pic>
      <p:pic>
        <p:nvPicPr>
          <p:cNvPr id="8" name="Picture 7">
            <a:extLst>
              <a:ext uri="{FF2B5EF4-FFF2-40B4-BE49-F238E27FC236}">
                <a16:creationId xmlns:a16="http://schemas.microsoft.com/office/drawing/2014/main" id="{73B8A1B4-B9AA-E831-B220-7F44209A89B6}"/>
              </a:ext>
            </a:extLst>
          </p:cNvPr>
          <p:cNvPicPr>
            <a:picLocks noChangeAspect="1"/>
          </p:cNvPicPr>
          <p:nvPr/>
        </p:nvPicPr>
        <p:blipFill>
          <a:blip r:embed="rId4"/>
          <a:stretch>
            <a:fillRect/>
          </a:stretch>
        </p:blipFill>
        <p:spPr>
          <a:xfrm>
            <a:off x="3765447" y="128735"/>
            <a:ext cx="8242506" cy="499915"/>
          </a:xfrm>
          <a:prstGeom prst="rect">
            <a:avLst/>
          </a:prstGeom>
        </p:spPr>
      </p:pic>
      <p:pic>
        <p:nvPicPr>
          <p:cNvPr id="9" name="Picture 8">
            <a:extLst>
              <a:ext uri="{FF2B5EF4-FFF2-40B4-BE49-F238E27FC236}">
                <a16:creationId xmlns:a16="http://schemas.microsoft.com/office/drawing/2014/main" id="{2020A8C2-81BD-6ACD-31EA-C42F03C364F7}"/>
              </a:ext>
            </a:extLst>
          </p:cNvPr>
          <p:cNvPicPr>
            <a:picLocks noChangeAspect="1"/>
          </p:cNvPicPr>
          <p:nvPr/>
        </p:nvPicPr>
        <p:blipFill>
          <a:blip r:embed="rId5"/>
          <a:stretch>
            <a:fillRect/>
          </a:stretch>
        </p:blipFill>
        <p:spPr>
          <a:xfrm>
            <a:off x="658809" y="128735"/>
            <a:ext cx="3286029" cy="499915"/>
          </a:xfrm>
          <a:prstGeom prst="rect">
            <a:avLst/>
          </a:prstGeom>
        </p:spPr>
      </p:pic>
    </p:spTree>
    <p:custDataLst>
      <p:tags r:id="rId1"/>
    </p:custDataLst>
    <p:extLst>
      <p:ext uri="{BB962C8B-B14F-4D97-AF65-F5344CB8AC3E}">
        <p14:creationId xmlns:p14="http://schemas.microsoft.com/office/powerpoint/2010/main" val="2405636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62C0A-56EF-B349-A097-27B4D460D1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298769-531F-C6A5-406F-D1C3D2805950}"/>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1F45ECC1-C956-CADF-DDFD-F54C6608E401}"/>
              </a:ext>
            </a:extLst>
          </p:cNvPr>
          <p:cNvPicPr>
            <a:picLocks noGrp="1" noChangeAspect="1"/>
          </p:cNvPicPr>
          <p:nvPr>
            <p:ph sz="half" idx="1"/>
          </p:nvPr>
        </p:nvPicPr>
        <p:blipFill>
          <a:blip r:embed="rId3"/>
          <a:stretch>
            <a:fillRect/>
          </a:stretch>
        </p:blipFill>
        <p:spPr>
          <a:xfrm>
            <a:off x="1253331" y="1825625"/>
            <a:ext cx="4351338" cy="4351338"/>
          </a:xfrm>
          <a:prstGeom prst="rect">
            <a:avLst/>
          </a:prstGeom>
          <a:noFill/>
        </p:spPr>
      </p:pic>
      <p:sp>
        <p:nvSpPr>
          <p:cNvPr id="4" name="Content Placeholder 3">
            <a:extLst>
              <a:ext uri="{FF2B5EF4-FFF2-40B4-BE49-F238E27FC236}">
                <a16:creationId xmlns:a16="http://schemas.microsoft.com/office/drawing/2014/main" id="{0F67EF50-003F-6BB0-4367-42BB884C77A4}"/>
              </a:ext>
            </a:extLst>
          </p:cNvPr>
          <p:cNvSpPr>
            <a:spLocks noGrp="1"/>
          </p:cNvSpPr>
          <p:nvPr>
            <p:ph sz="half" idx="2"/>
          </p:nvPr>
        </p:nvSpPr>
        <p:spPr>
          <a:xfrm>
            <a:off x="6096000" y="1597025"/>
            <a:ext cx="5181600" cy="4351338"/>
          </a:xfrm>
        </p:spPr>
        <p:txBody>
          <a:bodyPr>
            <a:noAutofit/>
          </a:bodyPr>
          <a:lstStyle/>
          <a:p>
            <a:r>
              <a:rPr lang="en-US" sz="1600" b="1" dirty="0"/>
              <a:t>Focus on Cloud Computing: </a:t>
            </a:r>
            <a:r>
              <a:rPr lang="en-US" sz="1600" dirty="0"/>
              <a:t>The preference for AWS, Microsoft Azure, and Google Cloud shows that </a:t>
            </a:r>
            <a:r>
              <a:rPr lang="en-US" sz="1600" b="1" dirty="0">
                <a:solidFill>
                  <a:srgbClr val="FFC000"/>
                </a:solidFill>
              </a:rPr>
              <a:t>cloud skills are highly sought after</a:t>
            </a:r>
            <a:r>
              <a:rPr lang="en-US" sz="1600" dirty="0"/>
              <a:t>. Training and certifications in these platforms will be valuable for professionals and organizations looking to stay competitive.</a:t>
            </a:r>
          </a:p>
          <a:p>
            <a:r>
              <a:rPr lang="en-US" sz="1600" b="1" dirty="0"/>
              <a:t>Web Development Technologies: </a:t>
            </a:r>
            <a:r>
              <a:rPr lang="en-US" sz="1600" dirty="0"/>
              <a:t>The dominance of JavaScript, HTML/CSS, and frameworks like React and Angular highlights the </a:t>
            </a:r>
            <a:r>
              <a:rPr lang="en-US" sz="1600" b="1" dirty="0">
                <a:solidFill>
                  <a:srgbClr val="FFC000"/>
                </a:solidFill>
              </a:rPr>
              <a:t>ongoing importance of web development skills</a:t>
            </a:r>
            <a:r>
              <a:rPr lang="en-US" sz="1600" dirty="0"/>
              <a:t>. Professionals should continue to sharpen their front-end and full-stack development expertise.</a:t>
            </a:r>
          </a:p>
          <a:p>
            <a:r>
              <a:rPr lang="en-US" sz="1600" b="1" dirty="0"/>
              <a:t>Educational Trends: </a:t>
            </a:r>
            <a:r>
              <a:rPr lang="en-US" sz="1600" dirty="0"/>
              <a:t>The high level of education among respondents suggests that employers may </a:t>
            </a:r>
            <a:r>
              <a:rPr lang="en-US" sz="1600" b="1" dirty="0">
                <a:solidFill>
                  <a:srgbClr val="FFC000"/>
                </a:solidFill>
              </a:rPr>
              <a:t>prioritize candidates with formal academic qualifications and advanced degrees</a:t>
            </a:r>
            <a:r>
              <a:rPr lang="en-US" sz="1600" dirty="0"/>
              <a:t>. Additionally, there’s a clear interest in professionals with a diverse set of skills, particularly those that bridge front-end and back-end technologies.</a:t>
            </a:r>
          </a:p>
        </p:txBody>
      </p:sp>
    </p:spTree>
    <p:custDataLst>
      <p:tags r:id="rId1"/>
    </p:custDataLst>
    <p:extLst>
      <p:ext uri="{BB962C8B-B14F-4D97-AF65-F5344CB8AC3E}">
        <p14:creationId xmlns:p14="http://schemas.microsoft.com/office/powerpoint/2010/main" val="857333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05330-0589-A550-601A-037CA416F6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BA8902-AF46-DDE8-D792-7940E18AF629}"/>
              </a:ext>
            </a:extLst>
          </p:cNvPr>
          <p:cNvSpPr>
            <a:spLocks noGrp="1"/>
          </p:cNvSpPr>
          <p:nvPr>
            <p:ph type="title"/>
          </p:nvPr>
        </p:nvSpPr>
        <p:spPr>
          <a:xfrm>
            <a:off x="838200" y="365125"/>
            <a:ext cx="10515600" cy="1325563"/>
          </a:xfrm>
        </p:spPr>
        <p:txBody>
          <a:bodyPr/>
          <a:lstStyle/>
          <a:p>
            <a:r>
              <a:rPr lang="en-US" dirty="0"/>
              <a:t>OVERALL FINDINGS &amp; IMPLICATIONS</a:t>
            </a:r>
          </a:p>
        </p:txBody>
      </p:sp>
      <p:sp>
        <p:nvSpPr>
          <p:cNvPr id="5" name="TextBox 4">
            <a:extLst>
              <a:ext uri="{FF2B5EF4-FFF2-40B4-BE49-F238E27FC236}">
                <a16:creationId xmlns:a16="http://schemas.microsoft.com/office/drawing/2014/main" id="{48332714-A13A-02A5-B593-D069137DE287}"/>
              </a:ext>
            </a:extLst>
          </p:cNvPr>
          <p:cNvSpPr txBox="1"/>
          <p:nvPr/>
        </p:nvSpPr>
        <p:spPr>
          <a:xfrm>
            <a:off x="545594" y="2213849"/>
            <a:ext cx="4378831" cy="4031873"/>
          </a:xfrm>
          <a:prstGeom prst="rect">
            <a:avLst/>
          </a:prstGeom>
          <a:noFill/>
        </p:spPr>
        <p:txBody>
          <a:bodyPr wrap="square" rtlCol="0">
            <a:spAutoFit/>
          </a:bodyPr>
          <a:lstStyle/>
          <a:p>
            <a:r>
              <a:rPr lang="en-US" sz="1600" b="1" dirty="0"/>
              <a:t>Top 10 Languages Respondents Have Worked With</a:t>
            </a:r>
          </a:p>
          <a:p>
            <a:pPr marL="285750" indent="-285750">
              <a:buFont typeface="Arial" panose="020B0604020202020204" pitchFamily="34" charset="0"/>
              <a:buChar char="•"/>
            </a:pPr>
            <a:r>
              <a:rPr lang="en-US" sz="1600" b="1" dirty="0">
                <a:solidFill>
                  <a:srgbClr val="FF0000"/>
                </a:solidFill>
              </a:rPr>
              <a:t>Finding: </a:t>
            </a:r>
            <a:r>
              <a:rPr lang="en-US" sz="1600" dirty="0"/>
              <a:t>JavaScript and HTML/CSS are the most commonly used languages among respondents. Other popular languages include SQL, Python, and TypeScript.</a:t>
            </a:r>
          </a:p>
          <a:p>
            <a:r>
              <a:rPr lang="en-US" sz="1600" b="1" dirty="0"/>
              <a:t>Respondents Want to Work With</a:t>
            </a:r>
          </a:p>
          <a:p>
            <a:pPr marL="285750" indent="-285750">
              <a:buFont typeface="Arial" panose="020B0604020202020204" pitchFamily="34" charset="0"/>
              <a:buChar char="•"/>
            </a:pPr>
            <a:r>
              <a:rPr lang="en-US" sz="1600" b="1" dirty="0">
                <a:solidFill>
                  <a:srgbClr val="FF0000"/>
                </a:solidFill>
              </a:rPr>
              <a:t>Finding: </a:t>
            </a:r>
            <a:r>
              <a:rPr lang="en-US" sz="1600" dirty="0"/>
              <a:t>Amazon Web Services (AWS) is by far the most preferred platform, followed by Microsoft Azure and Google Cloud.</a:t>
            </a:r>
          </a:p>
          <a:p>
            <a:r>
              <a:rPr lang="en-US" sz="1600" b="1" dirty="0"/>
              <a:t>Respondents by Age and Education Level</a:t>
            </a:r>
          </a:p>
          <a:p>
            <a:pPr marL="285750" indent="-285750">
              <a:buFont typeface="Arial" panose="020B0604020202020204" pitchFamily="34" charset="0"/>
              <a:buChar char="•"/>
            </a:pPr>
            <a:r>
              <a:rPr lang="en-US" sz="1600" b="1" dirty="0">
                <a:solidFill>
                  <a:srgbClr val="FF0000"/>
                </a:solidFill>
              </a:rPr>
              <a:t>Finding: </a:t>
            </a:r>
            <a:r>
              <a:rPr lang="en-US" sz="1600" dirty="0"/>
              <a:t>The majority of respondents fall within the age range of 25-44 years old, with a strong representation of individuals holding a bachelor's or master's degree.</a:t>
            </a:r>
          </a:p>
        </p:txBody>
      </p:sp>
      <p:sp>
        <p:nvSpPr>
          <p:cNvPr id="10" name="TextBox 9">
            <a:extLst>
              <a:ext uri="{FF2B5EF4-FFF2-40B4-BE49-F238E27FC236}">
                <a16:creationId xmlns:a16="http://schemas.microsoft.com/office/drawing/2014/main" id="{054E4032-8F63-047F-2DFE-731FA26B4CE0}"/>
              </a:ext>
            </a:extLst>
          </p:cNvPr>
          <p:cNvSpPr txBox="1"/>
          <p:nvPr/>
        </p:nvSpPr>
        <p:spPr>
          <a:xfrm>
            <a:off x="545594" y="1690688"/>
            <a:ext cx="1724025" cy="369332"/>
          </a:xfrm>
          <a:prstGeom prst="rect">
            <a:avLst/>
          </a:prstGeom>
          <a:noFill/>
        </p:spPr>
        <p:txBody>
          <a:bodyPr wrap="square" rtlCol="0">
            <a:spAutoFit/>
          </a:bodyPr>
          <a:lstStyle/>
          <a:p>
            <a:r>
              <a:rPr lang="en-US" b="1" dirty="0">
                <a:solidFill>
                  <a:srgbClr val="FFC000"/>
                </a:solidFill>
              </a:rPr>
              <a:t>FINDINGS:</a:t>
            </a:r>
          </a:p>
        </p:txBody>
      </p:sp>
      <p:sp>
        <p:nvSpPr>
          <p:cNvPr id="11" name="TextBox 10">
            <a:extLst>
              <a:ext uri="{FF2B5EF4-FFF2-40B4-BE49-F238E27FC236}">
                <a16:creationId xmlns:a16="http://schemas.microsoft.com/office/drawing/2014/main" id="{6337B28F-9A44-55C6-E576-319AA47DBF4B}"/>
              </a:ext>
            </a:extLst>
          </p:cNvPr>
          <p:cNvSpPr txBox="1"/>
          <p:nvPr/>
        </p:nvSpPr>
        <p:spPr>
          <a:xfrm>
            <a:off x="5038724" y="1714501"/>
            <a:ext cx="2524125" cy="369332"/>
          </a:xfrm>
          <a:prstGeom prst="rect">
            <a:avLst/>
          </a:prstGeom>
          <a:noFill/>
        </p:spPr>
        <p:txBody>
          <a:bodyPr wrap="square" rtlCol="0">
            <a:spAutoFit/>
          </a:bodyPr>
          <a:lstStyle/>
          <a:p>
            <a:r>
              <a:rPr lang="en-US" b="1" dirty="0">
                <a:solidFill>
                  <a:srgbClr val="FFC000"/>
                </a:solidFill>
              </a:rPr>
              <a:t>IMPLICATIONS:</a:t>
            </a:r>
          </a:p>
        </p:txBody>
      </p:sp>
      <p:sp>
        <p:nvSpPr>
          <p:cNvPr id="12" name="TextBox 11">
            <a:extLst>
              <a:ext uri="{FF2B5EF4-FFF2-40B4-BE49-F238E27FC236}">
                <a16:creationId xmlns:a16="http://schemas.microsoft.com/office/drawing/2014/main" id="{DEEFC1E6-4BE5-099F-64B4-8D24B0B3F46B}"/>
              </a:ext>
            </a:extLst>
          </p:cNvPr>
          <p:cNvSpPr txBox="1"/>
          <p:nvPr/>
        </p:nvSpPr>
        <p:spPr>
          <a:xfrm>
            <a:off x="5038724" y="2060020"/>
            <a:ext cx="7058026" cy="4524315"/>
          </a:xfrm>
          <a:prstGeom prst="rect">
            <a:avLst/>
          </a:prstGeom>
          <a:noFill/>
        </p:spPr>
        <p:txBody>
          <a:bodyPr wrap="square" rtlCol="0">
            <a:spAutoFit/>
          </a:bodyPr>
          <a:lstStyle/>
          <a:p>
            <a:r>
              <a:rPr lang="en-US" sz="1600" b="1" dirty="0"/>
              <a:t>Top 10 Languages Respondents Have Worked With</a:t>
            </a:r>
          </a:p>
          <a:p>
            <a:r>
              <a:rPr lang="en-US" sz="1600" b="1" dirty="0">
                <a:solidFill>
                  <a:srgbClr val="FF0000"/>
                </a:solidFill>
              </a:rPr>
              <a:t>Implications: </a:t>
            </a:r>
            <a:r>
              <a:rPr lang="en-US" sz="1600" dirty="0"/>
              <a:t>This suggests that there is a high demand for web development and front-end skills (JavaScript, HTML/CSS), with a focus on data-related skills (SQL, Python) as well. It could indicate a strong market for web developers with proficiency in both front-end and back-end technologies.</a:t>
            </a:r>
          </a:p>
          <a:p>
            <a:r>
              <a:rPr lang="en-US" sz="1600" b="1" dirty="0"/>
              <a:t>Top 10 Platforms Respondents Want to Work With</a:t>
            </a:r>
          </a:p>
          <a:p>
            <a:r>
              <a:rPr lang="en-US" sz="1600" b="1" dirty="0">
                <a:solidFill>
                  <a:srgbClr val="FF0000"/>
                </a:solidFill>
              </a:rPr>
              <a:t>Implications: </a:t>
            </a:r>
            <a:r>
              <a:rPr lang="en-US" sz="1600" dirty="0"/>
              <a:t>The preference for cloud platforms like AWS highlights the increasing adoption of cloud computing. Professionals are likely preparing for roles that involve cloud services, which are integral to modern infrastructure and development practices. Organizations investing in cloud technology will prioritize skills in AWS, Azure, and Google Cloud.</a:t>
            </a:r>
          </a:p>
          <a:p>
            <a:r>
              <a:rPr lang="en-US" sz="1600" b="1" dirty="0"/>
              <a:t>Respondents by Age and Education Level</a:t>
            </a:r>
          </a:p>
          <a:p>
            <a:r>
              <a:rPr lang="en-US" sz="1600" b="1" dirty="0">
                <a:solidFill>
                  <a:srgbClr val="FF0000"/>
                </a:solidFill>
              </a:rPr>
              <a:t>Implications: </a:t>
            </a:r>
            <a:r>
              <a:rPr lang="en-US" sz="1600" dirty="0"/>
              <a:t>This demographic suggests a well-educated, mid-career group actively engaged in development and coding. Employers might target this group for higher-level roles, such as software development, architecture, and project management, as they likely have significant experience in their fields.</a:t>
            </a:r>
          </a:p>
        </p:txBody>
      </p:sp>
    </p:spTree>
    <p:custDataLst>
      <p:tags r:id="rId1"/>
    </p:custDataLst>
    <p:extLst>
      <p:ext uri="{BB962C8B-B14F-4D97-AF65-F5344CB8AC3E}">
        <p14:creationId xmlns:p14="http://schemas.microsoft.com/office/powerpoint/2010/main" val="3865637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3A16F-6AB5-5C0B-5466-65B2A6AE811E}"/>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5E978FF3-BC93-079A-1687-DD4786B81DF4}"/>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12" name="Content Placeholder 3">
            <a:extLst>
              <a:ext uri="{FF2B5EF4-FFF2-40B4-BE49-F238E27FC236}">
                <a16:creationId xmlns:a16="http://schemas.microsoft.com/office/drawing/2014/main" id="{2E75918E-509D-16F8-F478-FA41759FEFE9}"/>
              </a:ext>
            </a:extLst>
          </p:cNvPr>
          <p:cNvSpPr txBox="1">
            <a:spLocks/>
          </p:cNvSpPr>
          <p:nvPr/>
        </p:nvSpPr>
        <p:spPr>
          <a:xfrm>
            <a:off x="4544291" y="1825625"/>
            <a:ext cx="6809509" cy="435133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a:t>This project underscores the dynamic nature of the tech industry and the critical need for adaptability in skill development. Key takeaways include:</a:t>
            </a:r>
          </a:p>
          <a:p>
            <a:r>
              <a:rPr lang="en-US" b="1" dirty="0">
                <a:solidFill>
                  <a:srgbClr val="FFC000"/>
                </a:solidFill>
              </a:rPr>
              <a:t>The Dominance of Web and Cloud Technologies: </a:t>
            </a:r>
            <a:r>
              <a:rPr lang="en-US" dirty="0"/>
              <a:t>JavaScript's ubiquity and the rise of cloud platforms affirm their central role in modern infrastructure and development.</a:t>
            </a:r>
          </a:p>
          <a:p>
            <a:r>
              <a:rPr lang="en-US" b="1" dirty="0">
                <a:solidFill>
                  <a:srgbClr val="FFC000"/>
                </a:solidFill>
              </a:rPr>
              <a:t>Evolving Database Preferences: </a:t>
            </a:r>
            <a:r>
              <a:rPr lang="en-US" dirty="0"/>
              <a:t>The shift towards PostgreSQL and NoSQL databases highlights the need for flexibility and scalability in data management.</a:t>
            </a:r>
          </a:p>
          <a:p>
            <a:r>
              <a:rPr lang="en-US" b="1" dirty="0">
                <a:solidFill>
                  <a:srgbClr val="FFC000"/>
                </a:solidFill>
              </a:rPr>
              <a:t>Implications for Education and Employment: </a:t>
            </a:r>
            <a:r>
              <a:rPr lang="en-US" dirty="0"/>
              <a:t>The findings emphasize the importance of bridging diverse skill sets, with a focus on full-stack development and cloud certifications.</a:t>
            </a:r>
          </a:p>
          <a:p>
            <a:r>
              <a:rPr lang="en-US" b="1" dirty="0">
                <a:solidFill>
                  <a:srgbClr val="FFC000"/>
                </a:solidFill>
              </a:rPr>
              <a:t>Future Outlook: </a:t>
            </a:r>
            <a:r>
              <a:rPr lang="en-US" dirty="0"/>
              <a:t>Organizations and professionals must prioritize investment in emerging technologies to sustain growth and innovation.</a:t>
            </a:r>
          </a:p>
        </p:txBody>
      </p:sp>
      <p:pic>
        <p:nvPicPr>
          <p:cNvPr id="13" name="Content Placeholder 5">
            <a:extLst>
              <a:ext uri="{FF2B5EF4-FFF2-40B4-BE49-F238E27FC236}">
                <a16:creationId xmlns:a16="http://schemas.microsoft.com/office/drawing/2014/main" id="{CD985AE9-0D12-3398-B9B7-4395CABF1707}"/>
              </a:ext>
            </a:extLst>
          </p:cNvPr>
          <p:cNvPicPr>
            <a:picLocks noGrp="1" noChangeAspect="1"/>
          </p:cNvPicPr>
          <p:nvPr>
            <p:ph sz="half" idx="1"/>
          </p:nvPr>
        </p:nvPicPr>
        <p:blipFill>
          <a:blip r:embed="rId3"/>
          <a:stretch>
            <a:fillRect/>
          </a:stretch>
        </p:blipFill>
        <p:spPr>
          <a:xfrm>
            <a:off x="1125967" y="2113896"/>
            <a:ext cx="3054361" cy="3054361"/>
          </a:xfrm>
          <a:prstGeom prst="rect">
            <a:avLst/>
          </a:prstGeom>
        </p:spPr>
      </p:pic>
    </p:spTree>
    <p:custDataLst>
      <p:tags r:id="rId1"/>
    </p:custDataLst>
    <p:extLst>
      <p:ext uri="{BB962C8B-B14F-4D97-AF65-F5344CB8AC3E}">
        <p14:creationId xmlns:p14="http://schemas.microsoft.com/office/powerpoint/2010/main" val="840378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D1598F-DBE3-7B78-D1F9-0BA7F7DC75BC}"/>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34A3B939-6057-23B6-25B3-E33A2D205C2A}"/>
              </a:ext>
            </a:extLst>
          </p:cNvPr>
          <p:cNvSpPr>
            <a:spLocks noGrp="1"/>
          </p:cNvSpPr>
          <p:nvPr>
            <p:ph type="title"/>
          </p:nvPr>
        </p:nvSpPr>
        <p:spPr>
          <a:xfrm>
            <a:off x="838200" y="365125"/>
            <a:ext cx="10515600" cy="1325563"/>
          </a:xfrm>
        </p:spPr>
        <p:txBody>
          <a:bodyPr anchor="ctr">
            <a:normAutofit/>
          </a:bodyPr>
          <a:lstStyle/>
          <a:p>
            <a:r>
              <a:rPr lang="en-US" dirty="0"/>
              <a:t>APPENDIX: survey-data.csv</a:t>
            </a:r>
          </a:p>
        </p:txBody>
      </p:sp>
      <p:pic>
        <p:nvPicPr>
          <p:cNvPr id="3" name="Picture 2">
            <a:extLst>
              <a:ext uri="{FF2B5EF4-FFF2-40B4-BE49-F238E27FC236}">
                <a16:creationId xmlns:a16="http://schemas.microsoft.com/office/drawing/2014/main" id="{F459C448-2806-B7D0-A674-89A84B9EDE05}"/>
              </a:ext>
            </a:extLst>
          </p:cNvPr>
          <p:cNvPicPr>
            <a:picLocks noChangeAspect="1"/>
          </p:cNvPicPr>
          <p:nvPr/>
        </p:nvPicPr>
        <p:blipFill>
          <a:blip r:embed="rId3"/>
          <a:stretch>
            <a:fillRect/>
          </a:stretch>
        </p:blipFill>
        <p:spPr>
          <a:xfrm>
            <a:off x="960071" y="1690688"/>
            <a:ext cx="3436237" cy="2357886"/>
          </a:xfrm>
          <a:prstGeom prst="rect">
            <a:avLst/>
          </a:prstGeom>
        </p:spPr>
      </p:pic>
      <p:pic>
        <p:nvPicPr>
          <p:cNvPr id="5" name="Picture 4">
            <a:extLst>
              <a:ext uri="{FF2B5EF4-FFF2-40B4-BE49-F238E27FC236}">
                <a16:creationId xmlns:a16="http://schemas.microsoft.com/office/drawing/2014/main" id="{F43696B9-B16D-9F32-2735-300248635AE6}"/>
              </a:ext>
            </a:extLst>
          </p:cNvPr>
          <p:cNvPicPr>
            <a:picLocks noChangeAspect="1"/>
          </p:cNvPicPr>
          <p:nvPr/>
        </p:nvPicPr>
        <p:blipFill>
          <a:blip r:embed="rId4"/>
          <a:stretch>
            <a:fillRect/>
          </a:stretch>
        </p:blipFill>
        <p:spPr>
          <a:xfrm>
            <a:off x="889156" y="4138969"/>
            <a:ext cx="3578069" cy="2024035"/>
          </a:xfrm>
          <a:prstGeom prst="rect">
            <a:avLst/>
          </a:prstGeom>
        </p:spPr>
      </p:pic>
      <p:pic>
        <p:nvPicPr>
          <p:cNvPr id="13" name="Picture 12">
            <a:extLst>
              <a:ext uri="{FF2B5EF4-FFF2-40B4-BE49-F238E27FC236}">
                <a16:creationId xmlns:a16="http://schemas.microsoft.com/office/drawing/2014/main" id="{4922B7C2-85D5-1F70-2AC6-C46173426B06}"/>
              </a:ext>
            </a:extLst>
          </p:cNvPr>
          <p:cNvPicPr>
            <a:picLocks noChangeAspect="1"/>
          </p:cNvPicPr>
          <p:nvPr/>
        </p:nvPicPr>
        <p:blipFill>
          <a:blip r:embed="rId5"/>
          <a:stretch>
            <a:fillRect/>
          </a:stretch>
        </p:blipFill>
        <p:spPr>
          <a:xfrm>
            <a:off x="5165901" y="1412845"/>
            <a:ext cx="3017137" cy="2503694"/>
          </a:xfrm>
          <a:prstGeom prst="rect">
            <a:avLst/>
          </a:prstGeom>
        </p:spPr>
      </p:pic>
      <p:pic>
        <p:nvPicPr>
          <p:cNvPr id="14" name="Picture 13">
            <a:extLst>
              <a:ext uri="{FF2B5EF4-FFF2-40B4-BE49-F238E27FC236}">
                <a16:creationId xmlns:a16="http://schemas.microsoft.com/office/drawing/2014/main" id="{E38FD6DA-6E83-9AD7-EBC3-6F71548F7DB2}"/>
              </a:ext>
            </a:extLst>
          </p:cNvPr>
          <p:cNvPicPr>
            <a:picLocks noChangeAspect="1"/>
          </p:cNvPicPr>
          <p:nvPr/>
        </p:nvPicPr>
        <p:blipFill>
          <a:blip r:embed="rId6"/>
          <a:stretch>
            <a:fillRect/>
          </a:stretch>
        </p:blipFill>
        <p:spPr>
          <a:xfrm>
            <a:off x="8259851" y="1376726"/>
            <a:ext cx="2785260" cy="2467883"/>
          </a:xfrm>
          <a:prstGeom prst="rect">
            <a:avLst/>
          </a:prstGeom>
        </p:spPr>
      </p:pic>
      <p:pic>
        <p:nvPicPr>
          <p:cNvPr id="15" name="Picture 14">
            <a:extLst>
              <a:ext uri="{FF2B5EF4-FFF2-40B4-BE49-F238E27FC236}">
                <a16:creationId xmlns:a16="http://schemas.microsoft.com/office/drawing/2014/main" id="{BBC2E0F9-303C-6094-1507-F72C7D4BD1DC}"/>
              </a:ext>
            </a:extLst>
          </p:cNvPr>
          <p:cNvPicPr>
            <a:picLocks noChangeAspect="1"/>
          </p:cNvPicPr>
          <p:nvPr/>
        </p:nvPicPr>
        <p:blipFill>
          <a:blip r:embed="rId7"/>
          <a:stretch>
            <a:fillRect/>
          </a:stretch>
        </p:blipFill>
        <p:spPr>
          <a:xfrm>
            <a:off x="5113463" y="3938729"/>
            <a:ext cx="3235407" cy="2467883"/>
          </a:xfrm>
          <a:prstGeom prst="rect">
            <a:avLst/>
          </a:prstGeom>
        </p:spPr>
      </p:pic>
      <p:pic>
        <p:nvPicPr>
          <p:cNvPr id="16" name="Picture 15">
            <a:extLst>
              <a:ext uri="{FF2B5EF4-FFF2-40B4-BE49-F238E27FC236}">
                <a16:creationId xmlns:a16="http://schemas.microsoft.com/office/drawing/2014/main" id="{C13DDB10-47EC-223F-AA2D-484FC8CC8DBE}"/>
              </a:ext>
            </a:extLst>
          </p:cNvPr>
          <p:cNvPicPr>
            <a:picLocks noChangeAspect="1"/>
          </p:cNvPicPr>
          <p:nvPr/>
        </p:nvPicPr>
        <p:blipFill>
          <a:blip r:embed="rId8"/>
          <a:stretch>
            <a:fillRect/>
          </a:stretch>
        </p:blipFill>
        <p:spPr>
          <a:xfrm>
            <a:off x="8259851" y="3895362"/>
            <a:ext cx="2830600" cy="2511250"/>
          </a:xfrm>
          <a:prstGeom prst="rect">
            <a:avLst/>
          </a:prstGeom>
        </p:spPr>
      </p:pic>
    </p:spTree>
    <p:custDataLst>
      <p:tags r:id="rId1"/>
    </p:custDataLst>
    <p:extLst>
      <p:ext uri="{BB962C8B-B14F-4D97-AF65-F5344CB8AC3E}">
        <p14:creationId xmlns:p14="http://schemas.microsoft.com/office/powerpoint/2010/main" val="1860158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13BC838-B25A-D37F-BC71-DD617895704C}"/>
              </a:ext>
            </a:extLst>
          </p:cNvPr>
          <p:cNvPicPr>
            <a:picLocks noChangeAspect="1"/>
          </p:cNvPicPr>
          <p:nvPr/>
        </p:nvPicPr>
        <p:blipFill>
          <a:blip r:embed="rId3"/>
          <a:stretch>
            <a:fillRect/>
          </a:stretch>
        </p:blipFill>
        <p:spPr>
          <a:xfrm>
            <a:off x="1450711" y="2025672"/>
            <a:ext cx="3194581" cy="3194581"/>
          </a:xfrm>
          <a:prstGeom prst="rect">
            <a:avLst/>
          </a:prstGeom>
        </p:spPr>
      </p:pic>
      <p:sp>
        <p:nvSpPr>
          <p:cNvPr id="9" name="Title 1">
            <a:extLst>
              <a:ext uri="{FF2B5EF4-FFF2-40B4-BE49-F238E27FC236}">
                <a16:creationId xmlns:a16="http://schemas.microsoft.com/office/drawing/2014/main" id="{EEC79264-7E04-A135-9158-F7EF333AC3D8}"/>
              </a:ext>
            </a:extLst>
          </p:cNvPr>
          <p:cNvSpPr txBox="1">
            <a:spLocks/>
          </p:cNvSpPr>
          <p:nvPr/>
        </p:nvSpPr>
        <p:spPr>
          <a:xfrm>
            <a:off x="782054" y="263810"/>
            <a:ext cx="850852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i="0" kern="1200">
                <a:solidFill>
                  <a:srgbClr val="525252"/>
                </a:solidFill>
                <a:latin typeface="IBM Plex Sans SemiBold" panose="020B0503050203000203" pitchFamily="34" charset="0"/>
                <a:ea typeface="IBM Plex Sans SemiBold" panose="020B0503050203000203" pitchFamily="34" charset="0"/>
                <a:cs typeface="IBM Plex Sans SemiBold" panose="020B0503050203000203" pitchFamily="34" charset="0"/>
              </a:defRPr>
            </a:lvl1pPr>
          </a:lstStyle>
          <a:p>
            <a:r>
              <a:rPr lang="en-US"/>
              <a:t>OUTLINE</a:t>
            </a:r>
            <a:endParaRPr lang="en-US" dirty="0"/>
          </a:p>
        </p:txBody>
      </p:sp>
      <p:sp>
        <p:nvSpPr>
          <p:cNvPr id="10" name="Content Placeholder 2">
            <a:extLst>
              <a:ext uri="{FF2B5EF4-FFF2-40B4-BE49-F238E27FC236}">
                <a16:creationId xmlns:a16="http://schemas.microsoft.com/office/drawing/2014/main" id="{79639434-C7DB-C6DD-28C9-5FE3588C5BC8}"/>
              </a:ext>
            </a:extLst>
          </p:cNvPr>
          <p:cNvSpPr txBox="1">
            <a:spLocks/>
          </p:cNvSpPr>
          <p:nvPr/>
        </p:nvSpPr>
        <p:spPr>
          <a:xfrm>
            <a:off x="6172200" y="1825625"/>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solidFill>
                  <a:srgbClr val="FFC000"/>
                </a:solidFill>
              </a:rPr>
              <a:t>Visualization – Charts</a:t>
            </a:r>
          </a:p>
          <a:p>
            <a:pPr lvl="1"/>
            <a:r>
              <a:rPr lang="en-US" sz="1800" dirty="0">
                <a:solidFill>
                  <a:srgbClr val="FFC000"/>
                </a:solidFill>
              </a:rPr>
              <a:t>Dashboard</a:t>
            </a:r>
          </a:p>
          <a:p>
            <a:r>
              <a:rPr lang="en-US" sz="2200" dirty="0"/>
              <a:t>Discussion</a:t>
            </a:r>
          </a:p>
          <a:p>
            <a:pPr lvl="1"/>
            <a:r>
              <a:rPr lang="en-US" sz="1800" dirty="0">
                <a:solidFill>
                  <a:srgbClr val="FFC000"/>
                </a:solidFill>
              </a:rPr>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17992DA0-58E4-05C4-71CF-DD740B996440}"/>
                  </a:ext>
                </a:extLst>
              </p14:cNvPr>
              <p14:cNvContentPartPr/>
              <p14:nvPr/>
            </p14:nvContentPartPr>
            <p14:xfrm>
              <a:off x="1889280" y="999312"/>
              <a:ext cx="360" cy="360"/>
            </p14:xfrm>
          </p:contentPart>
        </mc:Choice>
        <mc:Fallback xmlns="">
          <p:pic>
            <p:nvPicPr>
              <p:cNvPr id="11" name="Ink 10">
                <a:extLst>
                  <a:ext uri="{FF2B5EF4-FFF2-40B4-BE49-F238E27FC236}">
                    <a16:creationId xmlns:a16="http://schemas.microsoft.com/office/drawing/2014/main" id="{17992DA0-58E4-05C4-71CF-DD740B996440}"/>
                  </a:ext>
                </a:extLst>
              </p:cNvPr>
              <p:cNvPicPr/>
              <p:nvPr/>
            </p:nvPicPr>
            <p:blipFill>
              <a:blip r:embed="rId5"/>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482A2257-403C-392A-475C-257A25E95802}"/>
                  </a:ext>
                </a:extLst>
              </p14:cNvPr>
              <p14:cNvContentPartPr/>
              <p14:nvPr/>
            </p14:nvContentPartPr>
            <p14:xfrm>
              <a:off x="2328120" y="962952"/>
              <a:ext cx="360" cy="360"/>
            </p14:xfrm>
          </p:contentPart>
        </mc:Choice>
        <mc:Fallback xmlns="">
          <p:pic>
            <p:nvPicPr>
              <p:cNvPr id="12" name="Ink 11">
                <a:extLst>
                  <a:ext uri="{FF2B5EF4-FFF2-40B4-BE49-F238E27FC236}">
                    <a16:creationId xmlns:a16="http://schemas.microsoft.com/office/drawing/2014/main" id="{482A2257-403C-392A-475C-257A25E95802}"/>
                  </a:ext>
                </a:extLst>
              </p:cNvPr>
              <p:cNvPicPr/>
              <p:nvPr/>
            </p:nvPicPr>
            <p:blipFill>
              <a:blip r:embed="rId5"/>
              <a:stretch>
                <a:fillRect/>
              </a:stretch>
            </p:blipFill>
            <p:spPr>
              <a:xfrm>
                <a:off x="2238120" y="782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D029E5DF-95C3-9324-3430-6C07411D941C}"/>
                  </a:ext>
                </a:extLst>
              </p14:cNvPr>
              <p14:cNvContentPartPr/>
              <p14:nvPr/>
            </p14:nvContentPartPr>
            <p14:xfrm>
              <a:off x="2828160" y="926232"/>
              <a:ext cx="360" cy="360"/>
            </p14:xfrm>
          </p:contentPart>
        </mc:Choice>
        <mc:Fallback xmlns="">
          <p:pic>
            <p:nvPicPr>
              <p:cNvPr id="13" name="Ink 12">
                <a:extLst>
                  <a:ext uri="{FF2B5EF4-FFF2-40B4-BE49-F238E27FC236}">
                    <a16:creationId xmlns:a16="http://schemas.microsoft.com/office/drawing/2014/main" id="{D029E5DF-95C3-9324-3430-6C07411D941C}"/>
                  </a:ext>
                </a:extLst>
              </p:cNvPr>
              <p:cNvPicPr/>
              <p:nvPr/>
            </p:nvPicPr>
            <p:blipFill>
              <a:blip r:embed="rId5"/>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51E65F16-DA3B-6993-F729-45193F9CF124}"/>
                  </a:ext>
                </a:extLst>
              </p14:cNvPr>
              <p14:cNvContentPartPr/>
              <p14:nvPr/>
            </p14:nvContentPartPr>
            <p14:xfrm>
              <a:off x="2828160" y="926232"/>
              <a:ext cx="3240" cy="5040"/>
            </p14:xfrm>
          </p:contentPart>
        </mc:Choice>
        <mc:Fallback xmlns="">
          <p:pic>
            <p:nvPicPr>
              <p:cNvPr id="14" name="Ink 13">
                <a:extLst>
                  <a:ext uri="{FF2B5EF4-FFF2-40B4-BE49-F238E27FC236}">
                    <a16:creationId xmlns:a16="http://schemas.microsoft.com/office/drawing/2014/main" id="{51E65F16-DA3B-6993-F729-45193F9CF124}"/>
                  </a:ext>
                </a:extLst>
              </p:cNvPr>
              <p:cNvPicPr/>
              <p:nvPr/>
            </p:nvPicPr>
            <p:blipFill>
              <a:blip r:embed="rId9"/>
              <a:stretch>
                <a:fillRect/>
              </a:stretch>
            </p:blipFill>
            <p:spPr>
              <a:xfrm>
                <a:off x="2738160" y="758232"/>
                <a:ext cx="182880" cy="340704"/>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DA4954AB-7AA6-D07E-B72B-071B959556E6}"/>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DA4954AB-7AA6-D07E-B72B-071B959556E6}"/>
                  </a:ext>
                </a:extLst>
              </p:cNvPr>
              <p:cNvPicPr/>
              <p:nvPr/>
            </p:nvPicPr>
            <p:blipFill>
              <a:blip r:embed="rId5"/>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4C9430D9-2989-125F-94DC-1DA2D66BDD55}"/>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4C9430D9-2989-125F-94DC-1DA2D66BDD55}"/>
                  </a:ext>
                </a:extLst>
              </p:cNvPr>
              <p:cNvPicPr/>
              <p:nvPr/>
            </p:nvPicPr>
            <p:blipFill>
              <a:blip r:embed="rId5"/>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009380E8-5542-6CEB-DEF5-1F0E98FBDFC2}"/>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9380E8-5542-6CEB-DEF5-1F0E98FBDFC2}"/>
                  </a:ext>
                </a:extLst>
              </p:cNvPr>
              <p:cNvPicPr/>
              <p:nvPr/>
            </p:nvPicPr>
            <p:blipFill>
              <a:blip r:embed="rId5"/>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 name="Ink 17">
                <a:extLst>
                  <a:ext uri="{FF2B5EF4-FFF2-40B4-BE49-F238E27FC236}">
                    <a16:creationId xmlns:a16="http://schemas.microsoft.com/office/drawing/2014/main" id="{73A9B50E-8658-465E-AEAA-D97CD87BB40D}"/>
                  </a:ext>
                </a:extLst>
              </p14:cNvPr>
              <p14:cNvContentPartPr/>
              <p14:nvPr/>
            </p14:nvContentPartPr>
            <p14:xfrm>
              <a:off x="7266240" y="2888952"/>
              <a:ext cx="360" cy="360"/>
            </p14:xfrm>
          </p:contentPart>
        </mc:Choice>
        <mc:Fallback xmlns="">
          <p:pic>
            <p:nvPicPr>
              <p:cNvPr id="18" name="Ink 17">
                <a:extLst>
                  <a:ext uri="{FF2B5EF4-FFF2-40B4-BE49-F238E27FC236}">
                    <a16:creationId xmlns:a16="http://schemas.microsoft.com/office/drawing/2014/main" id="{73A9B50E-8658-465E-AEAA-D97CD87BB40D}"/>
                  </a:ext>
                </a:extLst>
              </p:cNvPr>
              <p:cNvPicPr/>
              <p:nvPr/>
            </p:nvPicPr>
            <p:blipFill>
              <a:blip r:embed="rId5"/>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329C95BA-F81E-F99B-4BF2-F62AECFA21A6}"/>
                  </a:ext>
                </a:extLst>
              </p14:cNvPr>
              <p14:cNvContentPartPr/>
              <p14:nvPr/>
            </p14:nvContentPartPr>
            <p14:xfrm>
              <a:off x="6680880" y="2877072"/>
              <a:ext cx="360" cy="360"/>
            </p14:xfrm>
          </p:contentPart>
        </mc:Choice>
        <mc:Fallback xmlns="">
          <p:pic>
            <p:nvPicPr>
              <p:cNvPr id="19" name="Ink 18">
                <a:extLst>
                  <a:ext uri="{FF2B5EF4-FFF2-40B4-BE49-F238E27FC236}">
                    <a16:creationId xmlns:a16="http://schemas.microsoft.com/office/drawing/2014/main" id="{329C95BA-F81E-F99B-4BF2-F62AECFA21A6}"/>
                  </a:ext>
                </a:extLst>
              </p:cNvPr>
              <p:cNvPicPr/>
              <p:nvPr/>
            </p:nvPicPr>
            <p:blipFill>
              <a:blip r:embed="rId5"/>
              <a:stretch>
                <a:fillRect/>
              </a:stretch>
            </p:blipFill>
            <p:spPr>
              <a:xfrm>
                <a:off x="6590880" y="2697072"/>
                <a:ext cx="180000" cy="360000"/>
              </a:xfrm>
              <a:prstGeom prst="rect">
                <a:avLst/>
              </a:prstGeom>
            </p:spPr>
          </p:pic>
        </mc:Fallback>
      </mc:AlternateContent>
    </p:spTree>
    <p:custDataLst>
      <p:tags r:id="rId1"/>
    </p:custDataLst>
    <p:extLst>
      <p:ext uri="{BB962C8B-B14F-4D97-AF65-F5344CB8AC3E}">
        <p14:creationId xmlns:p14="http://schemas.microsoft.com/office/powerpoint/2010/main" val="1453241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48DC5-8A48-2A34-31B9-FC8CB168CAED}"/>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pic>
        <p:nvPicPr>
          <p:cNvPr id="7" name="Picture 6">
            <a:extLst>
              <a:ext uri="{FF2B5EF4-FFF2-40B4-BE49-F238E27FC236}">
                <a16:creationId xmlns:a16="http://schemas.microsoft.com/office/drawing/2014/main" id="{DA6795A9-FE70-B337-8B17-B79ACA60A9C1}"/>
              </a:ext>
            </a:extLst>
          </p:cNvPr>
          <p:cNvPicPr>
            <a:picLocks noChangeAspect="1"/>
          </p:cNvPicPr>
          <p:nvPr/>
        </p:nvPicPr>
        <p:blipFill>
          <a:blip r:embed="rId3"/>
          <a:stretch>
            <a:fillRect/>
          </a:stretch>
        </p:blipFill>
        <p:spPr>
          <a:xfrm>
            <a:off x="1090494" y="2302762"/>
            <a:ext cx="3194581" cy="3194581"/>
          </a:xfrm>
          <a:prstGeom prst="rect">
            <a:avLst/>
          </a:prstGeom>
        </p:spPr>
      </p:pic>
      <p:sp>
        <p:nvSpPr>
          <p:cNvPr id="4" name="Content Placeholder 2">
            <a:extLst>
              <a:ext uri="{FF2B5EF4-FFF2-40B4-BE49-F238E27FC236}">
                <a16:creationId xmlns:a16="http://schemas.microsoft.com/office/drawing/2014/main" id="{FAAD05BC-077E-A93A-8CF7-EE363A284C89}"/>
              </a:ext>
            </a:extLst>
          </p:cNvPr>
          <p:cNvSpPr txBox="1">
            <a:spLocks/>
          </p:cNvSpPr>
          <p:nvPr/>
        </p:nvSpPr>
        <p:spPr>
          <a:xfrm>
            <a:off x="4285075" y="1832861"/>
            <a:ext cx="7068725"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solidFill>
                  <a:schemeClr val="tx1"/>
                </a:solidFill>
              </a:rPr>
              <a:t>This capstone project explores trends in programming languages, database technologies, and their implications for developers and organizations. Using API collection, web scraping, and exploratory data analysis, the study identifies key insights about the technology landscape:</a:t>
            </a:r>
          </a:p>
          <a:p>
            <a:pPr lvl="1"/>
            <a:r>
              <a:rPr lang="en-US" sz="1800" b="1" dirty="0">
                <a:solidFill>
                  <a:srgbClr val="FFC000"/>
                </a:solidFill>
              </a:rPr>
              <a:t>Programming Language Trends: </a:t>
            </a:r>
            <a:r>
              <a:rPr lang="en-US" sz="1800" dirty="0">
                <a:solidFill>
                  <a:schemeClr val="tx1"/>
                </a:solidFill>
              </a:rPr>
              <a:t>JavaScript continues to dominate, highlighting the critical role of web development. Emerging languages like TypeScript and SQL emphasize the shift towards scalable, modern technologies.</a:t>
            </a:r>
          </a:p>
          <a:p>
            <a:pPr lvl="1"/>
            <a:r>
              <a:rPr lang="en-US" sz="1800" b="1" dirty="0">
                <a:solidFill>
                  <a:srgbClr val="FFC000"/>
                </a:solidFill>
              </a:rPr>
              <a:t>Database Preferences: </a:t>
            </a:r>
            <a:r>
              <a:rPr lang="en-US" sz="1800" dirty="0">
                <a:solidFill>
                  <a:schemeClr val="tx1"/>
                </a:solidFill>
              </a:rPr>
              <a:t>PostgreSQL leads as the most desired database, reflecting the growing preference for feature-rich, scalable, open-source systems. A strong interest in NoSQL databases suggests a diversification in data storage needs.</a:t>
            </a:r>
          </a:p>
          <a:p>
            <a:pPr lvl="1"/>
            <a:r>
              <a:rPr lang="en-US" sz="1800" b="1" dirty="0">
                <a:solidFill>
                  <a:srgbClr val="FFC000"/>
                </a:solidFill>
              </a:rPr>
              <a:t>Job Market Insights: </a:t>
            </a:r>
            <a:r>
              <a:rPr lang="en-US" sz="1800" dirty="0">
                <a:solidFill>
                  <a:schemeClr val="tx1"/>
                </a:solidFill>
              </a:rPr>
              <a:t>Skills in cloud platforms like AWS, Azure, and Google Cloud are highly sought after, aligning with the rising importance of cloud computing. Web development and full-stack development remain crucial for industry demands.</a:t>
            </a:r>
          </a:p>
          <a:p>
            <a:pPr lvl="1"/>
            <a:r>
              <a:rPr lang="en-US" sz="1800" b="1" dirty="0">
                <a:solidFill>
                  <a:srgbClr val="FFC000"/>
                </a:solidFill>
              </a:rPr>
              <a:t>Demographic Highlights: </a:t>
            </a:r>
            <a:r>
              <a:rPr lang="en-US" sz="1800" dirty="0">
                <a:solidFill>
                  <a:schemeClr val="tx1"/>
                </a:solidFill>
              </a:rPr>
              <a:t>The majority of respondents are well-educated, mid-career professionals, underscoring the need for advanced skills and qualifications in the job market.</a:t>
            </a:r>
            <a:endParaRPr lang="en-US" sz="1400" dirty="0">
              <a:solidFill>
                <a:schemeClr val="tx1"/>
              </a:solidFill>
            </a:endParaRPr>
          </a:p>
        </p:txBody>
      </p:sp>
    </p:spTree>
    <p:custDataLst>
      <p:tags r:id="rId1"/>
    </p:custDataLst>
    <p:extLst>
      <p:ext uri="{BB962C8B-B14F-4D97-AF65-F5344CB8AC3E}">
        <p14:creationId xmlns:p14="http://schemas.microsoft.com/office/powerpoint/2010/main" val="1555385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76FB0-8465-86A8-332A-32CC35A5D2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B7DC8D-244C-F7EC-5F66-ACB99A7D61C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3" name="Picture 2">
            <a:extLst>
              <a:ext uri="{FF2B5EF4-FFF2-40B4-BE49-F238E27FC236}">
                <a16:creationId xmlns:a16="http://schemas.microsoft.com/office/drawing/2014/main" id="{BBCC879F-E713-B75A-D2DE-0953EB0EA469}"/>
              </a:ext>
            </a:extLst>
          </p:cNvPr>
          <p:cNvPicPr>
            <a:picLocks noChangeAspect="1"/>
          </p:cNvPicPr>
          <p:nvPr/>
        </p:nvPicPr>
        <p:blipFill>
          <a:blip r:embed="rId3"/>
          <a:stretch>
            <a:fillRect/>
          </a:stretch>
        </p:blipFill>
        <p:spPr>
          <a:xfrm>
            <a:off x="994347" y="2262036"/>
            <a:ext cx="3054361" cy="3054361"/>
          </a:xfrm>
          <a:prstGeom prst="rect">
            <a:avLst/>
          </a:prstGeom>
        </p:spPr>
      </p:pic>
      <p:sp>
        <p:nvSpPr>
          <p:cNvPr id="4" name="Content Placeholder 2">
            <a:extLst>
              <a:ext uri="{FF2B5EF4-FFF2-40B4-BE49-F238E27FC236}">
                <a16:creationId xmlns:a16="http://schemas.microsoft.com/office/drawing/2014/main" id="{ED35578F-30C9-4905-FD4E-7366FEFAEA7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solidFill>
                  <a:schemeClr val="tx1"/>
                </a:solidFill>
              </a:rPr>
              <a:t>Identifying Programming Language Trends</a:t>
            </a:r>
          </a:p>
          <a:p>
            <a:pPr lvl="1"/>
            <a:r>
              <a:rPr lang="en-US" sz="1800" dirty="0">
                <a:solidFill>
                  <a:schemeClr val="tx1"/>
                </a:solidFill>
              </a:rPr>
              <a:t>Findings &amp; Implications</a:t>
            </a:r>
          </a:p>
          <a:p>
            <a:r>
              <a:rPr lang="en-US" sz="2200" dirty="0">
                <a:solidFill>
                  <a:schemeClr val="tx1"/>
                </a:solidFill>
              </a:rPr>
              <a:t>Identifying Database Trends</a:t>
            </a:r>
          </a:p>
          <a:p>
            <a:pPr lvl="1"/>
            <a:r>
              <a:rPr lang="en-US" sz="1800" dirty="0">
                <a:solidFill>
                  <a:schemeClr val="tx1"/>
                </a:solidFill>
              </a:rPr>
              <a:t>Findings &amp; Implications</a:t>
            </a:r>
          </a:p>
          <a:p>
            <a:r>
              <a:rPr lang="en-US" sz="2200" dirty="0">
                <a:solidFill>
                  <a:schemeClr val="tx1"/>
                </a:solidFill>
              </a:rPr>
              <a:t>Exploring Relationships</a:t>
            </a:r>
          </a:p>
          <a:p>
            <a:pPr lvl="1"/>
            <a:r>
              <a:rPr lang="en-US" sz="1800" dirty="0">
                <a:solidFill>
                  <a:schemeClr val="tx1"/>
                </a:solidFill>
              </a:rPr>
              <a:t>Jobs vs. Skills</a:t>
            </a:r>
          </a:p>
          <a:p>
            <a:pPr lvl="1"/>
            <a:r>
              <a:rPr lang="en-US" sz="1800" dirty="0">
                <a:solidFill>
                  <a:schemeClr val="tx1"/>
                </a:solidFill>
              </a:rPr>
              <a:t>Languages vs. Salary</a:t>
            </a:r>
          </a:p>
          <a:p>
            <a:r>
              <a:rPr lang="en-US" sz="2200" dirty="0">
                <a:solidFill>
                  <a:schemeClr val="tx1"/>
                </a:solidFill>
              </a:rPr>
              <a:t>Cognos Analytics Dashboard</a:t>
            </a:r>
          </a:p>
          <a:p>
            <a:pPr lvl="1"/>
            <a:r>
              <a:rPr lang="en-US" sz="1800" dirty="0">
                <a:solidFill>
                  <a:schemeClr val="tx1"/>
                </a:solidFill>
              </a:rPr>
              <a:t>Current Technology</a:t>
            </a:r>
          </a:p>
          <a:p>
            <a:pPr lvl="1"/>
            <a:r>
              <a:rPr lang="en-US" sz="1800" dirty="0">
                <a:solidFill>
                  <a:schemeClr val="tx1"/>
                </a:solidFill>
              </a:rPr>
              <a:t>Future Technology</a:t>
            </a:r>
          </a:p>
          <a:p>
            <a:pPr lvl="1"/>
            <a:r>
              <a:rPr lang="en-US" sz="1800" dirty="0">
                <a:solidFill>
                  <a:schemeClr val="tx1"/>
                </a:solidFill>
              </a:rPr>
              <a:t>Demographics</a:t>
            </a:r>
          </a:p>
        </p:txBody>
      </p:sp>
    </p:spTree>
    <p:custDataLst>
      <p:tags r:id="rId1"/>
    </p:custDataLst>
    <p:extLst>
      <p:ext uri="{BB962C8B-B14F-4D97-AF65-F5344CB8AC3E}">
        <p14:creationId xmlns:p14="http://schemas.microsoft.com/office/powerpoint/2010/main" val="2040863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11DCFD-8450-17AD-05D4-229BA1C66C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5AB7E7-7534-10CB-A359-88015C285B97}"/>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5EF8C842-232A-AE37-3471-90353781809D}"/>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API Collection and Web Scraping</a:t>
            </a:r>
          </a:p>
          <a:p>
            <a:r>
              <a:rPr lang="en-US" sz="2200" dirty="0"/>
              <a:t>Data Wrangling</a:t>
            </a:r>
          </a:p>
          <a:p>
            <a:pPr lvl="1"/>
            <a:r>
              <a:rPr lang="en-US" sz="1800" dirty="0">
                <a:solidFill>
                  <a:srgbClr val="FFC000"/>
                </a:solidFill>
              </a:rPr>
              <a:t>Identify missing values</a:t>
            </a:r>
          </a:p>
          <a:p>
            <a:pPr lvl="1"/>
            <a:r>
              <a:rPr lang="en-US" sz="1800" dirty="0">
                <a:solidFill>
                  <a:srgbClr val="FFC000"/>
                </a:solidFill>
              </a:rPr>
              <a:t>Removal of duplicates</a:t>
            </a:r>
          </a:p>
          <a:p>
            <a:pPr lvl="1"/>
            <a:r>
              <a:rPr lang="en-US" sz="1800" dirty="0">
                <a:solidFill>
                  <a:srgbClr val="FFC000"/>
                </a:solidFill>
              </a:rPr>
              <a:t>Impute missing values</a:t>
            </a:r>
          </a:p>
          <a:p>
            <a:pPr lvl="1"/>
            <a:r>
              <a:rPr lang="en-US" sz="1800" dirty="0">
                <a:solidFill>
                  <a:srgbClr val="FFC000"/>
                </a:solidFill>
              </a:rPr>
              <a:t>Normalize the data</a:t>
            </a:r>
          </a:p>
          <a:p>
            <a:r>
              <a:rPr lang="en-US" sz="2200" dirty="0"/>
              <a:t>Exploratory Data Analysis (EDA)</a:t>
            </a:r>
          </a:p>
          <a:p>
            <a:pPr lvl="1"/>
            <a:r>
              <a:rPr lang="en-US" sz="1800" dirty="0">
                <a:solidFill>
                  <a:srgbClr val="FFC000"/>
                </a:solidFill>
              </a:rPr>
              <a:t>Data Visualization</a:t>
            </a:r>
          </a:p>
          <a:p>
            <a:pPr lvl="1"/>
            <a:r>
              <a:rPr lang="en-US" sz="1800" dirty="0">
                <a:solidFill>
                  <a:srgbClr val="FFC000"/>
                </a:solidFill>
              </a:rPr>
              <a:t>Identify correlations/patterns/trends in data</a:t>
            </a:r>
          </a:p>
          <a:p>
            <a:r>
              <a:rPr lang="en-US" sz="2200" dirty="0"/>
              <a:t>Present Data</a:t>
            </a:r>
            <a:endParaRPr lang="en-US" sz="1800" dirty="0"/>
          </a:p>
          <a:p>
            <a:pPr lvl="1"/>
            <a:r>
              <a:rPr lang="en-US" sz="1800" dirty="0">
                <a:solidFill>
                  <a:srgbClr val="FFC000"/>
                </a:solidFill>
              </a:rPr>
              <a:t>Results</a:t>
            </a:r>
          </a:p>
        </p:txBody>
      </p:sp>
      <p:pic>
        <p:nvPicPr>
          <p:cNvPr id="4" name="Picture 3">
            <a:extLst>
              <a:ext uri="{FF2B5EF4-FFF2-40B4-BE49-F238E27FC236}">
                <a16:creationId xmlns:a16="http://schemas.microsoft.com/office/drawing/2014/main" id="{280CF71F-8A03-DAC7-4BC2-F05644ECBFFF}"/>
              </a:ext>
            </a:extLst>
          </p:cNvPr>
          <p:cNvPicPr>
            <a:picLocks noChangeAspect="1"/>
          </p:cNvPicPr>
          <p:nvPr/>
        </p:nvPicPr>
        <p:blipFill>
          <a:blip r:embed="rId3"/>
          <a:stretch>
            <a:fillRect/>
          </a:stretch>
        </p:blipFill>
        <p:spPr>
          <a:xfrm>
            <a:off x="979655" y="1831709"/>
            <a:ext cx="3194581" cy="3194581"/>
          </a:xfrm>
          <a:prstGeom prst="rect">
            <a:avLst/>
          </a:prstGeom>
        </p:spPr>
      </p:pic>
    </p:spTree>
    <p:custDataLst>
      <p:tags r:id="rId1"/>
    </p:custDataLst>
    <p:extLst>
      <p:ext uri="{BB962C8B-B14F-4D97-AF65-F5344CB8AC3E}">
        <p14:creationId xmlns:p14="http://schemas.microsoft.com/office/powerpoint/2010/main" val="3791692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27A2E-C667-F6D3-A1E3-47F70603EABA}"/>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5539A591-4DF0-3912-FF72-3FD0BD7B9C1F}"/>
              </a:ext>
            </a:extLst>
          </p:cNvPr>
          <p:cNvSpPr>
            <a:spLocks noGrp="1"/>
          </p:cNvSpPr>
          <p:nvPr>
            <p:ph type="title"/>
          </p:nvPr>
        </p:nvSpPr>
        <p:spPr>
          <a:xfrm>
            <a:off x="838200" y="365125"/>
            <a:ext cx="10515600" cy="1325563"/>
          </a:xfrm>
        </p:spPr>
        <p:txBody>
          <a:bodyPr/>
          <a:lstStyle/>
          <a:p>
            <a:r>
              <a:rPr lang="en-US" dirty="0"/>
              <a:t>PROGRAMMING LANGUAGE TRENDS</a:t>
            </a:r>
          </a:p>
        </p:txBody>
      </p:sp>
      <p:sp>
        <p:nvSpPr>
          <p:cNvPr id="8" name="Content Placeholder 2">
            <a:extLst>
              <a:ext uri="{FF2B5EF4-FFF2-40B4-BE49-F238E27FC236}">
                <a16:creationId xmlns:a16="http://schemas.microsoft.com/office/drawing/2014/main" id="{54B8C8AD-F58A-1F17-9CA2-E737E1949923}"/>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9" name="Content Placeholder 3">
            <a:extLst>
              <a:ext uri="{FF2B5EF4-FFF2-40B4-BE49-F238E27FC236}">
                <a16:creationId xmlns:a16="http://schemas.microsoft.com/office/drawing/2014/main" id="{D9FB3B79-D3E9-99FC-ECF2-28CCBF64752F}"/>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pic>
        <p:nvPicPr>
          <p:cNvPr id="14" name="Picture 13">
            <a:extLst>
              <a:ext uri="{FF2B5EF4-FFF2-40B4-BE49-F238E27FC236}">
                <a16:creationId xmlns:a16="http://schemas.microsoft.com/office/drawing/2014/main" id="{233EFC62-C7F9-A395-F325-71545F82F2F9}"/>
              </a:ext>
            </a:extLst>
          </p:cNvPr>
          <p:cNvPicPr>
            <a:picLocks noChangeAspect="1"/>
          </p:cNvPicPr>
          <p:nvPr/>
        </p:nvPicPr>
        <p:blipFill>
          <a:blip r:embed="rId3"/>
          <a:stretch>
            <a:fillRect/>
          </a:stretch>
        </p:blipFill>
        <p:spPr>
          <a:xfrm>
            <a:off x="503405" y="2462501"/>
            <a:ext cx="5351229" cy="3027469"/>
          </a:xfrm>
          <a:prstGeom prst="rect">
            <a:avLst/>
          </a:prstGeom>
        </p:spPr>
      </p:pic>
      <p:pic>
        <p:nvPicPr>
          <p:cNvPr id="16" name="Picture 15">
            <a:extLst>
              <a:ext uri="{FF2B5EF4-FFF2-40B4-BE49-F238E27FC236}">
                <a16:creationId xmlns:a16="http://schemas.microsoft.com/office/drawing/2014/main" id="{1BD66A3C-64B1-92F8-F9E4-895B990FEE0A}"/>
              </a:ext>
            </a:extLst>
          </p:cNvPr>
          <p:cNvPicPr>
            <a:picLocks noChangeAspect="1"/>
          </p:cNvPicPr>
          <p:nvPr/>
        </p:nvPicPr>
        <p:blipFill>
          <a:blip r:embed="rId4"/>
          <a:stretch>
            <a:fillRect/>
          </a:stretch>
        </p:blipFill>
        <p:spPr>
          <a:xfrm>
            <a:off x="5854634" y="2487613"/>
            <a:ext cx="5359538" cy="3002357"/>
          </a:xfrm>
          <a:prstGeom prst="rect">
            <a:avLst/>
          </a:prstGeom>
        </p:spPr>
      </p:pic>
    </p:spTree>
    <p:custDataLst>
      <p:tags r:id="rId1"/>
    </p:custDataLst>
    <p:extLst>
      <p:ext uri="{BB962C8B-B14F-4D97-AF65-F5344CB8AC3E}">
        <p14:creationId xmlns:p14="http://schemas.microsoft.com/office/powerpoint/2010/main" val="3684467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7BF14-48B4-018D-63EE-DF24A5A8CF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444DA4-C4B2-2A92-8A96-C527D8D026A7}"/>
              </a:ext>
            </a:extLst>
          </p:cNvPr>
          <p:cNvSpPr>
            <a:spLocks noGrp="1"/>
          </p:cNvSpPr>
          <p:nvPr>
            <p:ph type="title"/>
          </p:nvPr>
        </p:nvSpPr>
        <p:spPr>
          <a:xfrm>
            <a:off x="838200" y="365125"/>
            <a:ext cx="10515600" cy="1325563"/>
          </a:xfrm>
        </p:spPr>
        <p:txBody>
          <a:bodyPr>
            <a:normAutofit/>
          </a:bodyPr>
          <a:lstStyle/>
          <a:p>
            <a:r>
              <a:rPr lang="en-US" sz="2800" dirty="0"/>
              <a:t>PROGRAMMING LANGUAGE TRENDS - FINDINGS &amp; IMPLICATIONS</a:t>
            </a:r>
          </a:p>
        </p:txBody>
      </p:sp>
      <p:sp>
        <p:nvSpPr>
          <p:cNvPr id="5" name="TextBox 4">
            <a:extLst>
              <a:ext uri="{FF2B5EF4-FFF2-40B4-BE49-F238E27FC236}">
                <a16:creationId xmlns:a16="http://schemas.microsoft.com/office/drawing/2014/main" id="{1E96C5DF-186F-C54F-64E3-CEAD8C341CD3}"/>
              </a:ext>
            </a:extLst>
          </p:cNvPr>
          <p:cNvSpPr txBox="1"/>
          <p:nvPr/>
        </p:nvSpPr>
        <p:spPr>
          <a:xfrm>
            <a:off x="523875" y="2243237"/>
            <a:ext cx="4791075" cy="3785652"/>
          </a:xfrm>
          <a:prstGeom prst="rect">
            <a:avLst/>
          </a:prstGeom>
          <a:noFill/>
        </p:spPr>
        <p:txBody>
          <a:bodyPr wrap="square" rtlCol="0">
            <a:spAutoFit/>
          </a:bodyPr>
          <a:lstStyle/>
          <a:p>
            <a:r>
              <a:rPr lang="en-US" sz="1600" b="1" dirty="0"/>
              <a:t>JavaScript Dominates:</a:t>
            </a:r>
          </a:p>
          <a:p>
            <a:pPr marL="285750" indent="-285750">
              <a:buFont typeface="Arial" panose="020B0604020202020204" pitchFamily="34" charset="0"/>
              <a:buChar char="•"/>
            </a:pPr>
            <a:r>
              <a:rPr lang="en-US" sz="1600" dirty="0"/>
              <a:t>JavaScript is the most popular language both in terms of percentage (16%) and count. This indicates that a significant portion of developers are working with JavaScript.</a:t>
            </a:r>
          </a:p>
          <a:p>
            <a:r>
              <a:rPr lang="en-US" sz="1600" b="1" dirty="0"/>
              <a:t>Diverse Language Usage:</a:t>
            </a:r>
          </a:p>
          <a:p>
            <a:pPr marL="285750" indent="-285750">
              <a:buFont typeface="Arial" panose="020B0604020202020204" pitchFamily="34" charset="0"/>
              <a:buChar char="•"/>
            </a:pPr>
            <a:r>
              <a:rPr lang="en-US" sz="1600" dirty="0"/>
              <a:t>The spread of languages like Python, HTML/CSS, SQL, and TypeScript reveals a wide range of technologies that developers are engaging with.</a:t>
            </a:r>
          </a:p>
          <a:p>
            <a:r>
              <a:rPr lang="en-US" sz="1600" b="1" dirty="0"/>
              <a:t>Emerging Technologies:</a:t>
            </a:r>
          </a:p>
          <a:p>
            <a:pPr marL="285750" indent="-285750">
              <a:buFont typeface="Arial" panose="020B0604020202020204" pitchFamily="34" charset="0"/>
              <a:buChar char="•"/>
            </a:pPr>
            <a:r>
              <a:rPr lang="en-US" sz="1600" dirty="0"/>
              <a:t>Languages like TypeScript and SQL have strong representation, while more traditional languages like C, C++, and Java remain relevant.</a:t>
            </a:r>
          </a:p>
        </p:txBody>
      </p:sp>
      <p:sp>
        <p:nvSpPr>
          <p:cNvPr id="11" name="TextBox 10">
            <a:extLst>
              <a:ext uri="{FF2B5EF4-FFF2-40B4-BE49-F238E27FC236}">
                <a16:creationId xmlns:a16="http://schemas.microsoft.com/office/drawing/2014/main" id="{09D52B66-BFDA-E6B7-83DE-63F54FBD4A56}"/>
              </a:ext>
            </a:extLst>
          </p:cNvPr>
          <p:cNvSpPr txBox="1"/>
          <p:nvPr/>
        </p:nvSpPr>
        <p:spPr>
          <a:xfrm>
            <a:off x="523875" y="1764318"/>
            <a:ext cx="1724025" cy="369332"/>
          </a:xfrm>
          <a:prstGeom prst="rect">
            <a:avLst/>
          </a:prstGeom>
          <a:noFill/>
        </p:spPr>
        <p:txBody>
          <a:bodyPr wrap="square" rtlCol="0">
            <a:spAutoFit/>
          </a:bodyPr>
          <a:lstStyle/>
          <a:p>
            <a:r>
              <a:rPr lang="en-US" b="1" dirty="0">
                <a:solidFill>
                  <a:srgbClr val="FFC000"/>
                </a:solidFill>
              </a:rPr>
              <a:t>FINDINGS:</a:t>
            </a:r>
          </a:p>
        </p:txBody>
      </p:sp>
      <p:sp>
        <p:nvSpPr>
          <p:cNvPr id="12" name="TextBox 11">
            <a:extLst>
              <a:ext uri="{FF2B5EF4-FFF2-40B4-BE49-F238E27FC236}">
                <a16:creationId xmlns:a16="http://schemas.microsoft.com/office/drawing/2014/main" id="{7D2726B7-26F6-36B7-1DD8-2C52363784B8}"/>
              </a:ext>
            </a:extLst>
          </p:cNvPr>
          <p:cNvSpPr txBox="1"/>
          <p:nvPr/>
        </p:nvSpPr>
        <p:spPr>
          <a:xfrm>
            <a:off x="5705474" y="1506022"/>
            <a:ext cx="2667000" cy="369332"/>
          </a:xfrm>
          <a:prstGeom prst="rect">
            <a:avLst/>
          </a:prstGeom>
          <a:noFill/>
        </p:spPr>
        <p:txBody>
          <a:bodyPr wrap="square" rtlCol="0">
            <a:spAutoFit/>
          </a:bodyPr>
          <a:lstStyle/>
          <a:p>
            <a:r>
              <a:rPr lang="en-US" b="1" dirty="0">
                <a:solidFill>
                  <a:srgbClr val="FFC000"/>
                </a:solidFill>
              </a:rPr>
              <a:t>IMPLICATIONS:</a:t>
            </a:r>
          </a:p>
        </p:txBody>
      </p:sp>
      <p:sp>
        <p:nvSpPr>
          <p:cNvPr id="13" name="TextBox 12">
            <a:extLst>
              <a:ext uri="{FF2B5EF4-FFF2-40B4-BE49-F238E27FC236}">
                <a16:creationId xmlns:a16="http://schemas.microsoft.com/office/drawing/2014/main" id="{1B4DDD36-BC3D-D341-E0BB-5AB8B0BEC8E0}"/>
              </a:ext>
            </a:extLst>
          </p:cNvPr>
          <p:cNvSpPr txBox="1"/>
          <p:nvPr/>
        </p:nvSpPr>
        <p:spPr>
          <a:xfrm>
            <a:off x="5705474" y="1972896"/>
            <a:ext cx="6353175" cy="4278094"/>
          </a:xfrm>
          <a:prstGeom prst="rect">
            <a:avLst/>
          </a:prstGeom>
          <a:noFill/>
        </p:spPr>
        <p:txBody>
          <a:bodyPr wrap="square" rtlCol="0">
            <a:spAutoFit/>
          </a:bodyPr>
          <a:lstStyle/>
          <a:p>
            <a:r>
              <a:rPr lang="en-US" sz="1600" b="1" dirty="0"/>
              <a:t>JavaScript Dominates:</a:t>
            </a:r>
          </a:p>
          <a:p>
            <a:r>
              <a:rPr lang="en-US" sz="1600" b="1" dirty="0">
                <a:solidFill>
                  <a:srgbClr val="FF0000"/>
                </a:solidFill>
              </a:rPr>
              <a:t>Implication:</a:t>
            </a:r>
            <a:r>
              <a:rPr lang="en-US" sz="1600" dirty="0">
                <a:solidFill>
                  <a:srgbClr val="FF0000"/>
                </a:solidFill>
              </a:rPr>
              <a:t> </a:t>
            </a:r>
            <a:r>
              <a:rPr lang="en-US" sz="1600" dirty="0"/>
              <a:t>JavaScript's dominance suggests that web development remains a primary area of focus for developers. Organizations focusing on web technologies might prioritize JavaScript-related frameworks and tools.</a:t>
            </a:r>
          </a:p>
          <a:p>
            <a:r>
              <a:rPr lang="en-US" sz="1600" b="1" dirty="0"/>
              <a:t>Diverse Language Usage:</a:t>
            </a:r>
          </a:p>
          <a:p>
            <a:r>
              <a:rPr lang="en-US" sz="1600" b="1" dirty="0">
                <a:solidFill>
                  <a:srgbClr val="FF0000"/>
                </a:solidFill>
              </a:rPr>
              <a:t>Implication: </a:t>
            </a:r>
            <a:r>
              <a:rPr lang="en-US" sz="1600" dirty="0"/>
              <a:t>A broad distribution of programming languages suggests that the development community is diversifying its skill sets. Companies and educators may want to focus on a wider array of programming languages to meet the diverse needs of the industry.</a:t>
            </a:r>
          </a:p>
          <a:p>
            <a:r>
              <a:rPr lang="en-US" sz="1600" b="1" dirty="0"/>
              <a:t>Emerging Technologies:</a:t>
            </a:r>
          </a:p>
          <a:p>
            <a:r>
              <a:rPr lang="en-US" sz="1600" b="1" dirty="0">
                <a:solidFill>
                  <a:srgbClr val="FF0000"/>
                </a:solidFill>
              </a:rPr>
              <a:t>Implication:</a:t>
            </a:r>
            <a:r>
              <a:rPr lang="en-US" sz="1600" dirty="0">
                <a:solidFill>
                  <a:srgbClr val="FF0000"/>
                </a:solidFill>
              </a:rPr>
              <a:t> </a:t>
            </a:r>
            <a:r>
              <a:rPr lang="en-US" sz="1600" dirty="0"/>
              <a:t>The growth of TypeScript and SQL may signal a shift towards strongly-typed, scalable languages and database technologies. Developers and companies investing in modern languages and databases will likely see better adaptability and performance in large-scale applications.</a:t>
            </a:r>
          </a:p>
        </p:txBody>
      </p:sp>
    </p:spTree>
    <p:custDataLst>
      <p:tags r:id="rId1"/>
    </p:custDataLst>
    <p:extLst>
      <p:ext uri="{BB962C8B-B14F-4D97-AF65-F5344CB8AC3E}">
        <p14:creationId xmlns:p14="http://schemas.microsoft.com/office/powerpoint/2010/main" val="3701288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AA0F35-C02C-0C12-3664-049CAC5AFA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0B430B-2D6C-26E3-5D00-4D061A250E06}"/>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6C2B3FA5-2985-EAFB-8885-6820D4058AF4}"/>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30E0AA0B-A66B-F896-65D9-69DDA700D8E7}"/>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11" name="TextBox 10">
            <a:extLst>
              <a:ext uri="{FF2B5EF4-FFF2-40B4-BE49-F238E27FC236}">
                <a16:creationId xmlns:a16="http://schemas.microsoft.com/office/drawing/2014/main" id="{20BF3EEF-19C7-0E6A-C054-8482DC45C4F1}"/>
              </a:ext>
            </a:extLst>
          </p:cNvPr>
          <p:cNvSpPr txBox="1"/>
          <p:nvPr/>
        </p:nvSpPr>
        <p:spPr>
          <a:xfrm>
            <a:off x="6907305" y="342900"/>
            <a:ext cx="4422111" cy="369332"/>
          </a:xfrm>
          <a:prstGeom prst="rect">
            <a:avLst/>
          </a:prstGeom>
          <a:noFill/>
        </p:spPr>
        <p:txBody>
          <a:bodyPr wrap="square" rtlCol="0">
            <a:spAutoFit/>
          </a:bodyPr>
          <a:lstStyle/>
          <a:p>
            <a:r>
              <a:rPr lang="en-US" dirty="0"/>
              <a:t>Lab Data Visualization notebook</a:t>
            </a:r>
          </a:p>
        </p:txBody>
      </p:sp>
      <p:pic>
        <p:nvPicPr>
          <p:cNvPr id="15" name="Picture 14">
            <a:extLst>
              <a:ext uri="{FF2B5EF4-FFF2-40B4-BE49-F238E27FC236}">
                <a16:creationId xmlns:a16="http://schemas.microsoft.com/office/drawing/2014/main" id="{F0DD7F52-0ED6-D250-C56D-07B80DFD0CDD}"/>
              </a:ext>
            </a:extLst>
          </p:cNvPr>
          <p:cNvPicPr>
            <a:picLocks noChangeAspect="1"/>
          </p:cNvPicPr>
          <p:nvPr/>
        </p:nvPicPr>
        <p:blipFill>
          <a:blip r:embed="rId3"/>
          <a:stretch>
            <a:fillRect/>
          </a:stretch>
        </p:blipFill>
        <p:spPr>
          <a:xfrm>
            <a:off x="6019801" y="2556164"/>
            <a:ext cx="5628125" cy="3190874"/>
          </a:xfrm>
          <a:prstGeom prst="rect">
            <a:avLst/>
          </a:prstGeom>
        </p:spPr>
      </p:pic>
      <p:pic>
        <p:nvPicPr>
          <p:cNvPr id="17" name="Picture 16">
            <a:extLst>
              <a:ext uri="{FF2B5EF4-FFF2-40B4-BE49-F238E27FC236}">
                <a16:creationId xmlns:a16="http://schemas.microsoft.com/office/drawing/2014/main" id="{BB78516D-0AB6-EF40-7EB2-B0106337D657}"/>
              </a:ext>
            </a:extLst>
          </p:cNvPr>
          <p:cNvPicPr>
            <a:picLocks noChangeAspect="1"/>
          </p:cNvPicPr>
          <p:nvPr/>
        </p:nvPicPr>
        <p:blipFill>
          <a:blip r:embed="rId4"/>
          <a:stretch>
            <a:fillRect/>
          </a:stretch>
        </p:blipFill>
        <p:spPr>
          <a:xfrm>
            <a:off x="409824" y="2625761"/>
            <a:ext cx="5265267" cy="2892677"/>
          </a:xfrm>
          <a:prstGeom prst="rect">
            <a:avLst/>
          </a:prstGeom>
        </p:spPr>
      </p:pic>
    </p:spTree>
    <p:custDataLst>
      <p:tags r:id="rId1"/>
    </p:custDataLst>
    <p:extLst>
      <p:ext uri="{BB962C8B-B14F-4D97-AF65-F5344CB8AC3E}">
        <p14:creationId xmlns:p14="http://schemas.microsoft.com/office/powerpoint/2010/main" val="1502887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8A6A9C-70D0-119E-38BE-1738DA5AD3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797E2B-01DB-9C21-4CF2-1586AB1C34C4}"/>
              </a:ext>
            </a:extLst>
          </p:cNvPr>
          <p:cNvSpPr>
            <a:spLocks noGrp="1"/>
          </p:cNvSpPr>
          <p:nvPr>
            <p:ph type="title"/>
          </p:nvPr>
        </p:nvSpPr>
        <p:spPr>
          <a:xfrm>
            <a:off x="48985" y="365125"/>
            <a:ext cx="12094029" cy="1325563"/>
          </a:xfrm>
        </p:spPr>
        <p:txBody>
          <a:bodyPr/>
          <a:lstStyle/>
          <a:p>
            <a:r>
              <a:rPr lang="en-US" dirty="0"/>
              <a:t>DATABASE TRENDS - FINDINGS &amp; IMPLICATIONS</a:t>
            </a:r>
          </a:p>
        </p:txBody>
      </p:sp>
      <p:sp>
        <p:nvSpPr>
          <p:cNvPr id="6" name="TextBox 5">
            <a:extLst>
              <a:ext uri="{FF2B5EF4-FFF2-40B4-BE49-F238E27FC236}">
                <a16:creationId xmlns:a16="http://schemas.microsoft.com/office/drawing/2014/main" id="{78192BF5-BE7B-440B-32C8-ADCA92B76F17}"/>
              </a:ext>
            </a:extLst>
          </p:cNvPr>
          <p:cNvSpPr txBox="1"/>
          <p:nvPr/>
        </p:nvSpPr>
        <p:spPr>
          <a:xfrm>
            <a:off x="523875" y="2207280"/>
            <a:ext cx="5200650" cy="3539430"/>
          </a:xfrm>
          <a:prstGeom prst="rect">
            <a:avLst/>
          </a:prstGeom>
          <a:noFill/>
        </p:spPr>
        <p:txBody>
          <a:bodyPr wrap="square" rtlCol="0">
            <a:spAutoFit/>
          </a:bodyPr>
          <a:lstStyle/>
          <a:p>
            <a:r>
              <a:rPr lang="en-US" sz="1600" b="1" dirty="0"/>
              <a:t>PostgreSQL Leads:</a:t>
            </a:r>
          </a:p>
          <a:p>
            <a:pPr marL="285750" indent="-285750">
              <a:buFont typeface="Arial" panose="020B0604020202020204" pitchFamily="34" charset="0"/>
              <a:buChar char="•"/>
            </a:pPr>
            <a:r>
              <a:rPr lang="en-US" sz="1600" dirty="0"/>
              <a:t>PostgreSQL is the most desired database both in percentage (24.5%) and count, followed by SQLite and MySQL. This suggests PostgreSQL's growing popularity.</a:t>
            </a:r>
          </a:p>
          <a:p>
            <a:r>
              <a:rPr lang="en-US" sz="1600" b="1" dirty="0"/>
              <a:t>Strong Preference for Relational Databases:</a:t>
            </a:r>
          </a:p>
          <a:p>
            <a:pPr marL="285750" indent="-285750">
              <a:buFont typeface="Arial" panose="020B0604020202020204" pitchFamily="34" charset="0"/>
              <a:buChar char="•"/>
            </a:pPr>
            <a:r>
              <a:rPr lang="en-US" sz="1600" dirty="0"/>
              <a:t>Traditional relational databases like MySQL, SQLite, and Microsoft SQL Server show consistent interest, which indicates that relational database management systems (RDBMS) are still fundamental to the industry.</a:t>
            </a:r>
          </a:p>
          <a:p>
            <a:r>
              <a:rPr lang="en-US" sz="1600" b="1" dirty="0"/>
              <a:t>Rising Interest in NoSQL Databases:</a:t>
            </a:r>
          </a:p>
          <a:p>
            <a:pPr marL="285750" indent="-285750">
              <a:buFont typeface="Arial" panose="020B0604020202020204" pitchFamily="34" charset="0"/>
              <a:buChar char="•"/>
            </a:pPr>
            <a:r>
              <a:rPr lang="en-US" sz="1600" dirty="0"/>
              <a:t>Databases like MongoDB and Redis, which are part of the NoSQL family, also rank highly.</a:t>
            </a:r>
          </a:p>
        </p:txBody>
      </p:sp>
      <p:sp>
        <p:nvSpPr>
          <p:cNvPr id="11" name="TextBox 10">
            <a:extLst>
              <a:ext uri="{FF2B5EF4-FFF2-40B4-BE49-F238E27FC236}">
                <a16:creationId xmlns:a16="http://schemas.microsoft.com/office/drawing/2014/main" id="{149B53B1-FBED-5497-C271-470ADBDBB1D1}"/>
              </a:ext>
            </a:extLst>
          </p:cNvPr>
          <p:cNvSpPr txBox="1"/>
          <p:nvPr/>
        </p:nvSpPr>
        <p:spPr>
          <a:xfrm>
            <a:off x="523875" y="1764318"/>
            <a:ext cx="1724025" cy="369332"/>
          </a:xfrm>
          <a:prstGeom prst="rect">
            <a:avLst/>
          </a:prstGeom>
          <a:noFill/>
        </p:spPr>
        <p:txBody>
          <a:bodyPr wrap="square" rtlCol="0">
            <a:spAutoFit/>
          </a:bodyPr>
          <a:lstStyle/>
          <a:p>
            <a:r>
              <a:rPr lang="en-US" b="1" dirty="0">
                <a:solidFill>
                  <a:srgbClr val="FFC000"/>
                </a:solidFill>
              </a:rPr>
              <a:t>FINDINGS:</a:t>
            </a:r>
          </a:p>
        </p:txBody>
      </p:sp>
      <p:sp>
        <p:nvSpPr>
          <p:cNvPr id="12" name="TextBox 11">
            <a:extLst>
              <a:ext uri="{FF2B5EF4-FFF2-40B4-BE49-F238E27FC236}">
                <a16:creationId xmlns:a16="http://schemas.microsoft.com/office/drawing/2014/main" id="{689AED4A-422F-3D29-3CDE-B84D9900E425}"/>
              </a:ext>
            </a:extLst>
          </p:cNvPr>
          <p:cNvSpPr txBox="1"/>
          <p:nvPr/>
        </p:nvSpPr>
        <p:spPr>
          <a:xfrm>
            <a:off x="5905500" y="1764318"/>
            <a:ext cx="2524125" cy="369332"/>
          </a:xfrm>
          <a:prstGeom prst="rect">
            <a:avLst/>
          </a:prstGeom>
          <a:noFill/>
        </p:spPr>
        <p:txBody>
          <a:bodyPr wrap="square" rtlCol="0">
            <a:spAutoFit/>
          </a:bodyPr>
          <a:lstStyle/>
          <a:p>
            <a:r>
              <a:rPr lang="en-US" b="1" dirty="0">
                <a:solidFill>
                  <a:srgbClr val="FFC000"/>
                </a:solidFill>
              </a:rPr>
              <a:t>IMPLICATIONS:</a:t>
            </a:r>
          </a:p>
        </p:txBody>
      </p:sp>
      <p:sp>
        <p:nvSpPr>
          <p:cNvPr id="13" name="TextBox 12">
            <a:extLst>
              <a:ext uri="{FF2B5EF4-FFF2-40B4-BE49-F238E27FC236}">
                <a16:creationId xmlns:a16="http://schemas.microsoft.com/office/drawing/2014/main" id="{09FF507F-300C-D11F-A756-28A7880DE035}"/>
              </a:ext>
            </a:extLst>
          </p:cNvPr>
          <p:cNvSpPr txBox="1"/>
          <p:nvPr/>
        </p:nvSpPr>
        <p:spPr>
          <a:xfrm>
            <a:off x="5905500" y="2207280"/>
            <a:ext cx="5762625" cy="3785652"/>
          </a:xfrm>
          <a:prstGeom prst="rect">
            <a:avLst/>
          </a:prstGeom>
          <a:noFill/>
        </p:spPr>
        <p:txBody>
          <a:bodyPr wrap="square" rtlCol="0">
            <a:spAutoFit/>
          </a:bodyPr>
          <a:lstStyle/>
          <a:p>
            <a:r>
              <a:rPr lang="en-US" sz="1600" b="1" dirty="0"/>
              <a:t>PostgreSQL Leads:</a:t>
            </a:r>
          </a:p>
          <a:p>
            <a:r>
              <a:rPr lang="en-US" sz="1600" b="1" dirty="0">
                <a:solidFill>
                  <a:srgbClr val="FF0000"/>
                </a:solidFill>
              </a:rPr>
              <a:t>Implication: </a:t>
            </a:r>
            <a:r>
              <a:rPr lang="en-US" sz="1600" dirty="0"/>
              <a:t>PostgreSQL's popularity could mean an increasing preference for open-source, highly scalable, and feature-rich databases. Organizations may look to invest in PostgreSQL for better performance and long-term viability.</a:t>
            </a:r>
          </a:p>
          <a:p>
            <a:r>
              <a:rPr lang="en-US" sz="1600" b="1" dirty="0"/>
              <a:t>Strong Preference for Relational Databases:</a:t>
            </a:r>
          </a:p>
          <a:p>
            <a:r>
              <a:rPr lang="en-US" sz="1600" b="1" dirty="0">
                <a:solidFill>
                  <a:srgbClr val="FF0000"/>
                </a:solidFill>
              </a:rPr>
              <a:t>Implication: </a:t>
            </a:r>
            <a:r>
              <a:rPr lang="en-US" sz="1600" dirty="0"/>
              <a:t>RDBMS technologies will remain a core skill for developers and companies, especially for applications requiring robust data integrity and structured storage.</a:t>
            </a:r>
          </a:p>
          <a:p>
            <a:r>
              <a:rPr lang="en-US" sz="1600" b="1" dirty="0"/>
              <a:t>Rising Interest in NoSQL Databases:</a:t>
            </a:r>
          </a:p>
          <a:p>
            <a:r>
              <a:rPr lang="en-US" sz="1600" b="1" dirty="0">
                <a:solidFill>
                  <a:srgbClr val="FF0000"/>
                </a:solidFill>
              </a:rPr>
              <a:t>Implication: </a:t>
            </a:r>
            <a:r>
              <a:rPr lang="en-US" sz="1600" dirty="0"/>
              <a:t>The increasing preference for NoSQL databases suggests that developers are leaning towards more flexible data models for certain use cases (e.g., big data, real-time applications). Companies should consider diversifying their database choices to handle a wider variety of workloads.</a:t>
            </a:r>
          </a:p>
        </p:txBody>
      </p:sp>
    </p:spTree>
    <p:custDataLst>
      <p:tags r:id="rId1"/>
    </p:custDataLst>
    <p:extLst>
      <p:ext uri="{BB962C8B-B14F-4D97-AF65-F5344CB8AC3E}">
        <p14:creationId xmlns:p14="http://schemas.microsoft.com/office/powerpoint/2010/main" val="31881259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8"/>
  <p:tag name="ARTICULATE_DESIGN_ID_SLIDE_TEMPLATE_SKILL_NETWORK" val="762xjmeN"/>
  <p:tag name="ARTICULATE_DESIGN_ID_IBM DEVELOPER 2018 WHITE BACKGROUND" val="AcyDFp8V"/>
  <p:tag name="ARTICULATE_SLIDE_THUMBNAIL_REFRESH"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LIDE_TEMPLATE_skill_network">
  <a:themeElements>
    <a:clrScheme name="IBM Skills Network">
      <a:dk1>
        <a:srgbClr val="262626"/>
      </a:dk1>
      <a:lt1>
        <a:srgbClr val="525252"/>
      </a:lt1>
      <a:dk2>
        <a:srgbClr val="FFFFFF"/>
      </a:dk2>
      <a:lt2>
        <a:srgbClr val="FFFFFF"/>
      </a:lt2>
      <a:accent1>
        <a:srgbClr val="6C4DEA"/>
      </a:accent1>
      <a:accent2>
        <a:srgbClr val="82CFFF"/>
      </a:accent2>
      <a:accent3>
        <a:srgbClr val="FF7EB6"/>
      </a:accent3>
      <a:accent4>
        <a:srgbClr val="3DDBD9"/>
      </a:accent4>
      <a:accent5>
        <a:srgbClr val="5B9BD5"/>
      </a:accent5>
      <a:accent6>
        <a:srgbClr val="525252"/>
      </a:accent6>
      <a:hlink>
        <a:srgbClr val="C1C7CD"/>
      </a:hlink>
      <a:folHlink>
        <a:srgbClr val="DA1E28"/>
      </a:folHlink>
    </a:clrScheme>
    <a:fontScheme name="IBM Skills Network">
      <a:majorFont>
        <a:latin typeface="IBM Plex Sans SemiBold"/>
        <a:ea typeface=""/>
        <a:cs typeface=""/>
      </a:majorFont>
      <a:minorFont>
        <a:latin typeface="IBM Plex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Skills Network PPT Template 01.2023.pptx" id="{565886F7-76CC-4370-877F-2511E1EB1B28}" vid="{AD061E48-3596-4052-9172-46F1919207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155be751-a274-42e8-93fb-f39d3b9bccc8">
      <Terms xmlns="http://schemas.microsoft.com/office/infopath/2007/PartnerControls"/>
    </lcf76f155ced4ddcb4097134ff3c332f>
    <TaxCatchAll xmlns="f80a141d-92ca-4d3d-9308-f7e7b1d44ce8" xsi:nil="true"/>
    <AWBlink xmlns="155be751-a274-42e8-93fb-f39d3b9bccc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9" ma:contentTypeDescription="Create a new document." ma:contentTypeScope="" ma:versionID="d7279d4efbac013e02c1e816bc7f7c13">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0a3fd1dbe83fc08387abb87098562ef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element ref="ns2:MediaLengthInSeconds" minOccurs="0"/>
                <xsd:element ref="ns2:lcf76f155ced4ddcb4097134ff3c332f" minOccurs="0"/>
                <xsd:element ref="ns3:TaxCatchAll" minOccurs="0"/>
                <xsd:element ref="ns2:MediaServiceObjectDetectorVersions" minOccurs="0"/>
                <xsd:element ref="ns2:AWBlink"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1bfc8dc1-ab14-4a6b-8a4a-9f7f0b948a9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AWBlink" ma:index="25" nillable="true" ma:displayName="AWB link" ma:description="Author Workbench link" ma:format="Dropdown" ma:internalName="AWBlink">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2edd55d-11a0-43df-8094-42adcb6055ca}" ma:internalName="TaxCatchAll" ma:showField="CatchAllData" ma:web="f80a141d-92ca-4d3d-9308-f7e7b1d44ce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54DA07C5-A406-4A0D-B3E6-3856C94AC7F3}">
  <ds:schemaRefs>
    <ds:schemaRef ds:uri="155be751-a274-42e8-93fb-f39d3b9bccc8"/>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f80a141d-92ca-4d3d-9308-f7e7b1d44ce8"/>
    <ds:schemaRef ds:uri="http://www.w3.org/XML/1998/namespace"/>
    <ds:schemaRef ds:uri="http://purl.org/dc/terms/"/>
  </ds:schemaRefs>
</ds:datastoreItem>
</file>

<file path=customXml/itemProps3.xml><?xml version="1.0" encoding="utf-8"?>
<ds:datastoreItem xmlns:ds="http://schemas.openxmlformats.org/officeDocument/2006/customXml" ds:itemID="{BEAB06F8-DBB4-44C7-AF84-8B098C8B03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IBM PPT Temp Jan 2023</Template>
  <TotalTime>412</TotalTime>
  <Words>1326</Words>
  <Application>Microsoft Office PowerPoint</Application>
  <PresentationFormat>Widescreen</PresentationFormat>
  <Paragraphs>113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Helv</vt:lpstr>
      <vt:lpstr>IBM Plex Mono</vt:lpstr>
      <vt:lpstr>IBM Plex Sans</vt:lpstr>
      <vt:lpstr>IBM Plex Sans SemiBold</vt:lpstr>
      <vt:lpstr>SLIDE_TEMPLATE_skill_network</vt:lpstr>
      <vt:lpstr>CAPSTONE</vt:lpstr>
      <vt:lpstr>PowerPoint Presentation</vt:lpstr>
      <vt:lpstr>EXECUTIVE SUMMARY</vt:lpstr>
      <vt:lpstr>INTRODUCTION</vt:lpstr>
      <vt:lpstr>METHODOLOGY</vt:lpstr>
      <vt:lpstr>PROGRAMMING LANGUAGE TRENDS</vt:lpstr>
      <vt:lpstr>PROGRAMMING LANGUAGE TRENDS - FINDINGS &amp; IMPLICATIONS</vt:lpstr>
      <vt:lpstr>DATABASE TRENDS</vt:lpstr>
      <vt:lpstr>DATABASE TRENDS - FINDINGS &amp; IMPLICATIONS</vt:lpstr>
      <vt:lpstr> JOB POSTINGS: Jobs vs. Skills</vt:lpstr>
      <vt:lpstr>POPULAR LANGUAGES: Language vs. Salary</vt:lpstr>
      <vt:lpstr>DASHBOARD TAB 1: Current Technology</vt:lpstr>
      <vt:lpstr>DASHBOARD TAB 2: Future Technology</vt:lpstr>
      <vt:lpstr>DASHBOARD TAB 3: Demographics</vt:lpstr>
      <vt:lpstr>DISCUSSION</vt:lpstr>
      <vt:lpstr>OVERALL FINDINGS &amp; IMPLICATIONS</vt:lpstr>
      <vt:lpstr>CONCLUSION</vt:lpstr>
      <vt:lpstr>APPENDIX: survey-data.csv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Tori Sleeper</dc:creator>
  <cp:lastModifiedBy>Tourelle, Madeleine Samantha</cp:lastModifiedBy>
  <cp:revision>38</cp:revision>
  <dcterms:created xsi:type="dcterms:W3CDTF">2024-10-30T05:40:03Z</dcterms:created>
  <dcterms:modified xsi:type="dcterms:W3CDTF">2024-12-11T14:36:19Z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y fmtid="{D5CDD505-2E9C-101B-9397-08002B2CF9AE}" pid="3" name="MediaServiceImageTags">
    <vt:lpwstr/>
  </property>
  <property fmtid="{D5CDD505-2E9C-101B-9397-08002B2CF9AE}" pid="4" name="ArticulateGUID">
    <vt:lpwstr>07C438A6-8092-445C-AC0D-AE1422093206</vt:lpwstr>
  </property>
  <property fmtid="{D5CDD505-2E9C-101B-9397-08002B2CF9AE}" pid="5" name="ArticulatePath">
    <vt:lpwstr>https://skilluptech.sharepoint.com/sites/Coursera/Shared Documents/General/PPT template/IBM Skills Network PPT Template 01.2023</vt:lpwstr>
  </property>
</Properties>
</file>