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1731B5-3FE5-430A-8E9D-560AC3517ADB}">
  <a:tblStyle styleId="{921731B5-3FE5-430A-8E9D-560AC3517A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507519d3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507519d3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507519d3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5507519d3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propose adding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507519d3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507519d3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propose adding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507519d3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507519d3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propose adding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5507519d36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5507519d36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students propose adding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507519d36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507519d36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5507519d3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5507519d3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507519d3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507519d3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507519d36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507519d36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507519d36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507519d36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2ee562cf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2ee562cf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507519d3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507519d3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Ask: Ideas for unambiguous padding schemes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5507519d3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5507519d3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507519d3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507519d3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5507519d36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5507519d36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5507519d36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5507519d36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507519d3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5507519d3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507519d3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5507519d3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5507519d3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5507519d3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507519d36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507519d36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507519d36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507519d3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82ee562cfc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82ee562cfc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5507519d36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5507519d36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5507519d36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5507519d36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5507519d36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5507519d36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5507519d36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5507519d36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5507519d36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5507519d36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5507519d3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5507519d3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5507519d3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5507519d3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5507519d36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15507519d36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5507519d36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5507519d36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5507519d36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5507519d36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(elaborate on encrypting more than 2</a:t>
            </a:r>
            <a:r>
              <a:rPr baseline="30000" lang="en"/>
              <a:t>n/2</a:t>
            </a:r>
            <a:r>
              <a:rPr lang="en"/>
              <a:t> blocks)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507519d3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507519d3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507519d36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507519d36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5507519d36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5507519d36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507519d36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507519d36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5507519d3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5507519d3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507519d36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507519d36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5507519d36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5507519d36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5507519d36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5507519d36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507519d36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507519d36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507519d36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507519d36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5507519d36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5507519d36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507519d3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507519d3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5507519d36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5507519d3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507519d36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507519d36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5507519d36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5507519d36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5507519d36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5507519d36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5507519d36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5507519d36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507519d36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507519d36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507519d3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507519d3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507519d3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507519d3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507519d3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507519d3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507519d3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507519d3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 - Optional">
  <p:cSld name="ONE_COLUMN_TEXT_1_1">
    <p:bg>
      <p:bgPr>
        <a:solidFill>
          <a:srgbClr val="A4C2F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TITLE_AND_BODY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CSE 405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311700" y="1429000"/>
            <a:ext cx="41754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Cipher Modes of Operation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311700" y="2917900"/>
            <a:ext cx="4175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405 July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150" y="1315025"/>
            <a:ext cx="4332999" cy="334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ECB Mode: Penguin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Encrypted with ECB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0" name="Google Shape;160;p27"/>
          <p:cNvGrpSpPr/>
          <p:nvPr/>
        </p:nvGrpSpPr>
        <p:grpSpPr>
          <a:xfrm>
            <a:off x="854025" y="2571750"/>
            <a:ext cx="7017950" cy="2367200"/>
            <a:chOff x="854025" y="2571750"/>
            <a:chExt cx="7017950" cy="2367200"/>
          </a:xfrm>
        </p:grpSpPr>
        <p:pic>
          <p:nvPicPr>
            <p:cNvPr id="161" name="Google Shape;161;p27"/>
            <p:cNvPicPr preferRelativeResize="0"/>
            <p:nvPr/>
          </p:nvPicPr>
          <p:blipFill rotWithShape="1">
            <a:blip r:embed="rId3">
              <a:alphaModFix/>
            </a:blip>
            <a:srcRect b="16219" l="0" r="0" t="0"/>
            <a:stretch/>
          </p:blipFill>
          <p:spPr>
            <a:xfrm>
              <a:off x="854025" y="2571750"/>
              <a:ext cx="7017950" cy="236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" name="Google Shape;162;p27"/>
            <p:cNvSpPr/>
            <p:nvPr/>
          </p:nvSpPr>
          <p:spPr>
            <a:xfrm>
              <a:off x="2664075" y="4294500"/>
              <a:ext cx="8115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3418175" y="3510300"/>
              <a:ext cx="57300" cy="81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5597950" y="3458600"/>
              <a:ext cx="1299900" cy="10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3418175" y="3450050"/>
              <a:ext cx="1339200" cy="10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5547300" y="3448300"/>
              <a:ext cx="104400" cy="87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6897850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4811975" y="4294500"/>
              <a:ext cx="8115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4757375" y="4204975"/>
              <a:ext cx="20250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0" name="Google Shape;170;p27"/>
            <p:cNvPicPr preferRelativeResize="0"/>
            <p:nvPr/>
          </p:nvPicPr>
          <p:blipFill rotWithShape="1">
            <a:blip r:embed="rId3">
              <a:alphaModFix/>
            </a:blip>
            <a:srcRect b="32354" l="86425" r="10688" t="56994"/>
            <a:stretch/>
          </p:blipFill>
          <p:spPr>
            <a:xfrm>
              <a:off x="4774475" y="4179353"/>
              <a:ext cx="202502" cy="30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7"/>
            <p:cNvSpPr/>
            <p:nvPr/>
          </p:nvSpPr>
          <p:spPr>
            <a:xfrm>
              <a:off x="2601350" y="4204975"/>
              <a:ext cx="20250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2" name="Google Shape;172;p27"/>
            <p:cNvPicPr preferRelativeResize="0"/>
            <p:nvPr/>
          </p:nvPicPr>
          <p:blipFill rotWithShape="1">
            <a:blip r:embed="rId3">
              <a:alphaModFix/>
            </a:blip>
            <a:srcRect b="32354" l="86425" r="10688" t="56994"/>
            <a:stretch/>
          </p:blipFill>
          <p:spPr>
            <a:xfrm>
              <a:off x="2625300" y="4187853"/>
              <a:ext cx="202502" cy="30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B encryption.svg" id="173" name="Google Shape;173;p27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6858575" y="31829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27"/>
            <p:cNvSpPr/>
            <p:nvPr/>
          </p:nvSpPr>
          <p:spPr>
            <a:xfrm>
              <a:off x="4757375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ECB encryption.svg" id="175" name="Google Shape;175;p27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4706225" y="32327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7"/>
            <p:cNvSpPr/>
            <p:nvPr/>
          </p:nvSpPr>
          <p:spPr>
            <a:xfrm>
              <a:off x="2605025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ECB encryption.svg" id="177" name="Google Shape;177;p27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2553875" y="32498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27"/>
            <p:cNvSpPr/>
            <p:nvPr/>
          </p:nvSpPr>
          <p:spPr>
            <a:xfrm>
              <a:off x="886750" y="3136050"/>
              <a:ext cx="1738500" cy="498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7"/>
          <p:cNvSpPr txBox="1"/>
          <p:nvPr/>
        </p:nvSpPr>
        <p:spPr>
          <a:xfrm>
            <a:off x="854025" y="1253750"/>
            <a:ext cx="36465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ECB mode. It’s not IND-CPA secure because it’s deterministic.</a:t>
            </a:r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1429800" y="1838075"/>
            <a:ext cx="36465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fix that by adding some randomness.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Google Shape;187;p28"/>
          <p:cNvGrpSpPr/>
          <p:nvPr/>
        </p:nvGrpSpPr>
        <p:grpSpPr>
          <a:xfrm>
            <a:off x="854025" y="2571750"/>
            <a:ext cx="7017950" cy="2367200"/>
            <a:chOff x="854025" y="2571750"/>
            <a:chExt cx="7017950" cy="2367200"/>
          </a:xfrm>
        </p:grpSpPr>
        <p:pic>
          <p:nvPicPr>
            <p:cNvPr id="188" name="Google Shape;188;p28"/>
            <p:cNvPicPr preferRelativeResize="0"/>
            <p:nvPr/>
          </p:nvPicPr>
          <p:blipFill rotWithShape="1">
            <a:blip r:embed="rId3">
              <a:alphaModFix/>
            </a:blip>
            <a:srcRect b="16219" l="0" r="0" t="0"/>
            <a:stretch/>
          </p:blipFill>
          <p:spPr>
            <a:xfrm>
              <a:off x="854025" y="2571750"/>
              <a:ext cx="7017950" cy="236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8"/>
            <p:cNvSpPr/>
            <p:nvPr/>
          </p:nvSpPr>
          <p:spPr>
            <a:xfrm>
              <a:off x="2664075" y="4294500"/>
              <a:ext cx="8115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3418175" y="3510300"/>
              <a:ext cx="57300" cy="817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5597950" y="3458600"/>
              <a:ext cx="1299900" cy="10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3418175" y="3450050"/>
              <a:ext cx="1339200" cy="10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5547300" y="3448300"/>
              <a:ext cx="104400" cy="87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6897850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4811975" y="4294500"/>
              <a:ext cx="8115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4757375" y="4204975"/>
              <a:ext cx="20250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7" name="Google Shape;197;p28"/>
            <p:cNvPicPr preferRelativeResize="0"/>
            <p:nvPr/>
          </p:nvPicPr>
          <p:blipFill rotWithShape="1">
            <a:blip r:embed="rId3">
              <a:alphaModFix/>
            </a:blip>
            <a:srcRect b="32354" l="86425" r="10688" t="56994"/>
            <a:stretch/>
          </p:blipFill>
          <p:spPr>
            <a:xfrm>
              <a:off x="4774475" y="4179353"/>
              <a:ext cx="202502" cy="300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8"/>
            <p:cNvSpPr/>
            <p:nvPr/>
          </p:nvSpPr>
          <p:spPr>
            <a:xfrm>
              <a:off x="2601350" y="4204975"/>
              <a:ext cx="20250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9" name="Google Shape;199;p28"/>
            <p:cNvPicPr preferRelativeResize="0"/>
            <p:nvPr/>
          </p:nvPicPr>
          <p:blipFill rotWithShape="1">
            <a:blip r:embed="rId3">
              <a:alphaModFix/>
            </a:blip>
            <a:srcRect b="32354" l="86425" r="10688" t="56994"/>
            <a:stretch/>
          </p:blipFill>
          <p:spPr>
            <a:xfrm>
              <a:off x="2625300" y="4187853"/>
              <a:ext cx="202502" cy="30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B encryption.svg" id="200" name="Google Shape;200;p28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6858575" y="31829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28"/>
            <p:cNvSpPr/>
            <p:nvPr/>
          </p:nvSpPr>
          <p:spPr>
            <a:xfrm>
              <a:off x="4757375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ECB encryption.svg" id="202" name="Google Shape;202;p28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4706225" y="32327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3" name="Google Shape;203;p28"/>
          <p:cNvCxnSpPr/>
          <p:nvPr/>
        </p:nvCxnSpPr>
        <p:spPr>
          <a:xfrm>
            <a:off x="1443200" y="2086125"/>
            <a:ext cx="0" cy="10056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8"/>
          <p:cNvSpPr txBox="1"/>
          <p:nvPr/>
        </p:nvSpPr>
        <p:spPr>
          <a:xfrm>
            <a:off x="854025" y="1253750"/>
            <a:ext cx="36465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Initialization Vector </a:t>
            </a:r>
            <a:r>
              <a:rPr lang="en"/>
              <a:t>(</a:t>
            </a:r>
            <a:r>
              <a:rPr b="1" lang="en"/>
              <a:t>IV</a:t>
            </a:r>
            <a:r>
              <a:rPr lang="en"/>
              <a:t>) is different for every encryption. Now the first ciphertext block will be different for every encryption!</a:t>
            </a:r>
            <a:endParaRPr/>
          </a:p>
        </p:txBody>
      </p:sp>
      <p:sp>
        <p:nvSpPr>
          <p:cNvPr id="205" name="Google Shape;205;p28"/>
          <p:cNvSpPr txBox="1"/>
          <p:nvPr/>
        </p:nvSpPr>
        <p:spPr>
          <a:xfrm>
            <a:off x="1717075" y="2043275"/>
            <a:ext cx="41721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but the other blocks are still deterministic...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211" name="Google Shape;21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" name="Google Shape;212;p29"/>
          <p:cNvGrpSpPr/>
          <p:nvPr/>
        </p:nvGrpSpPr>
        <p:grpSpPr>
          <a:xfrm>
            <a:off x="854025" y="2571750"/>
            <a:ext cx="7017950" cy="2367200"/>
            <a:chOff x="854025" y="2571750"/>
            <a:chExt cx="7017950" cy="2367200"/>
          </a:xfrm>
        </p:grpSpPr>
        <p:pic>
          <p:nvPicPr>
            <p:cNvPr id="213" name="Google Shape;213;p29"/>
            <p:cNvPicPr preferRelativeResize="0"/>
            <p:nvPr/>
          </p:nvPicPr>
          <p:blipFill rotWithShape="1">
            <a:blip r:embed="rId3">
              <a:alphaModFix/>
            </a:blip>
            <a:srcRect b="16219" l="0" r="0" t="0"/>
            <a:stretch/>
          </p:blipFill>
          <p:spPr>
            <a:xfrm>
              <a:off x="854025" y="2571750"/>
              <a:ext cx="7017950" cy="236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9"/>
            <p:cNvSpPr/>
            <p:nvPr/>
          </p:nvSpPr>
          <p:spPr>
            <a:xfrm>
              <a:off x="5597950" y="3458600"/>
              <a:ext cx="1299900" cy="105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5547300" y="3448300"/>
              <a:ext cx="104400" cy="879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6897850" y="3136050"/>
              <a:ext cx="202500" cy="591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4811975" y="4294500"/>
              <a:ext cx="811500" cy="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4757375" y="4204975"/>
              <a:ext cx="202500" cy="2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9" name="Google Shape;219;p29"/>
            <p:cNvPicPr preferRelativeResize="0"/>
            <p:nvPr/>
          </p:nvPicPr>
          <p:blipFill rotWithShape="1">
            <a:blip r:embed="rId3">
              <a:alphaModFix/>
            </a:blip>
            <a:srcRect b="32354" l="86425" r="10688" t="56994"/>
            <a:stretch/>
          </p:blipFill>
          <p:spPr>
            <a:xfrm>
              <a:off x="4774475" y="4179353"/>
              <a:ext cx="202502" cy="30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B encryption.svg" id="220" name="Google Shape;220;p29"/>
            <p:cNvPicPr preferRelativeResize="0"/>
            <p:nvPr/>
          </p:nvPicPr>
          <p:blipFill rotWithShape="1">
            <a:blip r:embed="rId4">
              <a:alphaModFix/>
            </a:blip>
            <a:srcRect b="33897" l="82095" r="14045" t="49060"/>
            <a:stretch/>
          </p:blipFill>
          <p:spPr>
            <a:xfrm>
              <a:off x="6858575" y="3182988"/>
              <a:ext cx="253649" cy="4514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1" name="Google Shape;221;p29"/>
          <p:cNvCxnSpPr/>
          <p:nvPr/>
        </p:nvCxnSpPr>
        <p:spPr>
          <a:xfrm>
            <a:off x="3816600" y="2085050"/>
            <a:ext cx="0" cy="13212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9"/>
          <p:cNvSpPr txBox="1"/>
          <p:nvPr/>
        </p:nvSpPr>
        <p:spPr>
          <a:xfrm>
            <a:off x="854025" y="1253750"/>
            <a:ext cx="38061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The first ciphertext block was computed with some randomness. Let’s use it to add randomness to the second block.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228" name="Google Shape;2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30"/>
          <p:cNvPicPr preferRelativeResize="0"/>
          <p:nvPr/>
        </p:nvPicPr>
        <p:blipFill rotWithShape="1">
          <a:blip r:embed="rId3">
            <a:alphaModFix/>
          </a:blip>
          <a:srcRect b="16219" l="0" r="0" t="0"/>
          <a:stretch/>
        </p:blipFill>
        <p:spPr>
          <a:xfrm>
            <a:off x="854025" y="2571750"/>
            <a:ext cx="7017950" cy="2367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30"/>
          <p:cNvCxnSpPr/>
          <p:nvPr/>
        </p:nvCxnSpPr>
        <p:spPr>
          <a:xfrm>
            <a:off x="6265225" y="2085050"/>
            <a:ext cx="0" cy="13212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30"/>
          <p:cNvSpPr txBox="1"/>
          <p:nvPr/>
        </p:nvSpPr>
        <p:spPr>
          <a:xfrm>
            <a:off x="4048175" y="1253750"/>
            <a:ext cx="36465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second ciphertext block has some randomness in it. Let’s use it to add randomness to the third block.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</a:t>
            </a:r>
            <a:endParaRPr/>
          </a:p>
        </p:txBody>
      </p:sp>
      <p:sp>
        <p:nvSpPr>
          <p:cNvPr id="237" name="Google Shape;237;p31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We’ve just designed </a:t>
            </a:r>
            <a:r>
              <a:rPr b="1" lang="en"/>
              <a:t>cipher block chaining (CBC) mode</a:t>
            </a:r>
            <a:endParaRPr b="1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"/>
              <a:t>C</a:t>
            </a:r>
            <a:r>
              <a:rPr i="1" lang="en" sz="1300"/>
              <a:t>i</a:t>
            </a:r>
            <a:r>
              <a:rPr lang="en"/>
              <a:t> = </a:t>
            </a:r>
            <a:r>
              <a:rPr i="1" lang="en"/>
              <a:t>E</a:t>
            </a:r>
            <a:r>
              <a:rPr i="1" lang="en" sz="1300"/>
              <a:t>K</a:t>
            </a:r>
            <a:r>
              <a:rPr lang="en"/>
              <a:t>(</a:t>
            </a:r>
            <a:r>
              <a:rPr i="1" lang="en"/>
              <a:t>M</a:t>
            </a:r>
            <a:r>
              <a:rPr i="1" lang="en" sz="1300"/>
              <a:t>i</a:t>
            </a:r>
            <a:r>
              <a:rPr lang="en"/>
              <a:t> ⊕ </a:t>
            </a:r>
            <a:r>
              <a:rPr i="1" lang="en"/>
              <a:t>C</a:t>
            </a:r>
            <a:r>
              <a:rPr i="1" lang="en" sz="1300"/>
              <a:t>i</a:t>
            </a:r>
            <a:r>
              <a:rPr lang="en" sz="1300"/>
              <a:t>-1</a:t>
            </a:r>
            <a:r>
              <a:rPr lang="en"/>
              <a:t>); C</a:t>
            </a:r>
            <a:r>
              <a:rPr lang="en" sz="1300"/>
              <a:t>0</a:t>
            </a:r>
            <a:r>
              <a:rPr lang="en"/>
              <a:t> = IV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Enc(K, M):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Split M in m plaintext blocks P</a:t>
            </a:r>
            <a:r>
              <a:rPr baseline="-25000" lang="en"/>
              <a:t>1 </a:t>
            </a:r>
            <a:r>
              <a:rPr lang="en"/>
              <a:t>… P</a:t>
            </a:r>
            <a:r>
              <a:rPr baseline="-25000" lang="en"/>
              <a:t>m</a:t>
            </a:r>
            <a:r>
              <a:rPr lang="en"/>
              <a:t> each of size n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Choose a random IV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Compute and output (IV, C</a:t>
            </a:r>
            <a:r>
              <a:rPr baseline="-25000" lang="en"/>
              <a:t>1</a:t>
            </a:r>
            <a:r>
              <a:rPr lang="en"/>
              <a:t>, …, C</a:t>
            </a:r>
            <a:r>
              <a:rPr baseline="-25000" lang="en"/>
              <a:t>m</a:t>
            </a:r>
            <a:r>
              <a:rPr lang="en"/>
              <a:t>) as the overall ciphertext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we decrypt?</a:t>
            </a:r>
            <a:endParaRPr/>
          </a:p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3020530"/>
            <a:ext cx="5491075" cy="221072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3132325" y="2839275"/>
            <a:ext cx="3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241" name="Google Shape;241;p31"/>
          <p:cNvSpPr txBox="1"/>
          <p:nvPr/>
        </p:nvSpPr>
        <p:spPr>
          <a:xfrm>
            <a:off x="4658150" y="2839275"/>
            <a:ext cx="3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242" name="Google Shape;242;p31"/>
          <p:cNvSpPr txBox="1"/>
          <p:nvPr/>
        </p:nvSpPr>
        <p:spPr>
          <a:xfrm>
            <a:off x="6400800" y="2838975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m</a:t>
            </a:r>
            <a:endParaRPr baseline="-25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Decryption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decrypt CBC mode?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Parse ciphertext as (IV, C</a:t>
            </a:r>
            <a:r>
              <a:rPr baseline="-25000" lang="en" sz="1800"/>
              <a:t>1</a:t>
            </a:r>
            <a:r>
              <a:rPr lang="en" sz="1800"/>
              <a:t>, …, C</a:t>
            </a:r>
            <a:r>
              <a:rPr baseline="-25000" lang="en" sz="1800"/>
              <a:t>m</a:t>
            </a:r>
            <a:r>
              <a:rPr lang="en" sz="1800"/>
              <a:t>)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Decrypt each ciphertext and then XOR with IV or previous ciphertext</a:t>
            </a:r>
            <a:endParaRPr sz="1800"/>
          </a:p>
        </p:txBody>
      </p:sp>
      <p:sp>
        <p:nvSpPr>
          <p:cNvPr id="249" name="Google Shape;2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009700"/>
            <a:ext cx="4107101" cy="165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99" y="3009700"/>
            <a:ext cx="4107101" cy="16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Decryption</a:t>
            </a:r>
            <a:endParaRPr/>
          </a:p>
        </p:txBody>
      </p:sp>
      <p:sp>
        <p:nvSpPr>
          <p:cNvPr id="257" name="Google Shape;25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8" name="Google Shape;258;p33"/>
          <p:cNvGraphicFramePr/>
          <p:nvPr/>
        </p:nvGraphicFramePr>
        <p:xfrm>
          <a:off x="444388" y="153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2084550"/>
                <a:gridCol w="200000"/>
                <a:gridCol w="2334750"/>
                <a:gridCol w="3676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C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E</a:t>
                      </a:r>
                      <a:r>
                        <a:rPr i="1" lang="en" sz="1300"/>
                        <a:t>K</a:t>
                      </a:r>
                      <a:r>
                        <a:rPr lang="en" sz="1800"/>
                        <a:t>(</a:t>
                      </a:r>
                      <a:r>
                        <a:rPr i="1" lang="en" sz="1800"/>
                        <a:t>M</a:t>
                      </a:r>
                      <a:r>
                        <a:rPr i="1" lang="en" sz="1300"/>
                        <a:t>i</a:t>
                      </a:r>
                      <a:r>
                        <a:rPr lang="en" sz="1800"/>
                        <a:t>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⊕</a:t>
                      </a:r>
                      <a:r>
                        <a:rPr lang="en" sz="1800"/>
                        <a:t> </a:t>
                      </a:r>
                      <a:r>
                        <a:rPr i="1" lang="en" sz="1800"/>
                        <a:t>C</a:t>
                      </a:r>
                      <a:r>
                        <a:rPr i="1" lang="en" sz="1300"/>
                        <a:t>i</a:t>
                      </a:r>
                      <a:r>
                        <a:rPr lang="en" sz="1300"/>
                        <a:t>-1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Definition of encryption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/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/>
                        <a:t>D</a:t>
                      </a:r>
                      <a:r>
                        <a:rPr i="1" lang="en" sz="1300"/>
                        <a:t>K</a:t>
                      </a:r>
                      <a:r>
                        <a:rPr lang="en" sz="1800"/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en" sz="1800"/>
                        <a:t>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Decrypting both sides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Decryption and encryption cancel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XOR both sides with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i-1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K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)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XOR property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Efficiency &amp; Parallelism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encryption be parallelized?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No, we have to wait for block i to finish before encrypting block i+1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decryption be parallelized?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Yes, decryption only requires ciphertext as input</a:t>
            </a:r>
            <a:endParaRPr/>
          </a:p>
        </p:txBody>
      </p:sp>
      <p:sp>
        <p:nvSpPr>
          <p:cNvPr id="265" name="Google Shape;2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009700"/>
            <a:ext cx="4107101" cy="165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99" y="3009700"/>
            <a:ext cx="4107101" cy="16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Padding</a:t>
            </a:r>
            <a:endParaRPr/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you want to encrypt a message that isn’t a multiple of the block size?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AES-CBC is only defined if the plaintext length is a multiple of the block 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Pad the message until it’s a multiple of the block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Padding</a:t>
            </a:r>
            <a:r>
              <a:rPr lang="en"/>
              <a:t>: Adding dummy bytes at the end of the message until it’s the proper length</a:t>
            </a:r>
            <a:endParaRPr/>
          </a:p>
        </p:txBody>
      </p:sp>
      <p:sp>
        <p:nvSpPr>
          <p:cNvPr id="274" name="Google Shape;27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5" name="Google Shape;2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2639530"/>
            <a:ext cx="5491075" cy="221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One-Time Pads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One-time pads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Symmetric encryption scheme: Alice and Bob share a secret key.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and decryption: Bitwise XOR with the key.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information leakage if the key is never reused.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leaks if the key is reused.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Impractical for real-world usage, unless you’re a spy.</a:t>
            </a:r>
            <a:endParaRPr/>
          </a:p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Padding</a:t>
            </a:r>
            <a:endParaRPr/>
          </a:p>
        </p:txBody>
      </p:sp>
      <p:sp>
        <p:nvSpPr>
          <p:cNvPr id="281" name="Google Shape;28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padding scheme should we use?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Padding with 0’s?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Doesn’t work: What if our message already ends with 0’s?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Padding with 1’s?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Same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need a scheme that can be unpadded without ambiguity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scheme that works: Append a 1, then pad with 0’s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plaintext is multiple of n, you still need to pad with an entire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Another scheme: Pad with the number of padding bytes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 if you need 1 byte, pad with </a:t>
            </a:r>
            <a:r>
              <a:rPr b="1" lang="en"/>
              <a:t>01</a:t>
            </a:r>
            <a:r>
              <a:rPr lang="en"/>
              <a:t>; if you need 3 bytes, pad with </a:t>
            </a:r>
            <a:r>
              <a:rPr b="1" lang="en"/>
              <a:t>03 03 03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need 0 padding bytes, pad an entire dummy block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called PKCS #7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Security</a:t>
            </a:r>
            <a:endParaRPr/>
          </a:p>
        </p:txBody>
      </p:sp>
      <p:sp>
        <p:nvSpPr>
          <p:cNvPr id="288" name="Google Shape;288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AES-CBC is IND-CPA secure. With what assumption?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IV must be randomly generated and never reused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you reuse the IV?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scheme becomes deterministic: No more IND-CPA security</a:t>
            </a:r>
            <a:endParaRPr/>
          </a:p>
        </p:txBody>
      </p:sp>
      <p:sp>
        <p:nvSpPr>
          <p:cNvPr id="289" name="Google Shape;28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/>
          <p:nvPr/>
        </p:nvSpPr>
        <p:spPr>
          <a:xfrm>
            <a:off x="7824325" y="3414725"/>
            <a:ext cx="773100" cy="231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8"/>
          <p:cNvSpPr/>
          <p:nvPr/>
        </p:nvSpPr>
        <p:spPr>
          <a:xfrm>
            <a:off x="6564625" y="3414725"/>
            <a:ext cx="773100" cy="231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8"/>
          <p:cNvSpPr/>
          <p:nvPr/>
        </p:nvSpPr>
        <p:spPr>
          <a:xfrm>
            <a:off x="5316850" y="3414725"/>
            <a:ext cx="773100" cy="231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8"/>
          <p:cNvSpPr/>
          <p:nvPr/>
        </p:nvSpPr>
        <p:spPr>
          <a:xfrm>
            <a:off x="4612000" y="3658350"/>
            <a:ext cx="1039500" cy="278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"/>
          <p:cNvSpPr/>
          <p:nvPr/>
        </p:nvSpPr>
        <p:spPr>
          <a:xfrm>
            <a:off x="3410825" y="3414725"/>
            <a:ext cx="773100" cy="2310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/>
          <p:nvPr/>
        </p:nvSpPr>
        <p:spPr>
          <a:xfrm>
            <a:off x="2151125" y="3414725"/>
            <a:ext cx="773100" cy="2310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8"/>
          <p:cNvSpPr/>
          <p:nvPr/>
        </p:nvSpPr>
        <p:spPr>
          <a:xfrm>
            <a:off x="903350" y="3414725"/>
            <a:ext cx="773100" cy="231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IV Reuse</a:t>
            </a:r>
            <a:endParaRPr/>
          </a:p>
        </p:txBody>
      </p:sp>
      <p:sp>
        <p:nvSpPr>
          <p:cNvPr id="302" name="Google Shape;302;p38"/>
          <p:cNvSpPr txBox="1"/>
          <p:nvPr>
            <p:ph idx="1" type="body"/>
          </p:nvPr>
        </p:nvSpPr>
        <p:spPr>
          <a:xfrm>
            <a:off x="198500" y="1246825"/>
            <a:ext cx="8741100" cy="19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two three-block messages: </a:t>
            </a:r>
            <a:r>
              <a:rPr i="1" lang="en">
                <a:highlight>
                  <a:srgbClr val="F9CB9C"/>
                </a:highlight>
              </a:rPr>
              <a:t>P</a:t>
            </a:r>
            <a:r>
              <a:rPr lang="en" sz="1300">
                <a:highlight>
                  <a:srgbClr val="F9CB9C"/>
                </a:highlight>
              </a:rPr>
              <a:t>1</a:t>
            </a:r>
            <a:r>
              <a:rPr i="1" lang="en">
                <a:highlight>
                  <a:srgbClr val="6FA8DC"/>
                </a:highlight>
              </a:rPr>
              <a:t>P</a:t>
            </a:r>
            <a:r>
              <a:rPr lang="en" sz="1300">
                <a:highlight>
                  <a:srgbClr val="6FA8DC"/>
                </a:highlight>
              </a:rPr>
              <a:t>2</a:t>
            </a:r>
            <a:r>
              <a:rPr i="1" lang="en">
                <a:highlight>
                  <a:srgbClr val="B4A7D6"/>
                </a:highlight>
              </a:rPr>
              <a:t>P</a:t>
            </a:r>
            <a:r>
              <a:rPr lang="en" sz="1300">
                <a:highlight>
                  <a:srgbClr val="B4A7D6"/>
                </a:highlight>
              </a:rPr>
              <a:t>3</a:t>
            </a:r>
            <a:r>
              <a:rPr lang="en"/>
              <a:t> and </a:t>
            </a:r>
            <a:r>
              <a:rPr i="1" lang="en">
                <a:highlight>
                  <a:srgbClr val="F9CB9C"/>
                </a:highlight>
              </a:rPr>
              <a:t>P</a:t>
            </a:r>
            <a:r>
              <a:rPr lang="en" sz="1300">
                <a:highlight>
                  <a:srgbClr val="F9CB9C"/>
                </a:highlight>
              </a:rPr>
              <a:t>1</a:t>
            </a:r>
            <a:r>
              <a:rPr i="1" lang="en">
                <a:highlight>
                  <a:srgbClr val="6FA8DC"/>
                </a:highlight>
              </a:rPr>
              <a:t>P</a:t>
            </a:r>
            <a:r>
              <a:rPr lang="en" sz="1300">
                <a:highlight>
                  <a:srgbClr val="6FA8DC"/>
                </a:highlight>
              </a:rPr>
              <a:t>2</a:t>
            </a:r>
            <a:r>
              <a:rPr i="1" lang="en">
                <a:highlight>
                  <a:srgbClr val="B6D7A8"/>
                </a:highlight>
              </a:rPr>
              <a:t>P</a:t>
            </a:r>
            <a:r>
              <a:rPr lang="en" sz="1300">
                <a:highlight>
                  <a:srgbClr val="B6D7A8"/>
                </a:highlight>
              </a:rPr>
              <a:t>4</a:t>
            </a:r>
            <a:endParaRPr sz="2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two blocks are the same for both messages, but the last block is different</a:t>
            </a:r>
            <a:endParaRPr>
              <a:highlight>
                <a:srgbClr val="B6D7A8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encrypt them with the same IV?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IV is reused, CBC mode reveals when two messages start with the same plaintext blocks, up to the first different plaintext block</a:t>
            </a:r>
            <a:endParaRPr i="1"/>
          </a:p>
        </p:txBody>
      </p:sp>
      <p:sp>
        <p:nvSpPr>
          <p:cNvPr id="303" name="Google Shape;30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8"/>
          <p:cNvSpPr/>
          <p:nvPr/>
        </p:nvSpPr>
        <p:spPr>
          <a:xfrm>
            <a:off x="198500" y="3658350"/>
            <a:ext cx="1039500" cy="2784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314500"/>
            <a:ext cx="4107101" cy="165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2000" y="3314500"/>
            <a:ext cx="4107101" cy="165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 is IND-CPA (when used correctly)</a:t>
            </a:r>
            <a:endParaRPr/>
          </a:p>
        </p:txBody>
      </p:sp>
      <p:sp>
        <p:nvSpPr>
          <p:cNvPr id="312" name="Google Shape;312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M in m plaintext blocks </a:t>
            </a:r>
            <a:r>
              <a:rPr i="1" lang="en"/>
              <a:t>P</a:t>
            </a:r>
            <a:r>
              <a:rPr lang="en" sz="900"/>
              <a:t>1</a:t>
            </a:r>
            <a:r>
              <a:rPr baseline="-25000" lang="en"/>
              <a:t> </a:t>
            </a:r>
            <a:r>
              <a:rPr lang="en"/>
              <a:t>… </a:t>
            </a:r>
            <a:r>
              <a:rPr i="1" lang="en"/>
              <a:t>P</a:t>
            </a:r>
            <a:r>
              <a:rPr i="1" lang="en" sz="900"/>
              <a:t>m</a:t>
            </a:r>
            <a:r>
              <a:rPr lang="en"/>
              <a:t> each of size </a:t>
            </a:r>
            <a:r>
              <a:rPr i="1" lang="en"/>
              <a:t>n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random IV, compute and output (</a:t>
            </a:r>
            <a:r>
              <a:rPr i="1" lang="en"/>
              <a:t>IV</a:t>
            </a:r>
            <a:r>
              <a:rPr lang="en"/>
              <a:t>, </a:t>
            </a:r>
            <a:r>
              <a:rPr i="1" lang="en"/>
              <a:t>C</a:t>
            </a:r>
            <a:r>
              <a:rPr lang="en" sz="900"/>
              <a:t>1</a:t>
            </a:r>
            <a:r>
              <a:rPr lang="en"/>
              <a:t>, …, </a:t>
            </a:r>
            <a:r>
              <a:rPr i="1" lang="en"/>
              <a:t>C</a:t>
            </a:r>
            <a:r>
              <a:rPr i="1" lang="en" sz="900"/>
              <a:t>m</a:t>
            </a:r>
            <a:r>
              <a:rPr lang="en"/>
              <a:t>) as the overall ciphertext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IND-CPA?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there exists an attacker that wins in the IND-CPA game, then there exists an attacker that breaks the block cipher security. Proof is out of scope.</a:t>
            </a:r>
            <a:endParaRPr/>
          </a:p>
        </p:txBody>
      </p:sp>
      <p:sp>
        <p:nvSpPr>
          <p:cNvPr id="313" name="Google Shape;3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3020530"/>
            <a:ext cx="5491075" cy="221072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9"/>
          <p:cNvSpPr txBox="1"/>
          <p:nvPr/>
        </p:nvSpPr>
        <p:spPr>
          <a:xfrm>
            <a:off x="3132325" y="2839275"/>
            <a:ext cx="3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316" name="Google Shape;316;p39"/>
          <p:cNvSpPr txBox="1"/>
          <p:nvPr/>
        </p:nvSpPr>
        <p:spPr>
          <a:xfrm>
            <a:off x="4658150" y="2839275"/>
            <a:ext cx="3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317" name="Google Shape;317;p39"/>
          <p:cNvSpPr txBox="1"/>
          <p:nvPr/>
        </p:nvSpPr>
        <p:spPr>
          <a:xfrm>
            <a:off x="6400800" y="2838975"/>
            <a:ext cx="69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m</a:t>
            </a:r>
            <a:endParaRPr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Penguin</a:t>
            </a:r>
            <a:endParaRPr/>
          </a:p>
        </p:txBody>
      </p:sp>
      <p:sp>
        <p:nvSpPr>
          <p:cNvPr id="323" name="Google Shape;32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0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 image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CBC Mode: Penguin</a:t>
            </a:r>
            <a:endParaRPr/>
          </a:p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Encrypted with CBC, with random IVs</a:t>
            </a:r>
            <a:endParaRPr/>
          </a:p>
        </p:txBody>
      </p:sp>
      <p:pic>
        <p:nvPicPr>
          <p:cNvPr id="333" name="Google Shape;3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39" name="Google Shape;3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2"/>
          <p:cNvSpPr txBox="1"/>
          <p:nvPr/>
        </p:nvSpPr>
        <p:spPr>
          <a:xfrm>
            <a:off x="854025" y="1253750"/>
            <a:ext cx="28530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One-time pads are secure if we never reuse the key.</a:t>
            </a:r>
            <a:endParaRPr/>
          </a:p>
        </p:txBody>
      </p:sp>
      <p:grpSp>
        <p:nvGrpSpPr>
          <p:cNvPr id="341" name="Google Shape;341;p42"/>
          <p:cNvGrpSpPr/>
          <p:nvPr/>
        </p:nvGrpSpPr>
        <p:grpSpPr>
          <a:xfrm>
            <a:off x="1911700" y="2279525"/>
            <a:ext cx="3033451" cy="1704551"/>
            <a:chOff x="1911700" y="2279525"/>
            <a:chExt cx="3033451" cy="1704551"/>
          </a:xfrm>
        </p:grpSpPr>
        <p:pic>
          <p:nvPicPr>
            <p:cNvPr id="342" name="Google Shape;342;p42"/>
            <p:cNvPicPr preferRelativeResize="0"/>
            <p:nvPr/>
          </p:nvPicPr>
          <p:blipFill rotWithShape="1">
            <a:blip r:embed="rId3">
              <a:alphaModFix/>
            </a:blip>
            <a:srcRect b="17678" l="0" r="67230" t="49461"/>
            <a:stretch/>
          </p:blipFill>
          <p:spPr>
            <a:xfrm>
              <a:off x="1911700" y="2810497"/>
              <a:ext cx="3033451" cy="11735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42"/>
            <p:cNvPicPr preferRelativeResize="0"/>
            <p:nvPr/>
          </p:nvPicPr>
          <p:blipFill rotWithShape="1">
            <a:blip r:embed="rId3">
              <a:alphaModFix/>
            </a:blip>
            <a:srcRect b="75041" l="12735" r="66886" t="17516"/>
            <a:stretch/>
          </p:blipFill>
          <p:spPr>
            <a:xfrm>
              <a:off x="3058900" y="2544702"/>
              <a:ext cx="1886251" cy="265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42"/>
            <p:cNvSpPr txBox="1"/>
            <p:nvPr/>
          </p:nvSpPr>
          <p:spPr>
            <a:xfrm>
              <a:off x="3201775" y="2279525"/>
              <a:ext cx="160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Key</a:t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50" name="Google Shape;3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CB encryption.svg" id="351" name="Google Shape;351;p43"/>
          <p:cNvPicPr preferRelativeResize="0"/>
          <p:nvPr/>
        </p:nvPicPr>
        <p:blipFill rotWithShape="1">
          <a:blip r:embed="rId3">
            <a:alphaModFix/>
          </a:blip>
          <a:srcRect b="27284" l="4106" r="66995" t="17694"/>
          <a:stretch/>
        </p:blipFill>
        <p:spPr>
          <a:xfrm>
            <a:off x="3823275" y="1343025"/>
            <a:ext cx="2558100" cy="196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43"/>
          <p:cNvCxnSpPr/>
          <p:nvPr/>
        </p:nvCxnSpPr>
        <p:spPr>
          <a:xfrm>
            <a:off x="3956500" y="3172600"/>
            <a:ext cx="6360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43"/>
          <p:cNvSpPr txBox="1"/>
          <p:nvPr/>
        </p:nvSpPr>
        <p:spPr>
          <a:xfrm>
            <a:off x="631300" y="2974375"/>
            <a:ext cx="33252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attacker doesn’t know the key, the block cipher output looks random.</a:t>
            </a:r>
            <a:endParaRPr/>
          </a:p>
        </p:txBody>
      </p:sp>
      <p:sp>
        <p:nvSpPr>
          <p:cNvPr id="354" name="Google Shape;354;p43"/>
          <p:cNvSpPr txBox="1"/>
          <p:nvPr/>
        </p:nvSpPr>
        <p:spPr>
          <a:xfrm>
            <a:off x="967675" y="3558725"/>
            <a:ext cx="36465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idea: Can we use block ciphers to simulate a one-time pad?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60" name="Google Shape;36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44"/>
          <p:cNvGrpSpPr/>
          <p:nvPr/>
        </p:nvGrpSpPr>
        <p:grpSpPr>
          <a:xfrm>
            <a:off x="2000625" y="1799925"/>
            <a:ext cx="7024700" cy="1821625"/>
            <a:chOff x="2000625" y="1799925"/>
            <a:chExt cx="7024700" cy="1821625"/>
          </a:xfrm>
        </p:grpSpPr>
        <p:pic>
          <p:nvPicPr>
            <p:cNvPr id="362" name="Google Shape;362;p44"/>
            <p:cNvPicPr preferRelativeResize="0"/>
            <p:nvPr/>
          </p:nvPicPr>
          <p:blipFill rotWithShape="1">
            <a:blip r:embed="rId3">
              <a:alphaModFix/>
            </a:blip>
            <a:srcRect b="17678" l="0" r="0" t="17516"/>
            <a:stretch/>
          </p:blipFill>
          <p:spPr>
            <a:xfrm>
              <a:off x="2000625" y="1799925"/>
              <a:ext cx="6981725" cy="18216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44"/>
            <p:cNvSpPr/>
            <p:nvPr/>
          </p:nvSpPr>
          <p:spPr>
            <a:xfrm>
              <a:off x="2083025" y="2682250"/>
              <a:ext cx="6942300" cy="882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ECB encryption.svg" id="364" name="Google Shape;364;p44"/>
            <p:cNvPicPr preferRelativeResize="0"/>
            <p:nvPr/>
          </p:nvPicPr>
          <p:blipFill rotWithShape="1">
            <a:blip r:embed="rId4">
              <a:alphaModFix/>
            </a:blip>
            <a:srcRect b="27990" l="13677" r="67481" t="48631"/>
            <a:stretch/>
          </p:blipFill>
          <p:spPr>
            <a:xfrm>
              <a:off x="2944850" y="2682250"/>
              <a:ext cx="1313225" cy="656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B encryption.svg" id="365" name="Google Shape;365;p44"/>
            <p:cNvPicPr preferRelativeResize="0"/>
            <p:nvPr/>
          </p:nvPicPr>
          <p:blipFill rotWithShape="1">
            <a:blip r:embed="rId4">
              <a:alphaModFix/>
            </a:blip>
            <a:srcRect b="27990" l="13677" r="67481" t="48631"/>
            <a:stretch/>
          </p:blipFill>
          <p:spPr>
            <a:xfrm>
              <a:off x="5094475" y="2682250"/>
              <a:ext cx="1313225" cy="656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CB encryption.svg" id="366" name="Google Shape;366;p44"/>
            <p:cNvPicPr preferRelativeResize="0"/>
            <p:nvPr/>
          </p:nvPicPr>
          <p:blipFill rotWithShape="1">
            <a:blip r:embed="rId4">
              <a:alphaModFix/>
            </a:blip>
            <a:srcRect b="27990" l="13677" r="67481" t="48631"/>
            <a:stretch/>
          </p:blipFill>
          <p:spPr>
            <a:xfrm>
              <a:off x="7244100" y="2682250"/>
              <a:ext cx="1313225" cy="6566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7" name="Google Shape;367;p44"/>
          <p:cNvCxnSpPr/>
          <p:nvPr/>
        </p:nvCxnSpPr>
        <p:spPr>
          <a:xfrm>
            <a:off x="2503450" y="3267850"/>
            <a:ext cx="3966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8" name="Google Shape;368;p44"/>
          <p:cNvSpPr txBox="1"/>
          <p:nvPr/>
        </p:nvSpPr>
        <p:spPr>
          <a:xfrm>
            <a:off x="191650" y="2852200"/>
            <a:ext cx="23118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attacker doesn’t know the key, all of these outputs look random.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5"/>
          <p:cNvPicPr preferRelativeResize="0"/>
          <p:nvPr/>
        </p:nvPicPr>
        <p:blipFill rotWithShape="1">
          <a:blip r:embed="rId3">
            <a:alphaModFix/>
          </a:blip>
          <a:srcRect b="17678" l="0" r="0" t="17516"/>
          <a:stretch/>
        </p:blipFill>
        <p:spPr>
          <a:xfrm>
            <a:off x="2000625" y="1799925"/>
            <a:ext cx="6981725" cy="18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75" name="Google Shape;37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45"/>
          <p:cNvSpPr txBox="1"/>
          <p:nvPr/>
        </p:nvSpPr>
        <p:spPr>
          <a:xfrm>
            <a:off x="143775" y="2653825"/>
            <a:ext cx="19629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Use this random-looking output as a one-time pad!</a:t>
            </a:r>
            <a:endParaRPr/>
          </a:p>
        </p:txBody>
      </p:sp>
      <p:sp>
        <p:nvSpPr>
          <p:cNvPr id="377" name="Google Shape;377;p45"/>
          <p:cNvSpPr txBox="1"/>
          <p:nvPr/>
        </p:nvSpPr>
        <p:spPr>
          <a:xfrm>
            <a:off x="378275" y="3449150"/>
            <a:ext cx="23712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Remember one-time pads: XOR the pad with plaintext to get ciphertext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Block Ciphers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Encryption: input a </a:t>
            </a:r>
            <a:r>
              <a:rPr i="1" lang="en"/>
              <a:t>k</a:t>
            </a:r>
            <a:r>
              <a:rPr lang="en"/>
              <a:t>-bit key and </a:t>
            </a:r>
            <a:r>
              <a:rPr i="1" lang="en"/>
              <a:t>n</a:t>
            </a:r>
            <a:r>
              <a:rPr lang="en"/>
              <a:t>-bit plaintext, receive </a:t>
            </a:r>
            <a:r>
              <a:rPr i="1" lang="en"/>
              <a:t>n</a:t>
            </a:r>
            <a:r>
              <a:rPr lang="en"/>
              <a:t>-bit ciphertext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Decryption: input a </a:t>
            </a:r>
            <a:r>
              <a:rPr i="1" lang="en"/>
              <a:t>k</a:t>
            </a:r>
            <a:r>
              <a:rPr lang="en"/>
              <a:t>-bit key and </a:t>
            </a:r>
            <a:r>
              <a:rPr i="1" lang="en"/>
              <a:t>n</a:t>
            </a:r>
            <a:r>
              <a:rPr lang="en"/>
              <a:t>-bit ciphertext, receive </a:t>
            </a:r>
            <a:r>
              <a:rPr i="1" lang="en"/>
              <a:t>n</a:t>
            </a:r>
            <a:r>
              <a:rPr lang="en"/>
              <a:t>-bit plaintext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Correctness: when the key is fixed, </a:t>
            </a:r>
            <a:r>
              <a:rPr i="1" lang="en"/>
              <a:t>E</a:t>
            </a:r>
            <a:r>
              <a:rPr i="1" lang="en" sz="1300"/>
              <a:t>K</a:t>
            </a:r>
            <a:r>
              <a:rPr lang="en"/>
              <a:t>(</a:t>
            </a:r>
            <a:r>
              <a:rPr i="1" lang="en"/>
              <a:t>M</a:t>
            </a:r>
            <a:r>
              <a:rPr lang="en"/>
              <a:t>) should be bijective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the key, </a:t>
            </a:r>
            <a:r>
              <a:rPr i="1" lang="en"/>
              <a:t>E</a:t>
            </a:r>
            <a:r>
              <a:rPr i="1" lang="en" sz="900"/>
              <a:t>K</a:t>
            </a:r>
            <a:r>
              <a:rPr lang="en"/>
              <a:t>(m) is computationally indistinguishable from a random permutation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Brute-force attacks take astronomically long and are not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Efficiency: algorithms use XORs and bit-shifting (very fast)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Implementation: AES is the modern 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IND-CPA secure because they’re deterministic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encrypt </a:t>
            </a:r>
            <a:r>
              <a:rPr i="1" lang="en"/>
              <a:t>n</a:t>
            </a:r>
            <a:r>
              <a:rPr lang="en"/>
              <a:t>-bit messages</a:t>
            </a:r>
            <a:endParaRPr/>
          </a:p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6"/>
          <p:cNvPicPr preferRelativeResize="0"/>
          <p:nvPr/>
        </p:nvPicPr>
        <p:blipFill rotWithShape="1">
          <a:blip r:embed="rId3">
            <a:alphaModFix/>
          </a:blip>
          <a:srcRect b="17678" l="0" r="0" t="17516"/>
          <a:stretch/>
        </p:blipFill>
        <p:spPr>
          <a:xfrm>
            <a:off x="2000625" y="1799925"/>
            <a:ext cx="6981725" cy="182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84" name="Google Shape;38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5" name="Google Shape;385;p46"/>
          <p:cNvCxnSpPr/>
          <p:nvPr/>
        </p:nvCxnSpPr>
        <p:spPr>
          <a:xfrm>
            <a:off x="2455575" y="1940925"/>
            <a:ext cx="3966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6"/>
          <p:cNvSpPr txBox="1"/>
          <p:nvPr/>
        </p:nvSpPr>
        <p:spPr>
          <a:xfrm>
            <a:off x="143775" y="1525275"/>
            <a:ext cx="23118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 we use as input to the block cipher?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7"/>
          <p:cNvPicPr preferRelativeResize="0"/>
          <p:nvPr/>
        </p:nvPicPr>
        <p:blipFill rotWithShape="1">
          <a:blip r:embed="rId3">
            <a:alphaModFix/>
          </a:blip>
          <a:srcRect b="17681" l="0" r="0" t="0"/>
          <a:stretch/>
        </p:blipFill>
        <p:spPr>
          <a:xfrm>
            <a:off x="2000625" y="1307550"/>
            <a:ext cx="6981725" cy="2314001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393" name="Google Shape;39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4" name="Google Shape;394;p47"/>
          <p:cNvCxnSpPr/>
          <p:nvPr/>
        </p:nvCxnSpPr>
        <p:spPr>
          <a:xfrm>
            <a:off x="2004050" y="1681000"/>
            <a:ext cx="6705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5" name="Google Shape;395;p47"/>
          <p:cNvSpPr txBox="1"/>
          <p:nvPr/>
        </p:nvSpPr>
        <p:spPr>
          <a:xfrm>
            <a:off x="143775" y="1525275"/>
            <a:ext cx="1857000" cy="1046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IND-CPA schemes need randomness, so let’s put a random </a:t>
            </a:r>
            <a:r>
              <a:rPr b="1" lang="en">
                <a:solidFill>
                  <a:schemeClr val="dk1"/>
                </a:solidFill>
              </a:rPr>
              <a:t>nonce</a:t>
            </a:r>
            <a:r>
              <a:rPr lang="en">
                <a:solidFill>
                  <a:schemeClr val="dk1"/>
                </a:solidFill>
              </a:rPr>
              <a:t> here!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48"/>
          <p:cNvPicPr preferRelativeResize="0"/>
          <p:nvPr/>
        </p:nvPicPr>
        <p:blipFill rotWithShape="1">
          <a:blip r:embed="rId3">
            <a:alphaModFix/>
          </a:blip>
          <a:srcRect b="17681" l="0" r="0" t="0"/>
          <a:stretch/>
        </p:blipFill>
        <p:spPr>
          <a:xfrm>
            <a:off x="2000625" y="1307550"/>
            <a:ext cx="6981725" cy="231400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 Scratchpad: Let’s design it together</a:t>
            </a:r>
            <a:endParaRPr/>
          </a:p>
        </p:txBody>
      </p:sp>
      <p:sp>
        <p:nvSpPr>
          <p:cNvPr id="402" name="Google Shape;4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3" name="Google Shape;403;p48"/>
          <p:cNvCxnSpPr/>
          <p:nvPr/>
        </p:nvCxnSpPr>
        <p:spPr>
          <a:xfrm>
            <a:off x="2004050" y="1681000"/>
            <a:ext cx="16827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48"/>
          <p:cNvSpPr txBox="1"/>
          <p:nvPr/>
        </p:nvSpPr>
        <p:spPr>
          <a:xfrm>
            <a:off x="143775" y="1525275"/>
            <a:ext cx="1857000" cy="12621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</a:rPr>
              <a:t>counter</a:t>
            </a:r>
            <a:r>
              <a:rPr lang="en">
                <a:solidFill>
                  <a:schemeClr val="dk1"/>
                </a:solidFill>
              </a:rPr>
              <a:t> increments per block to ensure each block cipher output is different.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(Counter) Mode</a:t>
            </a:r>
            <a:endParaRPr/>
          </a:p>
        </p:txBody>
      </p:sp>
      <p:sp>
        <p:nvSpPr>
          <p:cNvPr id="410" name="Google Shape;410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the random value is named the nonce here, but the idea is the same as the IV in CBC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Overall ciphertext is (Nonce, C</a:t>
            </a:r>
            <a:r>
              <a:rPr baseline="-25000" lang="en"/>
              <a:t>1</a:t>
            </a:r>
            <a:r>
              <a:rPr lang="en"/>
              <a:t>, …, C</a:t>
            </a:r>
            <a:r>
              <a:rPr baseline="-25000" lang="en"/>
              <a:t>m</a:t>
            </a:r>
            <a:r>
              <a:rPr lang="en"/>
              <a:t>)</a:t>
            </a:r>
            <a:endParaRPr/>
          </a:p>
        </p:txBody>
      </p:sp>
      <p:sp>
        <p:nvSpPr>
          <p:cNvPr id="411" name="Google Shape;41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2" name="Google Shape;41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2639524"/>
            <a:ext cx="5491075" cy="221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9"/>
          <p:cNvSpPr txBox="1"/>
          <p:nvPr/>
        </p:nvSpPr>
        <p:spPr>
          <a:xfrm>
            <a:off x="2537800" y="4312350"/>
            <a:ext cx="1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baseline="-25000" lang="en" sz="18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14" name="Google Shape;414;p49"/>
          <p:cNvSpPr txBox="1"/>
          <p:nvPr/>
        </p:nvSpPr>
        <p:spPr>
          <a:xfrm>
            <a:off x="5782775" y="4388550"/>
            <a:ext cx="1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baseline="-25000" lang="en" sz="1800">
                <a:solidFill>
                  <a:schemeClr val="dk1"/>
                </a:solidFill>
              </a:rPr>
              <a:t>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</a:t>
            </a:r>
            <a:endParaRPr/>
          </a:p>
        </p:txBody>
      </p:sp>
      <p:sp>
        <p:nvSpPr>
          <p:cNvPr id="420" name="Google Shape;420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Enc(K, M):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M in plaintext blocks P</a:t>
            </a:r>
            <a:r>
              <a:rPr baseline="-25000" lang="en"/>
              <a:t>1</a:t>
            </a:r>
            <a:r>
              <a:rPr lang="en"/>
              <a:t>...P</a:t>
            </a:r>
            <a:r>
              <a:rPr baseline="-25000" lang="en"/>
              <a:t>m  </a:t>
            </a:r>
            <a:r>
              <a:rPr lang="en"/>
              <a:t>(each of block size n)</a:t>
            </a:r>
            <a:endParaRPr baseline="-250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 random nonce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and output (Nonce, C</a:t>
            </a:r>
            <a:r>
              <a:rPr baseline="-25000" lang="en"/>
              <a:t>1</a:t>
            </a:r>
            <a:r>
              <a:rPr lang="en"/>
              <a:t>, …, C</a:t>
            </a:r>
            <a:r>
              <a:rPr baseline="-25000" lang="en"/>
              <a:t>m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decrypt?</a:t>
            </a:r>
            <a:endParaRPr/>
          </a:p>
        </p:txBody>
      </p:sp>
      <p:sp>
        <p:nvSpPr>
          <p:cNvPr id="421" name="Google Shape;42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75" y="2639524"/>
            <a:ext cx="5491075" cy="221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0"/>
          <p:cNvSpPr txBox="1"/>
          <p:nvPr/>
        </p:nvSpPr>
        <p:spPr>
          <a:xfrm>
            <a:off x="2537800" y="4312350"/>
            <a:ext cx="1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baseline="-25000" lang="en" sz="1800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424" name="Google Shape;424;p50"/>
          <p:cNvSpPr txBox="1"/>
          <p:nvPr/>
        </p:nvSpPr>
        <p:spPr>
          <a:xfrm>
            <a:off x="5782775" y="4388550"/>
            <a:ext cx="106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baseline="-25000" lang="en" sz="1800">
                <a:solidFill>
                  <a:schemeClr val="dk1"/>
                </a:solidFill>
              </a:rPr>
              <a:t>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Decryption</a:t>
            </a:r>
            <a:endParaRPr/>
          </a:p>
        </p:txBody>
      </p:sp>
      <p:sp>
        <p:nvSpPr>
          <p:cNvPr id="430" name="Google Shape;430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one-time pad: XOR with ciphertext to get plaintext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we are only using block cipher encryption, not decryption</a:t>
            </a:r>
            <a:endParaRPr/>
          </a:p>
        </p:txBody>
      </p:sp>
      <p:sp>
        <p:nvSpPr>
          <p:cNvPr id="431" name="Google Shape;43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2" name="Google Shape;4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63" y="2639530"/>
            <a:ext cx="5491075" cy="2210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Decryption</a:t>
            </a:r>
            <a:endParaRPr/>
          </a:p>
        </p:txBody>
      </p:sp>
      <p:sp>
        <p:nvSpPr>
          <p:cNvPr id="438" name="Google Shape;438;p5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Dec(K, C):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Parse C into (nonce, C</a:t>
            </a:r>
            <a:r>
              <a:rPr baseline="-25000" lang="en"/>
              <a:t>1</a:t>
            </a:r>
            <a:r>
              <a:rPr lang="en"/>
              <a:t>, …, C</a:t>
            </a:r>
            <a:r>
              <a:rPr baseline="-25000" lang="en"/>
              <a:t>m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P</a:t>
            </a:r>
            <a:r>
              <a:rPr baseline="-25000" lang="en"/>
              <a:t>i</a:t>
            </a:r>
            <a:r>
              <a:rPr lang="en"/>
              <a:t> by XORing Ci with output of E</a:t>
            </a:r>
            <a:r>
              <a:rPr baseline="-25000" lang="en"/>
              <a:t>k</a:t>
            </a:r>
            <a:r>
              <a:rPr lang="en"/>
              <a:t> on nonce and counter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Concatenate resulting plaintexts and output M = P</a:t>
            </a:r>
            <a:r>
              <a:rPr baseline="-25000" lang="en"/>
              <a:t>1</a:t>
            </a:r>
            <a:r>
              <a:rPr lang="en"/>
              <a:t> … P</a:t>
            </a:r>
            <a:r>
              <a:rPr baseline="-25000" lang="en"/>
              <a:t>m</a:t>
            </a:r>
            <a:endParaRPr baseline="-25000"/>
          </a:p>
        </p:txBody>
      </p:sp>
      <p:sp>
        <p:nvSpPr>
          <p:cNvPr id="439" name="Google Shape;43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0" name="Google Shape;44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63" y="2639530"/>
            <a:ext cx="5491075" cy="221072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2"/>
          <p:cNvSpPr txBox="1"/>
          <p:nvPr/>
        </p:nvSpPr>
        <p:spPr>
          <a:xfrm>
            <a:off x="1721550" y="36478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1</a:t>
            </a:r>
            <a:endParaRPr baseline="-25000"/>
          </a:p>
        </p:txBody>
      </p:sp>
      <p:sp>
        <p:nvSpPr>
          <p:cNvPr id="442" name="Google Shape;442;p52"/>
          <p:cNvSpPr txBox="1"/>
          <p:nvPr/>
        </p:nvSpPr>
        <p:spPr>
          <a:xfrm>
            <a:off x="3349950" y="3735300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2</a:t>
            </a:r>
            <a:endParaRPr baseline="-25000"/>
          </a:p>
        </p:txBody>
      </p:sp>
      <p:sp>
        <p:nvSpPr>
          <p:cNvPr id="443" name="Google Shape;443;p52"/>
          <p:cNvSpPr txBox="1"/>
          <p:nvPr/>
        </p:nvSpPr>
        <p:spPr>
          <a:xfrm>
            <a:off x="5054550" y="3647825"/>
            <a:ext cx="45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baseline="-25000" lang="en"/>
              <a:t>m</a:t>
            </a:r>
            <a:endParaRPr baseline="-25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Efficiency</a:t>
            </a:r>
            <a:endParaRPr/>
          </a:p>
        </p:txBody>
      </p:sp>
      <p:sp>
        <p:nvSpPr>
          <p:cNvPr id="449" name="Google Shape;449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encryption be parallelized?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decryption be parallelized?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</a:t>
            </a:r>
            <a:endParaRPr/>
          </a:p>
        </p:txBody>
      </p:sp>
      <p:sp>
        <p:nvSpPr>
          <p:cNvPr id="450" name="Google Shape;45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1" name="Google Shape;45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009700"/>
            <a:ext cx="4107101" cy="165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97" y="3009694"/>
            <a:ext cx="4107101" cy="165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Padding</a:t>
            </a:r>
            <a:endParaRPr/>
          </a:p>
        </p:txBody>
      </p:sp>
      <p:sp>
        <p:nvSpPr>
          <p:cNvPr id="458" name="Google Shape;458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need to pad messages?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No! We can just cut off the parts of the XOR that are longer than the message.</a:t>
            </a:r>
            <a:endParaRPr/>
          </a:p>
        </p:txBody>
      </p:sp>
      <p:sp>
        <p:nvSpPr>
          <p:cNvPr id="459" name="Google Shape;45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00" y="3009700"/>
            <a:ext cx="4107101" cy="1653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197" y="3009694"/>
            <a:ext cx="4107101" cy="1653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Security</a:t>
            </a:r>
            <a:endParaRPr/>
          </a:p>
        </p:txBody>
      </p:sp>
      <p:sp>
        <p:nvSpPr>
          <p:cNvPr id="467" name="Google Shape;467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AES-CTR is IND-CPA secure. With what assumption?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nonce must be randomly generated and never reused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in general less than 2</a:t>
            </a:r>
            <a:r>
              <a:rPr baseline="30000" i="1" lang="en"/>
              <a:t>n</a:t>
            </a:r>
            <a:r>
              <a:rPr baseline="30000" lang="en"/>
              <a:t>/2</a:t>
            </a:r>
            <a:r>
              <a:rPr lang="en"/>
              <a:t> blocks are encrypted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you reuse the nonce?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reusing a key in a one-time pad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Key reuse in a one-time pad is catastrophic: usually leaks enough information for an attacker to deduce the entire plaintext</a:t>
            </a:r>
            <a:endParaRPr/>
          </a:p>
        </p:txBody>
      </p:sp>
      <p:sp>
        <p:nvSpPr>
          <p:cNvPr id="468" name="Google Shape;468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Cipher Modes of Operation</a:t>
            </a:r>
            <a:endParaRPr/>
          </a:p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373" y="2862900"/>
            <a:ext cx="2355259" cy="18003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0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6.6–6.9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Penguin</a:t>
            </a:r>
            <a:endParaRPr/>
          </a:p>
        </p:txBody>
      </p:sp>
      <p:sp>
        <p:nvSpPr>
          <p:cNvPr id="474" name="Google Shape;47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5" name="Google Shape;4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6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 image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 Mode: Penguin</a:t>
            </a:r>
            <a:endParaRPr/>
          </a:p>
        </p:txBody>
      </p:sp>
      <p:sp>
        <p:nvSpPr>
          <p:cNvPr id="482" name="Google Shape;48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57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Encrypted with CTR, with random nonces</a:t>
            </a:r>
            <a:endParaRPr/>
          </a:p>
        </p:txBody>
      </p:sp>
      <p:pic>
        <p:nvPicPr>
          <p:cNvPr id="484" name="Google Shape;4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summer 2020 CS 61A exam mistake</a:t>
            </a:r>
            <a:endParaRPr/>
          </a:p>
        </p:txBody>
      </p:sp>
      <p:sp>
        <p:nvSpPr>
          <p:cNvPr id="490" name="Google Shape;490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TAs used a Python library for AES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bad library for other reasons besides this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they invoked CTR mode encryption, they didn’t specify an IV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Assumption: the crypto library would add a random IV for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Reality: the crypto library defaulted to IV = 0 every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same IV was used to encrypt multiple exam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security was lost!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CS 161 student could have seen the exam beforehand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Do not reuse IVs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Real world cryptosystems are hard. You do </a:t>
            </a:r>
            <a:r>
              <a:rPr i="1" lang="en"/>
              <a:t>not</a:t>
            </a:r>
            <a:r>
              <a:rPr lang="en"/>
              <a:t> have the skills necessary to build real world cryptosystems. I don’t either.</a:t>
            </a:r>
            <a:endParaRPr/>
          </a:p>
        </p:txBody>
      </p:sp>
      <p:sp>
        <p:nvSpPr>
          <p:cNvPr id="491" name="Google Shape;49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IVs and Nonces</a:t>
            </a:r>
            <a:endParaRPr/>
          </a:p>
        </p:txBody>
      </p:sp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Initialization vector</a:t>
            </a:r>
            <a:r>
              <a:rPr lang="en"/>
              <a:t> (</a:t>
            </a:r>
            <a:r>
              <a:rPr b="1" lang="en"/>
              <a:t>IV</a:t>
            </a:r>
            <a:r>
              <a:rPr lang="en"/>
              <a:t>): A random, but public, one-use value to introduce randomness into the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CTR mode, we say that you use a </a:t>
            </a:r>
            <a:r>
              <a:rPr b="1" lang="en"/>
              <a:t>nonce</a:t>
            </a:r>
            <a:r>
              <a:rPr lang="en"/>
              <a:t> (number used once), since the value has to be unique, not necessarily random.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class, we use IV and nonce interchangeably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Never reuse IVs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some algorithms, IV/nonce reuse leaks limited information (e.g. CBC)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some algorithms, IV/nonce reuse leads to catastrophic failure (e.g. CTR)</a:t>
            </a:r>
            <a:endParaRPr/>
          </a:p>
        </p:txBody>
      </p:sp>
      <p:sp>
        <p:nvSpPr>
          <p:cNvPr id="498" name="Google Shape;49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IVs and Nonces</a:t>
            </a:r>
            <a:endParaRPr/>
          </a:p>
        </p:txBody>
      </p:sp>
      <p:sp>
        <p:nvSpPr>
          <p:cNvPr id="504" name="Google Shape;504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Thinking about the consequences of IV/nonce reuse is hard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IV/nonce is not reused, but the attacker can predict future values?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you have to think about more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analyze this more in discussion: it really depends on the encryption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Randomly generate a new IV/nonce for every encryption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nonce is 128 bits or longer, the probability of generating the same IV/nonce twice is astronomically small (basically 0)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you don’t ever have to think about IV/nonce reuse attacks!</a:t>
            </a:r>
            <a:endParaRPr/>
          </a:p>
        </p:txBody>
      </p:sp>
      <p:sp>
        <p:nvSpPr>
          <p:cNvPr id="505" name="Google Shape;50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Modes of Operation</a:t>
            </a:r>
            <a:endParaRPr/>
          </a:p>
        </p:txBody>
      </p:sp>
      <p:sp>
        <p:nvSpPr>
          <p:cNvPr id="511" name="Google Shape;511;p6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need high performance, which mode is better?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CTR mode, because you can parallelize both encryption and decryption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you’re paranoid about security, which mode is better?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CBC mode is better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Theoretically, CBC and CTR mode are equally secure if used properly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if used improperly (IV/nonce reuse), CBC only leaks partial information, and CTR fails catastrophically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Consider human factors: Systems should be as secure as possible even when implemented </a:t>
            </a:r>
            <a:r>
              <a:rPr i="1" lang="en"/>
              <a:t>incorrectly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failures on CTR mode have resulted in multiple real-world security incidents!</a:t>
            </a:r>
            <a:endParaRPr/>
          </a:p>
        </p:txBody>
      </p:sp>
      <p:sp>
        <p:nvSpPr>
          <p:cNvPr id="512" name="Google Shape;51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Modes of Operation</a:t>
            </a:r>
            <a:endParaRPr/>
          </a:p>
        </p:txBody>
      </p:sp>
      <p:sp>
        <p:nvSpPr>
          <p:cNvPr id="518" name="Google Shape;518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modes exist besides CBC and CTR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Trade-offs: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need to pad messages?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robust is the scheme if we use it incorrectly?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parallelize encryption/decryption?</a:t>
            </a:r>
            <a:endParaRPr/>
          </a:p>
        </p:txBody>
      </p:sp>
      <p:sp>
        <p:nvSpPr>
          <p:cNvPr id="519" name="Google Shape;51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CFB Mode</a:t>
            </a:r>
            <a:endParaRPr/>
          </a:p>
        </p:txBody>
      </p:sp>
      <p:sp>
        <p:nvSpPr>
          <p:cNvPr id="525" name="Google Shape;525;p63"/>
          <p:cNvSpPr txBox="1"/>
          <p:nvPr>
            <p:ph idx="1" type="body"/>
          </p:nvPr>
        </p:nvSpPr>
        <p:spPr>
          <a:xfrm>
            <a:off x="198500" y="1246825"/>
            <a:ext cx="8520600" cy="17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IND-CPA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analyze the trade-offs yourself: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need to pad messages?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robust is the scheme if we use it incorrectly?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parallelize encryption/decryption?</a:t>
            </a:r>
            <a:endParaRPr/>
          </a:p>
        </p:txBody>
      </p:sp>
      <p:sp>
        <p:nvSpPr>
          <p:cNvPr id="526" name="Google Shape;52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7" name="Google Shape;52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" y="2959013"/>
            <a:ext cx="4501680" cy="1704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471" y="2959006"/>
            <a:ext cx="4501680" cy="1704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CFB Mode</a:t>
            </a:r>
            <a:endParaRPr/>
          </a:p>
        </p:txBody>
      </p:sp>
      <p:sp>
        <p:nvSpPr>
          <p:cNvPr id="534" name="Google Shape;534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analyze the trade-offs yourself: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we need to pad messages?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robust is the scheme if we use it incorrectly?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Similar effects as CBC mode, but a bit worse if you reuse the IV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parallelize encryption/decryption?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Only decryption is parallelizable</a:t>
            </a:r>
            <a:endParaRPr/>
          </a:p>
        </p:txBody>
      </p:sp>
      <p:sp>
        <p:nvSpPr>
          <p:cNvPr id="535" name="Google Shape;53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541" name="Google Shape;541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ciphers are designed for </a:t>
            </a:r>
            <a:r>
              <a:rPr i="1" lang="en"/>
              <a:t>confidentiality</a:t>
            </a:r>
            <a:r>
              <a:rPr lang="en"/>
              <a:t> (IND-CPA)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an attacker tampers with the ciphertext, we are not guaranteed to detect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Mallory: An </a:t>
            </a:r>
            <a:r>
              <a:rPr i="1" lang="en"/>
              <a:t>active</a:t>
            </a:r>
            <a:r>
              <a:rPr lang="en"/>
              <a:t> manipulator who wants to tamper with the message</a:t>
            </a:r>
            <a:endParaRPr/>
          </a:p>
        </p:txBody>
      </p:sp>
      <p:sp>
        <p:nvSpPr>
          <p:cNvPr id="542" name="Google Shape;54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3" name="Google Shape;5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700" y="2571750"/>
            <a:ext cx="2850599" cy="24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854025" y="1253750"/>
            <a:ext cx="36465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AES block. Remember that it can only encrypt 128-bit messages.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1429800" y="1838075"/>
            <a:ext cx="36465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use AES to encrypt a longer message (say, 256 bits?)</a:t>
            </a:r>
            <a:endParaRPr/>
          </a:p>
        </p:txBody>
      </p:sp>
      <p:pic>
        <p:nvPicPr>
          <p:cNvPr descr="ECB encryption.svg" id="105" name="Google Shape;105;p21"/>
          <p:cNvPicPr preferRelativeResize="0"/>
          <p:nvPr/>
        </p:nvPicPr>
        <p:blipFill rotWithShape="1">
          <a:blip r:embed="rId3">
            <a:alphaModFix/>
          </a:blip>
          <a:srcRect b="17090" l="3980" r="65377" t="9654"/>
          <a:stretch/>
        </p:blipFill>
        <p:spPr>
          <a:xfrm>
            <a:off x="2045100" y="2811150"/>
            <a:ext cx="2188699" cy="21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549" name="Google Shape;549;p66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CTR mode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Mallory tampers with the ciphertext using XOR?</a:t>
            </a:r>
            <a:endParaRPr/>
          </a:p>
        </p:txBody>
      </p:sp>
      <p:sp>
        <p:nvSpPr>
          <p:cNvPr id="550" name="Google Shape;55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1" name="Google Shape;551;p66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52" name="Google Shape;552;p66"/>
          <p:cNvGraphicFramePr/>
          <p:nvPr/>
        </p:nvGraphicFramePr>
        <p:xfrm>
          <a:off x="669300" y="36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3" name="Google Shape;553;p66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554" name="Google Shape;554;p66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555" name="Google Shape;555;p66"/>
          <p:cNvGraphicFramePr/>
          <p:nvPr/>
        </p:nvGraphicFramePr>
        <p:xfrm>
          <a:off x="669300" y="4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6" name="Google Shape;556;p66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endParaRPr i="1"/>
          </a:p>
        </p:txBody>
      </p:sp>
      <p:sp>
        <p:nvSpPr>
          <p:cNvPr id="557" name="Google Shape;557;p66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558" name="Google Shape;558;p66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564" name="Google Shape;564;p67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Mallory knows the message </a:t>
            </a:r>
            <a:r>
              <a:rPr i="1" lang="en"/>
              <a:t>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Mallory change the </a:t>
            </a:r>
            <a:r>
              <a:rPr i="1" lang="en"/>
              <a:t>M</a:t>
            </a:r>
            <a:r>
              <a:rPr lang="en"/>
              <a:t> to say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Pay Mal $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/>
              <a:t>?</a:t>
            </a:r>
            <a:endParaRPr/>
          </a:p>
        </p:txBody>
      </p:sp>
      <p:sp>
        <p:nvSpPr>
          <p:cNvPr id="565" name="Google Shape;56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66" name="Google Shape;566;p67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7" name="Google Shape;567;p67"/>
          <p:cNvGraphicFramePr/>
          <p:nvPr/>
        </p:nvGraphicFramePr>
        <p:xfrm>
          <a:off x="669300" y="363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8" name="Google Shape;568;p67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569" name="Google Shape;569;p67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570" name="Google Shape;570;p67"/>
          <p:cNvGraphicFramePr/>
          <p:nvPr/>
        </p:nvGraphicFramePr>
        <p:xfrm>
          <a:off x="669300" y="444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71" name="Google Shape;571;p67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</a:t>
            </a:r>
            <a:endParaRPr i="1"/>
          </a:p>
        </p:txBody>
      </p:sp>
      <p:sp>
        <p:nvSpPr>
          <p:cNvPr id="572" name="Google Shape;572;p67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573" name="Google Shape;573;p67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579" name="Google Shape;579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80" name="Google Shape;580;p68"/>
          <p:cNvGraphicFramePr/>
          <p:nvPr/>
        </p:nvGraphicFramePr>
        <p:xfrm>
          <a:off x="387113" y="126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49925"/>
                <a:gridCol w="200000"/>
                <a:gridCol w="1227575"/>
                <a:gridCol w="809550"/>
                <a:gridCol w="265000"/>
                <a:gridCol w="1753025"/>
                <a:gridCol w="3464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C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Definition of C</a:t>
                      </a:r>
                      <a:r>
                        <a:rPr lang="en" sz="1800"/>
                        <a:t>TR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/>
                        <a:t>Pad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Solve for the </a:t>
                      </a:r>
                      <a:r>
                        <a:rPr i="1" lang="en" sz="1800"/>
                        <a:t>i</a:t>
                      </a:r>
                      <a:r>
                        <a:rPr lang="en" sz="1800"/>
                        <a:t>th byte of the pad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/>
                        <a:t>C'</a:t>
                      </a:r>
                      <a:r>
                        <a:rPr i="1" lang="en" sz="1300"/>
                        <a:t>i</a:t>
                      </a:r>
                      <a:endParaRPr i="1" sz="13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M'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i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en" sz="1800">
                          <a:solidFill>
                            <a:schemeClr val="dk1"/>
                          </a:solidFill>
                        </a:rPr>
                        <a:t>C'</a:t>
                      </a:r>
                      <a:r>
                        <a:rPr i="1" lang="en" sz="1300">
                          <a:solidFill>
                            <a:schemeClr val="dk1"/>
                          </a:solidFill>
                        </a:rPr>
                        <a:t>i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Compute the changed </a:t>
                      </a:r>
                      <a:r>
                        <a:rPr i="1" lang="en" sz="1800"/>
                        <a:t>i</a:t>
                      </a:r>
                      <a:r>
                        <a:rPr lang="en" sz="1800"/>
                        <a:t>th byte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i="1"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1" name="Google Shape;581;p68"/>
          <p:cNvGraphicFramePr/>
          <p:nvPr/>
        </p:nvGraphicFramePr>
        <p:xfrm>
          <a:off x="821700" y="380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82" name="Google Shape;582;p68"/>
          <p:cNvGraphicFramePr/>
          <p:nvPr/>
        </p:nvGraphicFramePr>
        <p:xfrm>
          <a:off x="821700" y="435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3" name="Google Shape;583;p68"/>
          <p:cNvSpPr txBox="1"/>
          <p:nvPr/>
        </p:nvSpPr>
        <p:spPr>
          <a:xfrm>
            <a:off x="255100" y="38095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  <p:sp>
        <p:nvSpPr>
          <p:cNvPr id="584" name="Google Shape;584;p68"/>
          <p:cNvSpPr txBox="1"/>
          <p:nvPr/>
        </p:nvSpPr>
        <p:spPr>
          <a:xfrm>
            <a:off x="255100" y="43512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C’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69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decrypt </a:t>
            </a:r>
            <a:r>
              <a:rPr i="1" lang="en"/>
              <a:t>C</a:t>
            </a:r>
            <a:r>
              <a:rPr lang="en"/>
              <a:t>'?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message looks like “Pay Mal $900” now!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Mallory didn’t have to know the key; no integrity or authenticity for CTR mode!</a:t>
            </a:r>
            <a:endParaRPr/>
          </a:p>
        </p:txBody>
      </p:sp>
      <p:sp>
        <p:nvSpPr>
          <p:cNvPr id="590" name="Google Shape;590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591" name="Google Shape;59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92" name="Google Shape;592;p69"/>
          <p:cNvGraphicFramePr/>
          <p:nvPr/>
        </p:nvGraphicFramePr>
        <p:xfrm>
          <a:off x="669300" y="243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3" name="Google Shape;593;p69"/>
          <p:cNvGraphicFramePr/>
          <p:nvPr/>
        </p:nvGraphicFramePr>
        <p:xfrm>
          <a:off x="669300" y="324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4" name="Google Shape;594;p69"/>
          <p:cNvSpPr txBox="1"/>
          <p:nvPr/>
        </p:nvSpPr>
        <p:spPr>
          <a:xfrm>
            <a:off x="4297650" y="2838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595" name="Google Shape;595;p69"/>
          <p:cNvSpPr txBox="1"/>
          <p:nvPr/>
        </p:nvSpPr>
        <p:spPr>
          <a:xfrm>
            <a:off x="4297650" y="3645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596" name="Google Shape;596;p69"/>
          <p:cNvSpPr txBox="1"/>
          <p:nvPr/>
        </p:nvSpPr>
        <p:spPr>
          <a:xfrm>
            <a:off x="102700" y="24379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C'</a:t>
            </a:r>
            <a:endParaRPr/>
          </a:p>
        </p:txBody>
      </p:sp>
      <p:sp>
        <p:nvSpPr>
          <p:cNvPr id="597" name="Google Shape;597;p69"/>
          <p:cNvSpPr txBox="1"/>
          <p:nvPr/>
        </p:nvSpPr>
        <p:spPr>
          <a:xfrm>
            <a:off x="102700" y="40464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</a:t>
            </a:r>
            <a:r>
              <a:rPr lang="en"/>
              <a:t>'</a:t>
            </a:r>
            <a:endParaRPr/>
          </a:p>
        </p:txBody>
      </p:sp>
      <p:graphicFrame>
        <p:nvGraphicFramePr>
          <p:cNvPr id="598" name="Google Shape;598;p69"/>
          <p:cNvGraphicFramePr/>
          <p:nvPr/>
        </p:nvGraphicFramePr>
        <p:xfrm>
          <a:off x="669300" y="405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{921731B5-3FE5-430A-8E9D-560AC3517ADB}</a:tableStyleId>
              </a:tblPr>
              <a:tblGrid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  <a:gridCol w="6504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9" name="Google Shape;599;p69"/>
          <p:cNvSpPr txBox="1"/>
          <p:nvPr/>
        </p:nvSpPr>
        <p:spPr>
          <a:xfrm>
            <a:off x="102700" y="32422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E</a:t>
            </a:r>
            <a:r>
              <a:rPr i="1" lang="en" sz="900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i="1" lang="en"/>
              <a:t>i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CBC?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Altering a bit of the ciphertext causes some blocks to become random gibberish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Bob cannot prove that Alice did not send random gibberish, so it still does </a:t>
            </a:r>
            <a:r>
              <a:rPr i="1" lang="en"/>
              <a:t>not</a:t>
            </a:r>
            <a:r>
              <a:rPr lang="en"/>
              <a:t> provide integrity or authenticity</a:t>
            </a:r>
            <a:endParaRPr/>
          </a:p>
        </p:txBody>
      </p:sp>
      <p:sp>
        <p:nvSpPr>
          <p:cNvPr id="605" name="Google Shape;605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606" name="Google Shape;60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7" name="Google Shape;607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1" y="2571750"/>
            <a:ext cx="5921486" cy="2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Cipher Modes of Operation: Summary</a:t>
            </a:r>
            <a:endParaRPr/>
          </a:p>
        </p:txBody>
      </p:sp>
      <p:sp>
        <p:nvSpPr>
          <p:cNvPr id="613" name="Google Shape;613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ECB mode: Deterministic, so not IND-CPA secure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CBC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is not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Decryption is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pad plaintext to a multiple of the block size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reuse leads to leaking the existence of identical blocks at the start of the message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and decryption are parallelizable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Plaintext does not need to be padded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 reuse leads to losing all 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614" name="Google Shape;61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2"/>
          <p:cNvSpPr txBox="1"/>
          <p:nvPr/>
        </p:nvSpPr>
        <p:spPr>
          <a:xfrm>
            <a:off x="854025" y="1253750"/>
            <a:ext cx="22854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Idea: Let’s use AES twice!</a:t>
            </a:r>
            <a:endParaRPr/>
          </a:p>
        </p:txBody>
      </p:sp>
      <p:pic>
        <p:nvPicPr>
          <p:cNvPr descr="ECB encryption.svg" id="113" name="Google Shape;113;p22"/>
          <p:cNvPicPr preferRelativeResize="0"/>
          <p:nvPr/>
        </p:nvPicPr>
        <p:blipFill rotWithShape="1">
          <a:blip r:embed="rId3">
            <a:alphaModFix/>
          </a:blip>
          <a:srcRect b="17090" l="3977" r="34736" t="9654"/>
          <a:stretch/>
        </p:blipFill>
        <p:spPr>
          <a:xfrm>
            <a:off x="2045100" y="2811150"/>
            <a:ext cx="4377425" cy="210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2"/>
          <p:cNvGrpSpPr/>
          <p:nvPr/>
        </p:nvGrpSpPr>
        <p:grpSpPr>
          <a:xfrm>
            <a:off x="2238725" y="2029950"/>
            <a:ext cx="2285400" cy="811800"/>
            <a:chOff x="2238725" y="2029950"/>
            <a:chExt cx="2285400" cy="811800"/>
          </a:xfrm>
        </p:grpSpPr>
        <p:cxnSp>
          <p:nvCxnSpPr>
            <p:cNvPr id="115" name="Google Shape;115;p22"/>
            <p:cNvCxnSpPr/>
            <p:nvPr/>
          </p:nvCxnSpPr>
          <p:spPr>
            <a:xfrm>
              <a:off x="3413050" y="2430150"/>
              <a:ext cx="0" cy="4116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" name="Google Shape;116;p22"/>
            <p:cNvSpPr txBox="1"/>
            <p:nvPr/>
          </p:nvSpPr>
          <p:spPr>
            <a:xfrm>
              <a:off x="2238725" y="2029950"/>
              <a:ext cx="2285400" cy="4002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First 128 bits of message</a:t>
              </a:r>
              <a:endParaRPr/>
            </a:p>
          </p:txBody>
        </p:sp>
      </p:grpSp>
      <p:grpSp>
        <p:nvGrpSpPr>
          <p:cNvPr id="117" name="Google Shape;117;p22"/>
          <p:cNvGrpSpPr/>
          <p:nvPr/>
        </p:nvGrpSpPr>
        <p:grpSpPr>
          <a:xfrm>
            <a:off x="4614025" y="2029950"/>
            <a:ext cx="2595000" cy="811800"/>
            <a:chOff x="4614025" y="2029950"/>
            <a:chExt cx="2595000" cy="811800"/>
          </a:xfrm>
        </p:grpSpPr>
        <p:cxnSp>
          <p:nvCxnSpPr>
            <p:cNvPr id="118" name="Google Shape;118;p22"/>
            <p:cNvCxnSpPr/>
            <p:nvPr/>
          </p:nvCxnSpPr>
          <p:spPr>
            <a:xfrm>
              <a:off x="5631075" y="2430150"/>
              <a:ext cx="0" cy="4116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9" name="Google Shape;119;p22"/>
            <p:cNvSpPr txBox="1"/>
            <p:nvPr/>
          </p:nvSpPr>
          <p:spPr>
            <a:xfrm>
              <a:off x="4614025" y="2029950"/>
              <a:ext cx="2595000" cy="4002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Second 128 bits of message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Scratchpad: Let’s design it together</a:t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CB encryption.svg" id="126" name="Google Shape;126;p23"/>
          <p:cNvPicPr preferRelativeResize="0"/>
          <p:nvPr/>
        </p:nvPicPr>
        <p:blipFill rotWithShape="1">
          <a:blip r:embed="rId3">
            <a:alphaModFix/>
          </a:blip>
          <a:srcRect b="17090" l="3977" r="34736" t="9654"/>
          <a:stretch/>
        </p:blipFill>
        <p:spPr>
          <a:xfrm>
            <a:off x="2045100" y="2811150"/>
            <a:ext cx="4377425" cy="210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3"/>
          <p:cNvCxnSpPr/>
          <p:nvPr/>
        </p:nvCxnSpPr>
        <p:spPr>
          <a:xfrm>
            <a:off x="2236625" y="2086125"/>
            <a:ext cx="0" cy="14670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3"/>
          <p:cNvCxnSpPr/>
          <p:nvPr/>
        </p:nvCxnSpPr>
        <p:spPr>
          <a:xfrm>
            <a:off x="4475150" y="2051925"/>
            <a:ext cx="0" cy="15012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3"/>
          <p:cNvSpPr txBox="1"/>
          <p:nvPr/>
        </p:nvSpPr>
        <p:spPr>
          <a:xfrm>
            <a:off x="1633750" y="1254825"/>
            <a:ext cx="39405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we are using the same key twice. We want to avoid a situation like one-time pads where we need very long keys.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ECB Mode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just designed </a:t>
            </a:r>
            <a:r>
              <a:rPr b="1" lang="en"/>
              <a:t>electronic code book (ECB)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Enc(</a:t>
            </a:r>
            <a:r>
              <a:rPr i="1" lang="en"/>
              <a:t>K</a:t>
            </a:r>
            <a:r>
              <a:rPr lang="en"/>
              <a:t>, </a:t>
            </a:r>
            <a:r>
              <a:rPr i="1" lang="en"/>
              <a:t>M</a:t>
            </a:r>
            <a:r>
              <a:rPr lang="en"/>
              <a:t>) = </a:t>
            </a:r>
            <a:r>
              <a:rPr i="1" lang="en"/>
              <a:t>C</a:t>
            </a:r>
            <a:r>
              <a:rPr lang="en" sz="900"/>
              <a:t>1</a:t>
            </a:r>
            <a:r>
              <a:rPr lang="en"/>
              <a:t> || </a:t>
            </a:r>
            <a:r>
              <a:rPr i="1" lang="en"/>
              <a:t>C</a:t>
            </a:r>
            <a:r>
              <a:rPr lang="en" sz="900"/>
              <a:t>2</a:t>
            </a:r>
            <a:r>
              <a:rPr lang="en"/>
              <a:t> || … || C</a:t>
            </a:r>
            <a:r>
              <a:rPr i="1" lang="en" sz="900"/>
              <a:t>m</a:t>
            </a:r>
            <a:endParaRPr i="1" sz="9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m is the number of blocks of plaintext in </a:t>
            </a:r>
            <a:r>
              <a:rPr i="1" lang="en"/>
              <a:t>M</a:t>
            </a:r>
            <a:r>
              <a:rPr lang="en"/>
              <a:t>, each of size </a:t>
            </a:r>
            <a:r>
              <a:rPr i="1" lang="en"/>
              <a:t>n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AES-ECB is not IND-CPA secure. 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Because ECB is deterministic</a:t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ECB encryption.svg"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463" y="2638501"/>
            <a:ext cx="5491075" cy="22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ECB Mode: Penguin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1250" y="1307700"/>
            <a:ext cx="2661500" cy="29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Original image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