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2"/>
  </p:notesMasterIdLst>
  <p:sldIdLst>
    <p:sldId id="256" r:id="rId2"/>
    <p:sldId id="257" r:id="rId3"/>
    <p:sldId id="258" r:id="rId4"/>
    <p:sldId id="285" r:id="rId5"/>
    <p:sldId id="259" r:id="rId6"/>
    <p:sldId id="266" r:id="rId7"/>
    <p:sldId id="276" r:id="rId8"/>
    <p:sldId id="275" r:id="rId9"/>
    <p:sldId id="287" r:id="rId10"/>
    <p:sldId id="274" r:id="rId11"/>
    <p:sldId id="322" r:id="rId12"/>
    <p:sldId id="323" r:id="rId13"/>
    <p:sldId id="324" r:id="rId14"/>
    <p:sldId id="291" r:id="rId15"/>
    <p:sldId id="292" r:id="rId16"/>
    <p:sldId id="286" r:id="rId17"/>
    <p:sldId id="279" r:id="rId18"/>
    <p:sldId id="321" r:id="rId19"/>
    <p:sldId id="289" r:id="rId20"/>
    <p:sldId id="264" r:id="rId21"/>
    <p:sldId id="263" r:id="rId22"/>
    <p:sldId id="282" r:id="rId23"/>
    <p:sldId id="281" r:id="rId24"/>
    <p:sldId id="283" r:id="rId25"/>
    <p:sldId id="284" r:id="rId26"/>
    <p:sldId id="294" r:id="rId27"/>
    <p:sldId id="295" r:id="rId28"/>
    <p:sldId id="297" r:id="rId29"/>
    <p:sldId id="296" r:id="rId30"/>
    <p:sldId id="272" r:id="rId31"/>
    <p:sldId id="299" r:id="rId32"/>
    <p:sldId id="273" r:id="rId33"/>
    <p:sldId id="270" r:id="rId34"/>
    <p:sldId id="303" r:id="rId35"/>
    <p:sldId id="302" r:id="rId36"/>
    <p:sldId id="298" r:id="rId37"/>
    <p:sldId id="304" r:id="rId38"/>
    <p:sldId id="308" r:id="rId39"/>
    <p:sldId id="305" r:id="rId40"/>
    <p:sldId id="306" r:id="rId41"/>
    <p:sldId id="307" r:id="rId42"/>
    <p:sldId id="311" r:id="rId43"/>
    <p:sldId id="313" r:id="rId44"/>
    <p:sldId id="317" r:id="rId45"/>
    <p:sldId id="316" r:id="rId46"/>
    <p:sldId id="312" r:id="rId47"/>
    <p:sldId id="320" r:id="rId48"/>
    <p:sldId id="319" r:id="rId49"/>
    <p:sldId id="325" r:id="rId50"/>
    <p:sldId id="262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4A3EB-C417-4C11-8A20-4C17C1D061A6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63563-42E7-4DFC-8AB3-2A8CCB3B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19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AEC523A-9407-4A0F-835C-E4164F0E31F5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317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F4A956B5-E6D2-465B-AF81-FAC5942FE2F4}" type="slidenum">
              <a:rPr lang="en-US" altLang="en-US" sz="1200"/>
              <a:pPr algn="r" eaLnBrk="1" hangingPunct="1"/>
              <a:t>6</a:t>
            </a:fld>
            <a:endParaRPr lang="en-US" altLang="en-US" sz="1200"/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2AB14C2-0643-472A-9482-26D80D3B3FAE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sp>
        <p:nvSpPr>
          <p:cNvPr id="5632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AA6FE83F-1743-4A9D-A2C1-50C7C5A203A0}" type="slidenum">
              <a:rPr lang="en-US" altLang="en-US" sz="1200"/>
              <a:pPr algn="r" eaLnBrk="1" hangingPunct="1"/>
              <a:t>23</a:t>
            </a:fld>
            <a:endParaRPr lang="en-US" altLang="en-US" sz="1200"/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C29EBEFB-6512-43A4-A383-3797659BF235}" type="slidenum">
              <a:rPr lang="en-US" altLang="en-US" sz="1200"/>
              <a:pPr eaLnBrk="1" hangingPunct="1"/>
              <a:t>40</a:t>
            </a:fld>
            <a:endParaRPr lang="en-US" altLang="en-US" sz="12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63563-42E7-4DFC-8AB3-2A8CCB3BA50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28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B01B65D-5F1A-44C7-835D-A8AB5FE84B83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46D1776-408F-4620-8B88-FEC80529D05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B65D-5F1A-44C7-835D-A8AB5FE84B83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1776-408F-4620-8B88-FEC80529D0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B65D-5F1A-44C7-835D-A8AB5FE84B83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1776-408F-4620-8B88-FEC80529D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B65D-5F1A-44C7-835D-A8AB5FE84B83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1776-408F-4620-8B88-FEC80529D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B01B65D-5F1A-44C7-835D-A8AB5FE84B83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46D1776-408F-4620-8B88-FEC80529D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B65D-5F1A-44C7-835D-A8AB5FE84B83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1776-408F-4620-8B88-FEC80529D0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B65D-5F1A-44C7-835D-A8AB5FE84B83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1776-408F-4620-8B88-FEC80529D0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B65D-5F1A-44C7-835D-A8AB5FE84B83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1776-408F-4620-8B88-FEC80529D0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B65D-5F1A-44C7-835D-A8AB5FE84B83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1776-408F-4620-8B88-FEC80529D0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B65D-5F1A-44C7-835D-A8AB5FE84B83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1776-408F-4620-8B88-FEC80529D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B65D-5F1A-44C7-835D-A8AB5FE84B83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1776-408F-4620-8B88-FEC80529D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B01B65D-5F1A-44C7-835D-A8AB5FE84B83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46D1776-408F-4620-8B88-FEC80529D056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" TargetMode="External"/><Relationship Id="rId2" Type="http://schemas.openxmlformats.org/officeDocument/2006/relationships/hyperlink" Target="http://cran.r-project.org/doc/manuals/R-intro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seek.org/" TargetMode="External"/><Relationship Id="rId4" Type="http://schemas.openxmlformats.org/officeDocument/2006/relationships/hyperlink" Target="http://cran.r-project.org/doc/contrib/Short-refcard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R </a:t>
            </a:r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Megan </a:t>
            </a:r>
            <a:r>
              <a:rPr lang="en-US" dirty="0" err="1" smtClean="0"/>
              <a:t>Stachura</a:t>
            </a:r>
            <a:endParaRPr lang="en-US" dirty="0" smtClean="0"/>
          </a:p>
          <a:p>
            <a:r>
              <a:rPr lang="en-US" dirty="0" smtClean="0"/>
              <a:t>January </a:t>
            </a:r>
            <a:r>
              <a:rPr lang="en-US" dirty="0" smtClean="0"/>
              <a:t>14, 2015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1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Orientation to </a:t>
            </a:r>
            <a:r>
              <a:rPr lang="en-US" dirty="0" err="1"/>
              <a:t>RStudio</a:t>
            </a:r>
            <a:r>
              <a:rPr lang="en-US" dirty="0"/>
              <a:t>: Save Y</a:t>
            </a:r>
            <a:r>
              <a:rPr lang="en-US" dirty="0" smtClean="0"/>
              <a:t>our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1"/>
            <a:ext cx="8229600" cy="16900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File &gt; </a:t>
            </a:r>
            <a:r>
              <a:rPr lang="en-US" dirty="0" smtClean="0"/>
              <a:t>Save As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 smtClean="0"/>
              <a:t>a meaningful file name</a:t>
            </a:r>
          </a:p>
          <a:p>
            <a:r>
              <a:rPr lang="en-US" dirty="0" smtClean="0"/>
              <a:t>All scripts should have the *.R extension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RIntroWorkshop.R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3104773"/>
            <a:ext cx="5105400" cy="375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33600" y="4691279"/>
            <a:ext cx="17526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9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38" y="1876288"/>
            <a:ext cx="6991725" cy="491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Orientation to </a:t>
            </a:r>
            <a:r>
              <a:rPr lang="en-US" dirty="0" err="1" smtClean="0"/>
              <a:t>RStudio</a:t>
            </a:r>
            <a:r>
              <a:rPr lang="en-US" dirty="0" smtClean="0"/>
              <a:t>: </a:t>
            </a:r>
            <a:r>
              <a:rPr lang="en-US" dirty="0" smtClean="0"/>
              <a:t>Open Saved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File &gt; </a:t>
            </a:r>
            <a:r>
              <a:rPr lang="en-US" dirty="0" smtClean="0"/>
              <a:t>Open File &gt; Navigate to script I sent out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2667000"/>
            <a:ext cx="25146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9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Comments	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 smtClean="0"/>
              <a:t>Use comments to document the intention of the code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/>
              <a:t>The </a:t>
            </a:r>
            <a:r>
              <a:rPr lang="en-US" altLang="en-US" sz="2500" dirty="0" smtClean="0"/>
              <a:t># </a:t>
            </a:r>
            <a:r>
              <a:rPr lang="en-US" altLang="en-US" sz="2500" dirty="0" smtClean="0"/>
              <a:t>sign denotes a comment.  All subsequent entries are not interpreted by 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500" dirty="0" smtClean="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500" dirty="0" smtClean="0">
                <a:latin typeface="Courier New" charset="0"/>
              </a:rPr>
              <a:t>	</a:t>
            </a:r>
            <a:r>
              <a:rPr lang="en-US" altLang="en-US" sz="2500" dirty="0" smtClean="0">
                <a:solidFill>
                  <a:srgbClr val="00B050"/>
                </a:solidFill>
                <a:latin typeface="Courier New" charset="0"/>
              </a:rPr>
              <a:t># This is a comment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500" dirty="0" smtClean="0">
              <a:latin typeface="Courier New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/>
              <a:t>Rule of thumb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500" dirty="0" smtClean="0"/>
              <a:t>Document the why not the what (i.e. </a:t>
            </a:r>
            <a:r>
              <a:rPr lang="en-US" altLang="en-US" sz="2500" dirty="0" smtClean="0"/>
              <a:t>intent, purpose)</a:t>
            </a:r>
            <a:endParaRPr lang="en-US" altLang="en-US" sz="25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500" dirty="0" smtClean="0"/>
              <a:t>Use good names instead of just relying on comments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500" dirty="0" smtClean="0"/>
              <a:t>Do not use comments that repeat the code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500" dirty="0" smtClean="0"/>
              <a:t>Don’t assume you will remember anything about the code when you look at it later</a:t>
            </a:r>
          </a:p>
        </p:txBody>
      </p:sp>
    </p:spTree>
    <p:extLst>
      <p:ext uri="{BB962C8B-B14F-4D97-AF65-F5344CB8AC3E}">
        <p14:creationId xmlns:p14="http://schemas.microsoft.com/office/powerpoint/2010/main" val="64416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Comments	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882258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75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line of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en-US" dirty="0" smtClean="0"/>
              <a:t>Type into the R </a:t>
            </a:r>
            <a:r>
              <a:rPr lang="en-US" altLang="en-US" dirty="0" smtClean="0"/>
              <a:t>script</a:t>
            </a:r>
            <a:endParaRPr lang="en-US" altLang="en-US" dirty="0" smtClean="0">
              <a:cs typeface="Courier New" charset="0"/>
            </a:endParaRPr>
          </a:p>
          <a:p>
            <a:pPr marL="514350" lvl="1" indent="0">
              <a:buNone/>
            </a:pPr>
            <a:r>
              <a:rPr lang="en-US" altLang="en-US" dirty="0" smtClean="0">
                <a:solidFill>
                  <a:srgbClr val="0066FF"/>
                </a:solidFill>
                <a:latin typeface="Courier New" charset="0"/>
                <a:cs typeface="Courier New" charset="0"/>
              </a:rPr>
              <a:t>print(“hello world”)</a:t>
            </a:r>
            <a:endParaRPr lang="en-US" altLang="en-US" dirty="0" smtClean="0">
              <a:solidFill>
                <a:srgbClr val="0066F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648200" y="1856601"/>
            <a:ext cx="8382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86400" y="13716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Font for </a:t>
            </a:r>
            <a:r>
              <a:rPr lang="en-US" sz="2400" dirty="0" smtClean="0"/>
              <a:t>code throughout presentation</a:t>
            </a:r>
            <a:endParaRPr lang="en-US" sz="24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854" y="2286000"/>
            <a:ext cx="6100293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81200" y="3352800"/>
            <a:ext cx="15240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9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6200"/>
            <a:ext cx="8229600" cy="1143000"/>
          </a:xfrm>
        </p:spPr>
        <p:txBody>
          <a:bodyPr/>
          <a:lstStyle/>
          <a:p>
            <a:r>
              <a:rPr lang="en-US" dirty="0" smtClean="0"/>
              <a:t>Running a Line of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53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500" dirty="0" smtClean="0"/>
              <a:t>Highlight the code or put your cursor anywhere on the line</a:t>
            </a:r>
          </a:p>
          <a:p>
            <a:r>
              <a:rPr lang="en-US" sz="2500" dirty="0" smtClean="0"/>
              <a:t>Press the “Run” button or use the shortcut CTRL+ENTER</a:t>
            </a:r>
          </a:p>
          <a:p>
            <a:r>
              <a:rPr lang="en-US" sz="2500" dirty="0" smtClean="0"/>
              <a:t>Can also highlight a chunk of code and then run</a:t>
            </a:r>
            <a:endParaRPr lang="en-US" sz="25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635862"/>
            <a:ext cx="5715000" cy="413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114800" y="3505200"/>
            <a:ext cx="4572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0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Basic R Commands	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5008" y="1143000"/>
            <a:ext cx="8229600" cy="5181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sz="2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2+2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2^2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2*1+1 </a:t>
            </a:r>
            <a:endParaRPr lang="en-US" sz="22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endParaRPr lang="en-US" sz="2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FontTx/>
              <a:buNone/>
            </a:pPr>
            <a:endParaRPr lang="en-US" sz="2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sz="2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2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*(1+1) </a:t>
            </a:r>
            <a:endParaRPr lang="en-US" sz="22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4</a:t>
            </a:r>
            <a:endParaRPr lang="en-US" alt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0800" y="5486400"/>
            <a:ext cx="30539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Ordering is important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3029590" y="1143000"/>
            <a:ext cx="154241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Command</a:t>
            </a:r>
          </a:p>
          <a:p>
            <a:endParaRPr lang="en-US" sz="500" dirty="0" smtClean="0"/>
          </a:p>
          <a:p>
            <a:r>
              <a:rPr lang="en-US" sz="2500" dirty="0" smtClean="0"/>
              <a:t>Result</a:t>
            </a:r>
            <a:endParaRPr lang="en-US" sz="25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981200" y="1371600"/>
            <a:ext cx="1030224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981200" y="1828800"/>
            <a:ext cx="1030224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47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/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200" dirty="0">
                <a:solidFill>
                  <a:srgbClr val="0066FF"/>
                </a:solidFill>
                <a:latin typeface="Courier New" charset="0"/>
                <a:cs typeface="Courier New" charset="0"/>
              </a:rPr>
              <a:t>&gt; </a:t>
            </a:r>
            <a:r>
              <a:rPr lang="en-US" altLang="en-US" sz="2200" dirty="0" err="1">
                <a:solidFill>
                  <a:srgbClr val="0066FF"/>
                </a:solidFill>
                <a:latin typeface="Courier New" charset="0"/>
                <a:cs typeface="Courier New" charset="0"/>
              </a:rPr>
              <a:t>exp</a:t>
            </a:r>
            <a:r>
              <a:rPr lang="en-US" altLang="en-US" sz="2200" dirty="0">
                <a:solidFill>
                  <a:srgbClr val="0066FF"/>
                </a:solidFill>
                <a:latin typeface="Courier New" charset="0"/>
                <a:cs typeface="Courier New" charset="0"/>
              </a:rPr>
              <a:t>(0)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200" dirty="0">
                <a:latin typeface="Courier New" charset="0"/>
                <a:cs typeface="Courier New" charset="0"/>
              </a:rPr>
              <a:t>[1] </a:t>
            </a:r>
            <a:r>
              <a:rPr lang="en-US" altLang="en-US" sz="2200" dirty="0" smtClean="0">
                <a:latin typeface="Courier New" charset="0"/>
                <a:cs typeface="Courier New" charset="0"/>
              </a:rPr>
              <a:t>1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200" dirty="0">
              <a:latin typeface="Courier New" charset="0"/>
              <a:cs typeface="Courier New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200" dirty="0">
                <a:solidFill>
                  <a:srgbClr val="0066FF"/>
                </a:solidFill>
                <a:latin typeface="Courier New" charset="0"/>
                <a:cs typeface="Courier New" charset="0"/>
              </a:rPr>
              <a:t>&gt; log(2.718282)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200" dirty="0">
                <a:latin typeface="Courier New" charset="0"/>
                <a:cs typeface="Courier New" charset="0"/>
              </a:rPr>
              <a:t>[1] 1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200" dirty="0">
              <a:solidFill>
                <a:srgbClr val="23238E"/>
              </a:solidFill>
              <a:latin typeface="Courier New" charset="0"/>
              <a:cs typeface="Courier New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200" dirty="0">
                <a:solidFill>
                  <a:srgbClr val="0066FF"/>
                </a:solidFill>
                <a:latin typeface="Courier New" charset="0"/>
                <a:cs typeface="Courier New" charset="0"/>
              </a:rPr>
              <a:t>&gt; log(2.718282, base = 10)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200" dirty="0">
                <a:latin typeface="Courier New" charset="0"/>
                <a:cs typeface="Courier New" charset="0"/>
              </a:rPr>
              <a:t>[1] </a:t>
            </a:r>
            <a:r>
              <a:rPr lang="en-US" altLang="en-US" sz="2200" dirty="0" smtClean="0">
                <a:latin typeface="Courier New" charset="0"/>
                <a:cs typeface="Courier New" charset="0"/>
              </a:rPr>
              <a:t>0.4342945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200" dirty="0">
              <a:solidFill>
                <a:srgbClr val="23238E"/>
              </a:solidFill>
              <a:latin typeface="Courier New" charset="0"/>
              <a:cs typeface="Courier New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200" dirty="0">
                <a:solidFill>
                  <a:srgbClr val="0066FF"/>
                </a:solidFill>
                <a:latin typeface="Courier New" charset="0"/>
                <a:cs typeface="Courier New" charset="0"/>
              </a:rPr>
              <a:t>&gt; </a:t>
            </a:r>
            <a:r>
              <a:rPr lang="en-US" altLang="en-US" sz="2200" dirty="0" err="1" smtClean="0">
                <a:solidFill>
                  <a:srgbClr val="0066FF"/>
                </a:solidFill>
                <a:latin typeface="Courier New" charset="0"/>
                <a:cs typeface="Courier New" charset="0"/>
              </a:rPr>
              <a:t>sqrt</a:t>
            </a:r>
            <a:r>
              <a:rPr lang="en-US" altLang="en-US" sz="2200" dirty="0" smtClean="0">
                <a:solidFill>
                  <a:srgbClr val="0066FF"/>
                </a:solidFill>
                <a:latin typeface="Courier New" charset="0"/>
                <a:cs typeface="Courier New" charset="0"/>
              </a:rPr>
              <a:t>(16)</a:t>
            </a:r>
            <a:endParaRPr lang="en-US" altLang="en-US" sz="2200" dirty="0">
              <a:solidFill>
                <a:srgbClr val="0066FF"/>
              </a:solidFill>
              <a:latin typeface="Courier New" charset="0"/>
              <a:cs typeface="Courier New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200" dirty="0">
                <a:latin typeface="Courier New" charset="0"/>
                <a:cs typeface="Courier New" charset="0"/>
              </a:rPr>
              <a:t>[1] </a:t>
            </a:r>
            <a:r>
              <a:rPr lang="en-US" altLang="en-US" sz="2200" dirty="0" smtClean="0">
                <a:latin typeface="Courier New" charset="0"/>
                <a:cs typeface="Courier New" charset="0"/>
              </a:rPr>
              <a:t>4</a:t>
            </a:r>
            <a:endParaRPr lang="en-US" altLang="en-US" sz="2200" dirty="0">
              <a:solidFill>
                <a:srgbClr val="23238E"/>
              </a:solidFill>
              <a:latin typeface="Courier New" charset="0"/>
              <a:cs typeface="Courier New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en-US" sz="2000" dirty="0">
              <a:solidFill>
                <a:srgbClr val="23238E"/>
              </a:solidFill>
              <a:latin typeface="Courier New" charset="0"/>
              <a:cs typeface="Courier New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>
                <a:latin typeface="Courier New" charset="0"/>
                <a:cs typeface="Courier New" charset="0"/>
              </a:rPr>
              <a:t>	</a:t>
            </a:r>
          </a:p>
        </p:txBody>
      </p:sp>
      <p:sp>
        <p:nvSpPr>
          <p:cNvPr id="5325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Basic R </a:t>
            </a:r>
            <a:r>
              <a:rPr lang="en-US" altLang="en-US" dirty="0" smtClean="0"/>
              <a:t>Commands</a:t>
            </a:r>
            <a:endParaRPr lang="en-US" altLang="en-US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085844" y="3429000"/>
            <a:ext cx="972312" cy="6096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05400" y="3099881"/>
            <a:ext cx="36070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Optional </a:t>
            </a:r>
            <a:r>
              <a:rPr lang="en-US" sz="2500" dirty="0" smtClean="0"/>
              <a:t>argument</a:t>
            </a:r>
          </a:p>
          <a:p>
            <a:r>
              <a:rPr lang="en-US" sz="2500" dirty="0" smtClean="0"/>
              <a:t>Default value is e or 2.718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24578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Exercise 1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Use R to compute the following</a:t>
            </a:r>
          </a:p>
          <a:p>
            <a:pPr lvl="1" eaLnBrk="1" hangingPunct="1"/>
            <a:r>
              <a:rPr lang="en-US" altLang="en-US" sz="2800" dirty="0" smtClean="0"/>
              <a:t>1 + 2(3 + 4)</a:t>
            </a:r>
          </a:p>
          <a:p>
            <a:pPr lvl="1" eaLnBrk="1" hangingPunct="1"/>
            <a:endParaRPr lang="en-US" altLang="en-US" sz="2800" dirty="0" smtClean="0"/>
          </a:p>
          <a:p>
            <a:pPr lvl="1" eaLnBrk="1" hangingPunct="1"/>
            <a:endParaRPr lang="en-US" altLang="en-US" sz="2800" dirty="0" smtClean="0"/>
          </a:p>
          <a:p>
            <a:pPr lvl="1" eaLnBrk="1" hangingPunct="1"/>
            <a:r>
              <a:rPr lang="en-US" altLang="en-US" sz="2800" dirty="0" smtClean="0"/>
              <a:t>log(4</a:t>
            </a:r>
            <a:r>
              <a:rPr lang="en-US" altLang="en-US" sz="2800" baseline="30000" dirty="0" smtClean="0"/>
              <a:t>3</a:t>
            </a:r>
            <a:r>
              <a:rPr lang="en-US" altLang="en-US" sz="2800" dirty="0" smtClean="0"/>
              <a:t> + 3</a:t>
            </a:r>
            <a:r>
              <a:rPr lang="en-US" altLang="en-US" sz="2800" baseline="30000" dirty="0" smtClean="0"/>
              <a:t>2+1</a:t>
            </a:r>
            <a:r>
              <a:rPr lang="en-US" altLang="en-US" sz="2800" dirty="0" smtClean="0"/>
              <a:t>) 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  </a:t>
            </a:r>
          </a:p>
          <a:p>
            <a:pPr marL="274320" lvl="1" indent="0" eaLnBrk="1" hangingPunct="1">
              <a:buNone/>
            </a:pPr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244094"/>
              </p:ext>
            </p:extLst>
          </p:nvPr>
        </p:nvGraphicFramePr>
        <p:xfrm>
          <a:off x="1066800" y="4419600"/>
          <a:ext cx="2540324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Equation" r:id="rId3" imgW="939600" imgH="253800" progId="Equation.DSMT4">
                  <p:embed/>
                </p:oleObj>
              </mc:Choice>
              <mc:Fallback>
                <p:oleObj name="Equation" r:id="rId3" imgW="939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19600"/>
                        <a:ext cx="2540324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020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Exercise 1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Use R to compute the following</a:t>
            </a:r>
          </a:p>
          <a:p>
            <a:pPr lvl="1" eaLnBrk="1" hangingPunct="1"/>
            <a:r>
              <a:rPr lang="en-US" altLang="en-US" sz="2800" dirty="0" smtClean="0"/>
              <a:t>1 + 2(3 + 4)</a:t>
            </a:r>
          </a:p>
          <a:p>
            <a:pPr lvl="1" eaLnBrk="1" hangingPunct="1"/>
            <a:endParaRPr lang="en-US" altLang="en-US" sz="2800" dirty="0" smtClean="0"/>
          </a:p>
          <a:p>
            <a:pPr lvl="1" eaLnBrk="1" hangingPunct="1"/>
            <a:endParaRPr lang="en-US" altLang="en-US" sz="2800" dirty="0" smtClean="0"/>
          </a:p>
          <a:p>
            <a:pPr lvl="1" eaLnBrk="1" hangingPunct="1"/>
            <a:r>
              <a:rPr lang="en-US" altLang="en-US" sz="2800" dirty="0" smtClean="0"/>
              <a:t>log(4</a:t>
            </a:r>
            <a:r>
              <a:rPr lang="en-US" altLang="en-US" sz="2800" baseline="30000" dirty="0" smtClean="0"/>
              <a:t>3</a:t>
            </a:r>
            <a:r>
              <a:rPr lang="en-US" altLang="en-US" sz="2800" dirty="0" smtClean="0"/>
              <a:t> + 3</a:t>
            </a:r>
            <a:r>
              <a:rPr lang="en-US" altLang="en-US" sz="2800" baseline="30000" dirty="0" smtClean="0"/>
              <a:t>2+1</a:t>
            </a:r>
            <a:r>
              <a:rPr lang="en-US" altLang="en-US" sz="2800" dirty="0" smtClean="0"/>
              <a:t>) 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  </a:t>
            </a:r>
          </a:p>
          <a:p>
            <a:pPr marL="274320" lvl="1" indent="0" eaLnBrk="1" hangingPunct="1">
              <a:buNone/>
            </a:pPr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741363"/>
              </p:ext>
            </p:extLst>
          </p:nvPr>
        </p:nvGraphicFramePr>
        <p:xfrm>
          <a:off x="1066800" y="4419600"/>
          <a:ext cx="2540324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0" name="Equation" r:id="rId3" imgW="939600" imgH="253800" progId="Equation.DSMT4">
                  <p:embed/>
                </p:oleObj>
              </mc:Choice>
              <mc:Fallback>
                <p:oleObj name="Equation" r:id="rId3" imgW="939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19600"/>
                        <a:ext cx="2540324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33800" y="1688223"/>
            <a:ext cx="5410200" cy="360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1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+(2*(3+4)) </a:t>
            </a:r>
            <a:endParaRPr lang="en-US" sz="22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>
              <a:spcBef>
                <a:spcPct val="20000"/>
              </a:spcBef>
            </a:pPr>
            <a:endParaRPr lang="en-US" sz="2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it-IT" sz="2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log</a:t>
            </a:r>
            <a:r>
              <a:rPr lang="it-IT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((4^3+3^(2+1)), base = </a:t>
            </a:r>
            <a:r>
              <a:rPr lang="it-IT" sz="2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it-IT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it-IT" sz="22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it-IT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it-IT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</a:t>
            </a:r>
            <a:r>
              <a:rPr lang="it-IT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1.959041</a:t>
            </a:r>
          </a:p>
          <a:p>
            <a:pPr>
              <a:spcBef>
                <a:spcPct val="20000"/>
              </a:spcBef>
            </a:pPr>
            <a:endParaRPr lang="it-IT" sz="1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endParaRPr lang="it-IT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endParaRPr lang="it-IT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en-US" sz="2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2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((4+3)*(2+1)) </a:t>
            </a:r>
            <a:endParaRPr lang="en-US" sz="22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4.582576</a:t>
            </a:r>
            <a:endParaRPr lang="en-US" sz="2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9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800" dirty="0" smtClean="0"/>
              <a:t>R is </a:t>
            </a:r>
            <a:r>
              <a:rPr lang="en-US" altLang="en-US" sz="2800" dirty="0" smtClean="0"/>
              <a:t>a language </a:t>
            </a:r>
            <a:r>
              <a:rPr lang="en-US" altLang="en-US" sz="2800" dirty="0" smtClean="0"/>
              <a:t>and environment for statistical computing, graphics and much </a:t>
            </a:r>
            <a:r>
              <a:rPr lang="en-US" altLang="en-US" sz="2800" dirty="0" smtClean="0"/>
              <a:t>more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en-US" sz="2800" dirty="0" smtClean="0"/>
          </a:p>
          <a:p>
            <a:pPr>
              <a:lnSpc>
                <a:spcPct val="120000"/>
              </a:lnSpc>
            </a:pPr>
            <a:r>
              <a:rPr lang="en-US" altLang="en-US" sz="2800" dirty="0" smtClean="0"/>
              <a:t>It is </a:t>
            </a:r>
            <a:r>
              <a:rPr lang="en-US" altLang="en-US" sz="2800" dirty="0" smtClean="0"/>
              <a:t>an </a:t>
            </a:r>
            <a:r>
              <a:rPr lang="en-US" altLang="en-US" sz="2800" b="1" dirty="0" smtClean="0"/>
              <a:t>open source</a:t>
            </a:r>
            <a:r>
              <a:rPr lang="en-US" altLang="en-US" sz="2800" dirty="0" smtClean="0"/>
              <a:t> (free) project </a:t>
            </a:r>
            <a:r>
              <a:rPr lang="en-US" altLang="en-US" sz="2800" dirty="0" smtClean="0"/>
              <a:t>which is similar to the S language and </a:t>
            </a:r>
            <a:r>
              <a:rPr lang="en-US" altLang="en-US" sz="2800" dirty="0" smtClean="0"/>
              <a:t>environment</a:t>
            </a:r>
            <a:endParaRPr lang="en-US" altLang="en-US" sz="2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208" y="5334000"/>
            <a:ext cx="1532280" cy="116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1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within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Searching help:</a:t>
            </a:r>
          </a:p>
          <a:p>
            <a:pPr marL="457200" lvl="1" indent="0">
              <a:buNone/>
            </a:pPr>
            <a:r>
              <a:rPr lang="en-US" altLang="en-US" dirty="0" err="1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help.search</a:t>
            </a:r>
            <a:r>
              <a:rPr lang="en-US" alt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n-US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logarithm</a:t>
            </a:r>
            <a:r>
              <a:rPr lang="en-US" alt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dirty="0" smtClean="0"/>
          </a:p>
          <a:p>
            <a:r>
              <a:rPr lang="en-US" dirty="0" smtClean="0"/>
              <a:t>Getting help with a function:</a:t>
            </a:r>
          </a:p>
          <a:p>
            <a:pPr>
              <a:buNone/>
            </a:pPr>
            <a:r>
              <a:rPr lang="en-US" altLang="en-US" dirty="0" smtClean="0">
                <a:latin typeface="Courier New" charset="0"/>
                <a:cs typeface="Courier New" charset="0"/>
              </a:rPr>
              <a:t>	</a:t>
            </a:r>
            <a:r>
              <a:rPr lang="en-US" altLang="en-US" dirty="0" smtClean="0">
                <a:solidFill>
                  <a:srgbClr val="0066FF"/>
                </a:solidFill>
                <a:latin typeface="Courier New" charset="0"/>
                <a:cs typeface="Courier New" charset="0"/>
              </a:rPr>
              <a:t>help(log)</a:t>
            </a:r>
          </a:p>
          <a:p>
            <a:pPr>
              <a:buNone/>
            </a:pPr>
            <a:r>
              <a:rPr lang="en-US" altLang="en-US" dirty="0" smtClean="0">
                <a:solidFill>
                  <a:srgbClr val="0066FF"/>
                </a:solidFill>
                <a:latin typeface="Courier New" charset="0"/>
                <a:cs typeface="Courier New" charset="0"/>
              </a:rPr>
              <a:t>	?log</a:t>
            </a:r>
          </a:p>
          <a:p>
            <a:r>
              <a:rPr lang="en-US" altLang="en-US" dirty="0" smtClean="0">
                <a:cs typeface="Courier New" charset="0"/>
              </a:rPr>
              <a:t>Can </a:t>
            </a:r>
            <a:r>
              <a:rPr lang="en-US" altLang="en-US" dirty="0" smtClean="0">
                <a:cs typeface="Courier New" charset="0"/>
              </a:rPr>
              <a:t>search for </a:t>
            </a:r>
          </a:p>
          <a:p>
            <a:pPr marL="0" indent="0">
              <a:buNone/>
            </a:pPr>
            <a:r>
              <a:rPr lang="en-US" altLang="en-US" dirty="0" smtClean="0">
                <a:cs typeface="Courier New" charset="0"/>
              </a:rPr>
              <a:t>help within </a:t>
            </a:r>
            <a:r>
              <a:rPr lang="en-US" altLang="en-US" dirty="0" err="1" smtClean="0">
                <a:cs typeface="Courier New" charset="0"/>
              </a:rPr>
              <a:t>RStudio</a:t>
            </a:r>
            <a:endParaRPr lang="en-US" altLang="en-US" dirty="0" smtClean="0">
              <a:cs typeface="Courier New" charset="0"/>
            </a:endParaRPr>
          </a:p>
          <a:p>
            <a:pPr marL="0" indent="0">
              <a:buNone/>
            </a:pPr>
            <a:endParaRPr lang="en-US" altLang="en-US" dirty="0" smtClean="0">
              <a:latin typeface="Courier New" charset="0"/>
              <a:cs typeface="Courier New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668159"/>
            <a:ext cx="5638800" cy="4099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086600" y="4603386"/>
            <a:ext cx="1828800" cy="2163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00400" y="4267200"/>
            <a:ext cx="3810000" cy="45048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37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Help within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7012" y="1143000"/>
            <a:ext cx="8229600" cy="4525963"/>
          </a:xfrm>
        </p:spPr>
        <p:txBody>
          <a:bodyPr/>
          <a:lstStyle/>
          <a:p>
            <a:r>
              <a:rPr lang="en-US" dirty="0" smtClean="0"/>
              <a:t>The help file is broken down into several components:</a:t>
            </a:r>
            <a:r>
              <a:rPr lang="en-US" altLang="en-US" dirty="0" smtClean="0">
                <a:latin typeface="Courier New" charset="0"/>
                <a:cs typeface="Courier New" charset="0"/>
              </a:rPr>
              <a:t>	</a:t>
            </a:r>
            <a:r>
              <a:rPr lang="en-US" altLang="en-US" dirty="0" smtClean="0">
                <a:solidFill>
                  <a:srgbClr val="0066FF"/>
                </a:solidFill>
                <a:latin typeface="Courier New" charset="0"/>
                <a:cs typeface="Courier New" charset="0"/>
              </a:rPr>
              <a:t>?log</a:t>
            </a:r>
          </a:p>
          <a:p>
            <a:endParaRPr lang="en-US" altLang="en-US" dirty="0" smtClean="0">
              <a:latin typeface="Courier New" charset="0"/>
              <a:cs typeface="Courier New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57400"/>
            <a:ext cx="45539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438400"/>
            <a:ext cx="435308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4112" y="2571964"/>
            <a:ext cx="685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9557" y="3581400"/>
            <a:ext cx="470043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9557" y="4800600"/>
            <a:ext cx="685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06375" y="2438400"/>
            <a:ext cx="399025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06375" y="5562600"/>
            <a:ext cx="551425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Assigning Values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2200" dirty="0" smtClean="0">
                <a:solidFill>
                  <a:srgbClr val="0066FF"/>
                </a:solidFill>
                <a:latin typeface="Courier New" charset="0"/>
                <a:cs typeface="Courier New" charset="0"/>
              </a:rPr>
              <a:t>answer &lt;- log(2.718282)</a:t>
            </a:r>
          </a:p>
          <a:p>
            <a:pPr eaLnBrk="1" hangingPunct="1">
              <a:buFontTx/>
              <a:buNone/>
            </a:pPr>
            <a:endParaRPr lang="en-US" altLang="en-US" sz="2200" dirty="0" smtClean="0">
              <a:solidFill>
                <a:srgbClr val="0066FF"/>
              </a:solidFill>
              <a:latin typeface="Courier New" charset="0"/>
              <a:cs typeface="Courier New" charset="0"/>
            </a:endParaRPr>
          </a:p>
          <a:p>
            <a:pPr eaLnBrk="1" hangingPunct="1">
              <a:buFontTx/>
              <a:buNone/>
            </a:pPr>
            <a:endParaRPr lang="en-US" altLang="en-US" sz="2200" dirty="0" smtClean="0">
              <a:solidFill>
                <a:srgbClr val="0066FF"/>
              </a:solidFill>
              <a:latin typeface="Courier New" charset="0"/>
              <a:cs typeface="Courier New" charset="0"/>
            </a:endParaRPr>
          </a:p>
          <a:p>
            <a:pPr eaLnBrk="1" hangingPunct="1">
              <a:buFontTx/>
              <a:buNone/>
            </a:pPr>
            <a:endParaRPr lang="en-US" altLang="en-US" sz="2200" dirty="0" smtClean="0">
              <a:solidFill>
                <a:srgbClr val="0066FF"/>
              </a:solidFill>
              <a:latin typeface="Courier New" charset="0"/>
              <a:cs typeface="Courier New" charset="0"/>
            </a:endParaRPr>
          </a:p>
          <a:p>
            <a:pPr eaLnBrk="1" hangingPunct="1">
              <a:buFontTx/>
              <a:buNone/>
            </a:pPr>
            <a:r>
              <a:rPr lang="en-US" altLang="en-US" sz="2200" dirty="0" smtClean="0">
                <a:solidFill>
                  <a:srgbClr val="0066FF"/>
                </a:solidFill>
                <a:latin typeface="Courier New" charset="0"/>
                <a:cs typeface="Courier New" charset="0"/>
              </a:rPr>
              <a:t>answer = log(2.718282)</a:t>
            </a:r>
          </a:p>
          <a:p>
            <a:pPr eaLnBrk="1" hangingPunct="1">
              <a:buFontTx/>
              <a:buNone/>
            </a:pPr>
            <a:endParaRPr lang="en-US" altLang="en-US" sz="2200" dirty="0" smtClean="0">
              <a:solidFill>
                <a:srgbClr val="0066FF"/>
              </a:solidFill>
              <a:latin typeface="Courier New" charset="0"/>
              <a:cs typeface="Courier New" charset="0"/>
            </a:endParaRPr>
          </a:p>
          <a:p>
            <a:pPr eaLnBrk="1" hangingPunct="1">
              <a:buFontTx/>
              <a:buNone/>
            </a:pPr>
            <a:endParaRPr lang="en-US" altLang="en-US" sz="2200" dirty="0" smtClean="0">
              <a:solidFill>
                <a:srgbClr val="0066FF"/>
              </a:solidFill>
              <a:latin typeface="Courier New" charset="0"/>
              <a:cs typeface="Courier New" charset="0"/>
            </a:endParaRPr>
          </a:p>
          <a:p>
            <a:pPr eaLnBrk="1" hangingPunct="1">
              <a:buFontTx/>
              <a:buNone/>
            </a:pPr>
            <a:endParaRPr lang="en-US" altLang="en-US" sz="2200" dirty="0" smtClean="0">
              <a:solidFill>
                <a:srgbClr val="0066FF"/>
              </a:solidFill>
              <a:latin typeface="Courier New" charset="0"/>
              <a:cs typeface="Courier New" charset="0"/>
            </a:endParaRPr>
          </a:p>
          <a:p>
            <a:pPr eaLnBrk="1" hangingPunct="1">
              <a:buFontTx/>
              <a:buNone/>
            </a:pPr>
            <a:r>
              <a:rPr lang="en-US" altLang="en-US" sz="2200" dirty="0" smtClean="0">
                <a:solidFill>
                  <a:srgbClr val="0066FF"/>
                </a:solidFill>
                <a:latin typeface="Courier New" charset="0"/>
                <a:cs typeface="Courier New" charset="0"/>
              </a:rPr>
              <a:t>answer = log(2.718282, base = 10)</a:t>
            </a:r>
          </a:p>
        </p:txBody>
      </p:sp>
      <p:sp>
        <p:nvSpPr>
          <p:cNvPr id="57349" name="TextBox 4"/>
          <p:cNvSpPr txBox="1">
            <a:spLocks noChangeArrowheads="1"/>
          </p:cNvSpPr>
          <p:nvPr/>
        </p:nvSpPr>
        <p:spPr bwMode="auto">
          <a:xfrm>
            <a:off x="4585716" y="1143000"/>
            <a:ext cx="40386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500" i="1" dirty="0"/>
              <a:t>Assign the value of log(2.718282) to a new object named </a:t>
            </a:r>
            <a:r>
              <a:rPr lang="en-US" altLang="en-US" sz="2500" dirty="0"/>
              <a:t>answer</a:t>
            </a:r>
          </a:p>
        </p:txBody>
      </p:sp>
      <p:sp>
        <p:nvSpPr>
          <p:cNvPr id="57351" name="TextBox 4"/>
          <p:cNvSpPr txBox="1">
            <a:spLocks noChangeArrowheads="1"/>
          </p:cNvSpPr>
          <p:nvPr/>
        </p:nvSpPr>
        <p:spPr bwMode="auto">
          <a:xfrm>
            <a:off x="4453890" y="2895600"/>
            <a:ext cx="43815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500" i="1" dirty="0"/>
              <a:t>= can be used instead of </a:t>
            </a:r>
            <a:r>
              <a:rPr lang="en-US" altLang="en-US" sz="2500" i="1" dirty="0">
                <a:latin typeface="Courier New" charset="0"/>
              </a:rPr>
              <a:t>&lt;- </a:t>
            </a:r>
          </a:p>
        </p:txBody>
      </p:sp>
      <p:sp>
        <p:nvSpPr>
          <p:cNvPr id="57353" name="TextBox 4"/>
          <p:cNvSpPr txBox="1">
            <a:spLocks noChangeArrowheads="1"/>
          </p:cNvSpPr>
          <p:nvPr/>
        </p:nvSpPr>
        <p:spPr bwMode="auto">
          <a:xfrm>
            <a:off x="3099816" y="5562600"/>
            <a:ext cx="29718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500" i="1" dirty="0"/>
              <a:t>Optional argument</a:t>
            </a:r>
          </a:p>
        </p:txBody>
      </p:sp>
      <p:sp>
        <p:nvSpPr>
          <p:cNvPr id="57354" name="Line 11"/>
          <p:cNvSpPr>
            <a:spLocks noChangeShapeType="1"/>
          </p:cNvSpPr>
          <p:nvPr/>
        </p:nvSpPr>
        <p:spPr bwMode="auto">
          <a:xfrm flipV="1">
            <a:off x="4395216" y="4876800"/>
            <a:ext cx="633984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5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Objects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 smtClean="0"/>
              <a:t>Every programming outcome can be stored as an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500" dirty="0" smtClean="0"/>
              <a:t>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500" dirty="0" smtClean="0"/>
              <a:t>Characters </a:t>
            </a:r>
            <a:r>
              <a:rPr lang="en-US" altLang="en-US" sz="2500" dirty="0" smtClean="0"/>
              <a:t>(strings </a:t>
            </a:r>
            <a:r>
              <a:rPr lang="en-US" altLang="en-US" sz="2500" dirty="0" smtClean="0"/>
              <a:t>or text)</a:t>
            </a:r>
          </a:p>
          <a:p>
            <a:pPr lvl="1">
              <a:lnSpc>
                <a:spcPct val="90000"/>
              </a:lnSpc>
            </a:pPr>
            <a:r>
              <a:rPr lang="en-US" altLang="en-US" sz="2500" dirty="0"/>
              <a:t>Booleans (True / False</a:t>
            </a:r>
            <a:r>
              <a:rPr lang="en-US" altLang="en-US" sz="25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500" dirty="0" smtClean="0"/>
              <a:t>Vectors/Matrices (ordered collection of numbers)</a:t>
            </a:r>
          </a:p>
          <a:p>
            <a:pPr lvl="1">
              <a:lnSpc>
                <a:spcPct val="90000"/>
              </a:lnSpc>
            </a:pPr>
            <a:r>
              <a:rPr lang="en-US" altLang="en-US" sz="2500" dirty="0"/>
              <a:t>Tables (data frames</a:t>
            </a:r>
            <a:r>
              <a:rPr lang="en-US" altLang="en-US" sz="2500" dirty="0" smtClean="0"/>
              <a:t>)</a:t>
            </a:r>
            <a:endParaRPr lang="en-US" altLang="en-US" sz="25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500" dirty="0" smtClean="0"/>
              <a:t>Statistical </a:t>
            </a:r>
            <a:r>
              <a:rPr lang="en-US" altLang="en-US" sz="2500" dirty="0" smtClean="0"/>
              <a:t>output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5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 smtClean="0"/>
              <a:t>Good names for objects are very important</a:t>
            </a:r>
            <a:r>
              <a:rPr lang="en-US" altLang="en-US" sz="2500" dirty="0" smtClean="0"/>
              <a:t>!</a:t>
            </a:r>
          </a:p>
          <a:p>
            <a:pPr eaLnBrk="1" hangingPunct="1">
              <a:lnSpc>
                <a:spcPct val="90000"/>
              </a:lnSpc>
            </a:pPr>
            <a:endParaRPr lang="en-US" altLang="en-US" sz="25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 smtClean="0"/>
              <a:t>Objects in R are global</a:t>
            </a:r>
          </a:p>
          <a:p>
            <a:pPr eaLnBrk="1" hangingPunct="1">
              <a:lnSpc>
                <a:spcPct val="90000"/>
              </a:lnSpc>
            </a:pPr>
            <a:endParaRPr lang="en-US" altLang="en-US" sz="22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024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Assigning </a:t>
            </a:r>
            <a:r>
              <a:rPr lang="en-US" altLang="en-US" dirty="0" smtClean="0"/>
              <a:t>Values</a:t>
            </a:r>
            <a:endParaRPr lang="en-US" altLang="en-US" dirty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500" dirty="0" smtClean="0"/>
              <a:t>Characters may also be assigned to objects</a:t>
            </a:r>
          </a:p>
          <a:p>
            <a:pPr eaLnBrk="1" hangingPunct="1"/>
            <a:endParaRPr lang="en-US" altLang="en-US" sz="2000" dirty="0" smtClean="0"/>
          </a:p>
          <a:p>
            <a:pPr>
              <a:buNone/>
            </a:pPr>
            <a:r>
              <a:rPr lang="en-US" sz="2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myName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"Megan" </a:t>
            </a:r>
            <a:endParaRPr lang="en-US" sz="22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2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myName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'Megan' </a:t>
            </a:r>
            <a:endParaRPr lang="en-US" sz="22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Char char="Ø"/>
            </a:pPr>
            <a:endParaRPr lang="en-US" sz="22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2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myName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"Megan") </a:t>
            </a:r>
            <a:endParaRPr lang="en-US" sz="22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"Megan"</a:t>
            </a:r>
            <a:endParaRPr lang="en-US" altLang="en-US" sz="2200" dirty="0" smtClean="0">
              <a:solidFill>
                <a:srgbClr val="23238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4953000" y="1828800"/>
            <a:ext cx="30480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500" dirty="0"/>
              <a:t>Single or double quotes may be </a:t>
            </a:r>
            <a:r>
              <a:rPr lang="en-US" altLang="en-US" sz="2500" dirty="0" smtClean="0"/>
              <a:t>used for strings</a:t>
            </a:r>
            <a:endParaRPr lang="en-US" altLang="en-US" sz="2500" dirty="0"/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4953000" y="3429000"/>
            <a:ext cx="37338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500" dirty="0"/>
              <a:t>P</a:t>
            </a:r>
            <a:r>
              <a:rPr lang="en-US" altLang="en-US" sz="2500" dirty="0" smtClean="0"/>
              <a:t>utting </a:t>
            </a:r>
            <a:r>
              <a:rPr lang="en-US" altLang="en-US" sz="2500" dirty="0"/>
              <a:t>a command </a:t>
            </a:r>
            <a:r>
              <a:rPr lang="en-US" altLang="en-US" sz="2500" dirty="0" smtClean="0"/>
              <a:t>in parentheses will </a:t>
            </a:r>
            <a:r>
              <a:rPr lang="en-US" altLang="en-US" sz="2500" dirty="0"/>
              <a:t>display the assigned object in the R Console</a:t>
            </a:r>
          </a:p>
        </p:txBody>
      </p:sp>
    </p:spTree>
    <p:extLst>
      <p:ext uri="{BB962C8B-B14F-4D97-AF65-F5344CB8AC3E}">
        <p14:creationId xmlns:p14="http://schemas.microsoft.com/office/powerpoint/2010/main" val="155248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Viewing </a:t>
            </a:r>
            <a:r>
              <a:rPr lang="en-US" altLang="en-US" dirty="0" smtClean="0"/>
              <a:t>Objects</a:t>
            </a:r>
            <a:endParaRPr lang="en-US" altLang="en-US" dirty="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 smtClean="0"/>
              <a:t>There are several ways to display the value of an object that has been assigned.  </a:t>
            </a:r>
            <a:endParaRPr lang="en-US" altLang="en-US" sz="2500" dirty="0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300" dirty="0" smtClean="0">
                <a:solidFill>
                  <a:srgbClr val="0066FF"/>
                </a:solidFill>
                <a:latin typeface="Courier New" charset="0"/>
              </a:rPr>
              <a:t>&gt; </a:t>
            </a:r>
            <a:r>
              <a:rPr lang="en-US" altLang="en-US" sz="2300" dirty="0" smtClean="0">
                <a:solidFill>
                  <a:srgbClr val="0066FF"/>
                </a:solidFill>
                <a:latin typeface="Courier New" charset="0"/>
              </a:rPr>
              <a:t>print(</a:t>
            </a:r>
            <a:r>
              <a:rPr lang="en-US" altLang="en-US" sz="2300" dirty="0" err="1" smtClean="0">
                <a:solidFill>
                  <a:srgbClr val="0066FF"/>
                </a:solidFill>
                <a:latin typeface="Courier New" charset="0"/>
              </a:rPr>
              <a:t>myName</a:t>
            </a:r>
            <a:r>
              <a:rPr lang="en-US" altLang="en-US" sz="2300" dirty="0" smtClean="0">
                <a:solidFill>
                  <a:srgbClr val="0066FF"/>
                </a:solidFill>
                <a:latin typeface="Courier New" charset="0"/>
              </a:rPr>
              <a:t>)</a:t>
            </a:r>
            <a:endParaRPr lang="en-US" altLang="en-US" sz="2300" dirty="0" smtClean="0">
              <a:solidFill>
                <a:srgbClr val="0066FF"/>
              </a:solidFill>
              <a:latin typeface="Courier New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Megan"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23238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300" dirty="0" smtClean="0">
                <a:solidFill>
                  <a:srgbClr val="0066FF"/>
                </a:solidFill>
                <a:latin typeface="Courier New" charset="0"/>
              </a:rPr>
              <a:t>&gt; </a:t>
            </a:r>
            <a:r>
              <a:rPr lang="en-US" altLang="en-US" sz="2300" dirty="0" smtClean="0">
                <a:solidFill>
                  <a:srgbClr val="0066FF"/>
                </a:solidFill>
                <a:latin typeface="Courier New" charset="0"/>
              </a:rPr>
              <a:t>answer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300" dirty="0" smtClean="0">
                <a:latin typeface="Courier New" charset="0"/>
              </a:rPr>
              <a:t>[1] 0.4342945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300" dirty="0" smtClean="0">
              <a:solidFill>
                <a:srgbClr val="23238E"/>
              </a:solidFill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300" dirty="0" smtClean="0">
                <a:solidFill>
                  <a:srgbClr val="0066FF"/>
                </a:solidFill>
                <a:latin typeface="Courier New" charset="0"/>
              </a:rPr>
              <a:t>&gt; answer*10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300" dirty="0" smtClean="0">
                <a:latin typeface="Courier New" charset="0"/>
              </a:rPr>
              <a:t>[1] 4.342945</a:t>
            </a:r>
          </a:p>
        </p:txBody>
      </p:sp>
      <p:sp>
        <p:nvSpPr>
          <p:cNvPr id="59396" name="Line 6"/>
          <p:cNvSpPr>
            <a:spLocks noChangeShapeType="1"/>
          </p:cNvSpPr>
          <p:nvPr/>
        </p:nvSpPr>
        <p:spPr bwMode="auto">
          <a:xfrm flipH="1" flipV="1">
            <a:off x="3048000" y="5029200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9397" name="Text Box 7"/>
          <p:cNvSpPr txBox="1">
            <a:spLocks noChangeArrowheads="1"/>
          </p:cNvSpPr>
          <p:nvPr/>
        </p:nvSpPr>
        <p:spPr bwMode="auto">
          <a:xfrm>
            <a:off x="4267200" y="4790673"/>
            <a:ext cx="31242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500" i="1" dirty="0"/>
              <a:t>manipulate an object</a:t>
            </a:r>
          </a:p>
        </p:txBody>
      </p:sp>
    </p:spTree>
    <p:extLst>
      <p:ext uri="{BB962C8B-B14F-4D97-AF65-F5344CB8AC3E}">
        <p14:creationId xmlns:p14="http://schemas.microsoft.com/office/powerpoint/2010/main" val="402353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Vectors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altLang="en-US" sz="2000" dirty="0" smtClean="0"/>
              <a:t>A vector is an ordered collection of </a:t>
            </a:r>
            <a:r>
              <a:rPr lang="en-US" altLang="en-US" sz="2000" dirty="0" smtClean="0"/>
              <a:t>numbers</a:t>
            </a:r>
            <a:endParaRPr lang="en-US" altLang="en-US" sz="2000" dirty="0" smtClean="0"/>
          </a:p>
          <a:p>
            <a:pPr marL="739775" indent="11113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c(1,2,3) </a:t>
            </a:r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9775" indent="11113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</a:t>
            </a:r>
          </a:p>
          <a:p>
            <a:pPr marL="739775" indent="11113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1 2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spcBef>
                <a:spcPts val="0"/>
              </a:spcBef>
            </a:pPr>
            <a:r>
              <a:rPr lang="en-US" altLang="en-US" sz="2000" dirty="0"/>
              <a:t>Use brackets [ ] to access elements of a </a:t>
            </a:r>
            <a:r>
              <a:rPr lang="en-US" altLang="en-US" sz="2000" dirty="0" smtClean="0"/>
              <a:t>vector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9775" indent="11113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x[3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9775" indent="11113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3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en-US" sz="2000" dirty="0">
                <a:solidFill>
                  <a:srgbClr val="0066FF"/>
                </a:solidFill>
                <a:latin typeface="Courier New" charset="0"/>
              </a:rPr>
              <a:t>rep()</a:t>
            </a:r>
            <a:r>
              <a:rPr lang="en-US" altLang="en-US" sz="2000" dirty="0">
                <a:solidFill>
                  <a:srgbClr val="0066FF"/>
                </a:solidFill>
              </a:rPr>
              <a:t> </a:t>
            </a:r>
            <a:r>
              <a:rPr lang="en-US" altLang="en-US" sz="2000" dirty="0"/>
              <a:t>replicates the values in x by a certain argument – default is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endParaRPr lang="en-US" sz="2000" dirty="0" smtClean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9775" indent="11113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rep(x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length=10) </a:t>
            </a:r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9775" indent="11113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1 2 3 1 2 3 1 2 3 1 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9775" indent="11113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rep(x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times=2) </a:t>
            </a:r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9775" indent="11113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1 2 3 1 2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spcBef>
                <a:spcPts val="0"/>
              </a:spcBef>
            </a:pPr>
            <a:r>
              <a:rPr lang="en-US" altLang="en-US" sz="2000" dirty="0" err="1">
                <a:solidFill>
                  <a:srgbClr val="0066FF"/>
                </a:solidFill>
                <a:latin typeface="Courier New" charset="0"/>
              </a:rPr>
              <a:t>seq</a:t>
            </a:r>
            <a:r>
              <a:rPr lang="en-US" altLang="en-US" sz="2000" dirty="0">
                <a:solidFill>
                  <a:srgbClr val="0066FF"/>
                </a:solidFill>
                <a:latin typeface="Courier New" charset="0"/>
              </a:rPr>
              <a:t>()</a:t>
            </a:r>
            <a:r>
              <a:rPr lang="en-US" altLang="en-US" sz="2000" dirty="0">
                <a:solidFill>
                  <a:srgbClr val="0066FF"/>
                </a:solidFill>
              </a:rPr>
              <a:t> </a:t>
            </a:r>
            <a:r>
              <a:rPr lang="en-US" altLang="en-US" sz="2000" dirty="0"/>
              <a:t>generates a sequence of </a:t>
            </a:r>
            <a:r>
              <a:rPr lang="en-US" altLang="en-US" sz="2000" dirty="0" smtClean="0"/>
              <a:t>values</a:t>
            </a: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9775" indent="11113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(from=0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to=10, by=2) </a:t>
            </a:r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9775" indent="11113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0 2 4 6 8 10</a:t>
            </a: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1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Vectors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 smtClean="0"/>
              <a:t>Operations on vectors work element wise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olidFill>
                  <a:srgbClr val="0066FF"/>
                </a:solidFill>
                <a:latin typeface="Courier New" charset="0"/>
              </a:rPr>
              <a:t>&gt; log(x)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charset="0"/>
              </a:rPr>
              <a:t>[1] 0.0000000 0.6931472 1.0986123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>
              <a:solidFill>
                <a:srgbClr val="23238E"/>
              </a:solidFill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olidFill>
                  <a:srgbClr val="0066FF"/>
                </a:solidFill>
                <a:latin typeface="Courier New" charset="0"/>
              </a:rPr>
              <a:t>&gt; x + 1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charset="0"/>
              </a:rPr>
              <a:t>[1] 2 3 4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>
              <a:solidFill>
                <a:srgbClr val="23238E"/>
              </a:solidFill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olidFill>
                  <a:srgbClr val="0066FF"/>
                </a:solidFill>
                <a:latin typeface="Courier New" charset="0"/>
              </a:rPr>
              <a:t>&gt; x * 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charset="0"/>
              </a:rPr>
              <a:t>[1] 2 4 6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>
              <a:solidFill>
                <a:srgbClr val="23238E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None/>
            </a:pPr>
            <a:r>
              <a:rPr lang="es-ES" altLang="en-US" sz="2000" dirty="0">
                <a:solidFill>
                  <a:srgbClr val="0066FF"/>
                </a:solidFill>
                <a:latin typeface="Courier New" charset="0"/>
              </a:rPr>
              <a:t>&gt; y &lt;- </a:t>
            </a:r>
            <a:r>
              <a:rPr lang="es-ES" altLang="en-US" sz="2000" dirty="0" smtClean="0">
                <a:solidFill>
                  <a:srgbClr val="0066FF"/>
                </a:solidFill>
                <a:latin typeface="Courier New" charset="0"/>
              </a:rPr>
              <a:t>4:6</a:t>
            </a:r>
            <a:endParaRPr lang="es-ES" altLang="en-US" sz="2000" dirty="0">
              <a:solidFill>
                <a:srgbClr val="0066FF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None/>
            </a:pPr>
            <a:r>
              <a:rPr lang="es-ES" altLang="en-US" sz="2000" dirty="0">
                <a:solidFill>
                  <a:srgbClr val="0066FF"/>
                </a:solidFill>
                <a:latin typeface="Courier New" charset="0"/>
              </a:rPr>
              <a:t>&gt; x + y</a:t>
            </a:r>
          </a:p>
          <a:p>
            <a:pPr>
              <a:lnSpc>
                <a:spcPct val="90000"/>
              </a:lnSpc>
              <a:buNone/>
            </a:pPr>
            <a:r>
              <a:rPr lang="es-ES" altLang="en-US" sz="2000" dirty="0">
                <a:latin typeface="Courier New" charset="0"/>
              </a:rPr>
              <a:t>[1] 5 7 9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>
              <a:solidFill>
                <a:srgbClr val="23238E"/>
              </a:solidFill>
              <a:latin typeface="Courier New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3471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Exercise 2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229600" cy="49377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Create vectors using </a:t>
            </a:r>
            <a:r>
              <a:rPr lang="en-US" altLang="en-US" sz="2000" dirty="0" err="1" smtClean="0">
                <a:solidFill>
                  <a:srgbClr val="0066FF"/>
                </a:solidFill>
                <a:latin typeface="Courier New" charset="0"/>
              </a:rPr>
              <a:t>seq</a:t>
            </a:r>
            <a:r>
              <a:rPr lang="en-US" altLang="en-US" sz="2000" dirty="0" smtClean="0">
                <a:solidFill>
                  <a:srgbClr val="0066FF"/>
                </a:solidFill>
                <a:latin typeface="Courier New" charset="0"/>
              </a:rPr>
              <a:t>()</a:t>
            </a:r>
            <a:r>
              <a:rPr lang="en-US" altLang="en-US" sz="2000" dirty="0" smtClean="0"/>
              <a:t> and </a:t>
            </a:r>
            <a:r>
              <a:rPr lang="en-US" altLang="en-US" sz="2000" dirty="0" smtClean="0">
                <a:solidFill>
                  <a:srgbClr val="0066FF"/>
                </a:solidFill>
                <a:latin typeface="Courier New" charset="0"/>
              </a:rPr>
              <a:t>rep()</a:t>
            </a:r>
            <a:r>
              <a:rPr lang="en-US" altLang="en-US" sz="2000" dirty="0" smtClean="0"/>
              <a:t> and only </a:t>
            </a:r>
            <a:r>
              <a:rPr lang="en-US" altLang="en-US" sz="2000" dirty="0" smtClean="0">
                <a:solidFill>
                  <a:srgbClr val="0066FF"/>
                </a:solidFill>
                <a:latin typeface="Courier New" charset="0"/>
              </a:rPr>
              <a:t>c()</a:t>
            </a:r>
            <a:r>
              <a:rPr lang="en-US" altLang="en-US" sz="2000" dirty="0" smtClean="0"/>
              <a:t> if necessary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Positive integers from 1 to 99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Odd integers between 1 and 99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The numbers 3, 2, 1, 3, 2, 1, 3, 2</a:t>
            </a:r>
          </a:p>
          <a:p>
            <a:pPr marL="274320" lvl="1" indent="0" eaLnBrk="1" hangingPunct="1">
              <a:lnSpc>
                <a:spcPct val="90000"/>
              </a:lnSpc>
              <a:buNone/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2929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Exercise 2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229600" cy="49377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Create vectors using </a:t>
            </a:r>
            <a:r>
              <a:rPr lang="en-US" altLang="en-US" sz="2000" dirty="0" err="1">
                <a:solidFill>
                  <a:srgbClr val="0066FF"/>
                </a:solidFill>
                <a:latin typeface="Courier New" charset="0"/>
              </a:rPr>
              <a:t>seq</a:t>
            </a:r>
            <a:r>
              <a:rPr lang="en-US" altLang="en-US" sz="2000" dirty="0">
                <a:solidFill>
                  <a:srgbClr val="0066FF"/>
                </a:solidFill>
                <a:latin typeface="Courier New" charset="0"/>
              </a:rPr>
              <a:t>()</a:t>
            </a:r>
            <a:r>
              <a:rPr lang="en-US" altLang="en-US" sz="2000" dirty="0"/>
              <a:t> and </a:t>
            </a:r>
            <a:r>
              <a:rPr lang="en-US" altLang="en-US" sz="2000" dirty="0">
                <a:solidFill>
                  <a:srgbClr val="0066FF"/>
                </a:solidFill>
                <a:latin typeface="Courier New" charset="0"/>
              </a:rPr>
              <a:t>rep()</a:t>
            </a:r>
            <a:r>
              <a:rPr lang="en-US" altLang="en-US" sz="2000" dirty="0"/>
              <a:t> and only </a:t>
            </a:r>
            <a:r>
              <a:rPr lang="en-US" altLang="en-US" sz="2000" dirty="0">
                <a:solidFill>
                  <a:srgbClr val="0066FF"/>
                </a:solidFill>
                <a:latin typeface="Courier New" charset="0"/>
              </a:rPr>
              <a:t>c()</a:t>
            </a:r>
            <a:r>
              <a:rPr lang="en-US" altLang="en-US" sz="2000" dirty="0"/>
              <a:t> if necessary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 smtClean="0"/>
              <a:t>Positive integers from 1 to 99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1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 smtClean="0"/>
              <a:t>Odd integers between 1 and 99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1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 smtClean="0"/>
              <a:t>The numbers 3, 2, 1, 3, 2, 1, 3, 2</a:t>
            </a:r>
          </a:p>
          <a:p>
            <a:pPr marL="274320" lvl="1" indent="0" eaLnBrk="1" hangingPunct="1">
              <a:lnSpc>
                <a:spcPct val="90000"/>
              </a:lnSpc>
              <a:buNone/>
            </a:pPr>
            <a:endParaRPr lang="en-US" altLang="en-US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239208" y="1905000"/>
            <a:ext cx="495611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(from=1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to=99, by=1) </a:t>
            </a:r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(from=1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to=99, by=2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z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c(3,2,1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(from=3, to=1, by=-1)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rep(z, length=8)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45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 do</a:t>
            </a:r>
            <a:r>
              <a:rPr lang="en-US" dirty="0" smtClean="0"/>
              <a:t>? Data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3716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Data handling and storage</a:t>
            </a:r>
          </a:p>
          <a:p>
            <a:pPr lvl="1"/>
            <a:r>
              <a:rPr lang="en-US" sz="2800" dirty="0" smtClean="0"/>
              <a:t>Can import large amounts of data and apply functions across the data quickly</a:t>
            </a:r>
            <a:endParaRPr lang="en-US" sz="2800" dirty="0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" y="3048000"/>
            <a:ext cx="4648202" cy="1586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9455" y="2542032"/>
            <a:ext cx="12936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Raw Data</a:t>
            </a:r>
            <a:endParaRPr lang="en-US" sz="2200" dirty="0"/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876800"/>
            <a:ext cx="536752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715000" y="3638939"/>
            <a:ext cx="320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Data ready for plotting and analysis: counts and averages across scorers</a:t>
            </a:r>
            <a:endParaRPr lang="en-US" sz="22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904792" y="3841368"/>
            <a:ext cx="734008" cy="103543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6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2755222"/>
            <a:ext cx="6457950" cy="410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data into R: preparing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 have row and column headers</a:t>
            </a:r>
          </a:p>
          <a:p>
            <a:r>
              <a:rPr lang="en-US" dirty="0" smtClean="0"/>
              <a:t>Don’t include empty cells, use NA instead</a:t>
            </a:r>
          </a:p>
          <a:p>
            <a:r>
              <a:rPr lang="en-US" dirty="0" smtClean="0"/>
              <a:t>Save as *.csv file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1200" y="3962400"/>
            <a:ext cx="5638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7400" y="4162425"/>
            <a:ext cx="381000" cy="2695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33800" y="4989054"/>
            <a:ext cx="457200" cy="114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3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Importing data into R: point and click method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426408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19800" y="1981200"/>
            <a:ext cx="8382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81200" y="2590800"/>
            <a:ext cx="9906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255853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 smtClean="0">
                <a:solidFill>
                  <a:srgbClr val="FF0000"/>
                </a:solidFill>
              </a:rPr>
              <a:t>Name to save object as</a:t>
            </a:r>
            <a:endParaRPr lang="en-US" sz="2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6200" y="752475"/>
            <a:ext cx="50060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Click “Import Dataset” and navigate to file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6072233" y="1183362"/>
            <a:ext cx="176167" cy="79783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1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Importing data into R: setting working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Working directory tells R what folder to look in for the files you want to </a:t>
            </a:r>
            <a:r>
              <a:rPr lang="en-US" dirty="0" smtClean="0"/>
              <a:t>import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</a:t>
            </a:r>
            <a:r>
              <a:rPr lang="en-US" altLang="en-US" dirty="0" err="1" smtClean="0">
                <a:solidFill>
                  <a:srgbClr val="0066FF"/>
                </a:solidFill>
                <a:latin typeface="Courier New" charset="0"/>
                <a:cs typeface="Courier New" charset="0"/>
              </a:rPr>
              <a:t>setwd</a:t>
            </a:r>
            <a:r>
              <a:rPr lang="en-US" altLang="en-US" dirty="0" smtClean="0">
                <a:solidFill>
                  <a:srgbClr val="0066FF"/>
                </a:solidFill>
                <a:latin typeface="Courier New" charset="0"/>
                <a:cs typeface="Courier New" charset="0"/>
              </a:rPr>
              <a:t>() </a:t>
            </a:r>
            <a:r>
              <a:rPr lang="en-US" dirty="0" smtClean="0"/>
              <a:t>to set the working directory </a:t>
            </a:r>
          </a:p>
          <a:p>
            <a:pPr lvl="1"/>
            <a:r>
              <a:rPr lang="en-US" dirty="0" smtClean="0"/>
              <a:t>When </a:t>
            </a:r>
            <a:r>
              <a:rPr lang="en-US" dirty="0" smtClean="0"/>
              <a:t>specifying address, use forward slashes (</a:t>
            </a:r>
            <a:r>
              <a:rPr lang="en-US" dirty="0">
                <a:latin typeface="Courier New" charset="0"/>
                <a:cs typeface="Courier New" charset="0"/>
              </a:rPr>
              <a:t>/</a:t>
            </a:r>
            <a:r>
              <a:rPr lang="en-US" dirty="0" smtClean="0"/>
              <a:t>) as separators. </a:t>
            </a:r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 smtClean="0"/>
              <a:t>is opposite to  windows explorer which uses back slashes (\) as separators</a:t>
            </a:r>
          </a:p>
          <a:p>
            <a:pPr marL="0" lvl="1" indent="0">
              <a:buNone/>
            </a:pPr>
            <a:r>
              <a:rPr lang="en-US" altLang="en-US" sz="2600" dirty="0" smtClean="0">
                <a:latin typeface="Courier New" charset="0"/>
                <a:cs typeface="Courier New" charset="0"/>
              </a:rPr>
              <a:t>	</a:t>
            </a:r>
            <a:r>
              <a:rPr lang="en-US" sz="2600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600" dirty="0" err="1" smtClean="0">
                <a:solidFill>
                  <a:srgbClr val="0066FF"/>
                </a:solidFill>
                <a:latin typeface="Courier New" charset="0"/>
                <a:cs typeface="Courier New" charset="0"/>
              </a:rPr>
              <a:t>setwd</a:t>
            </a:r>
            <a:r>
              <a:rPr lang="en-US" altLang="en-US" sz="2600" dirty="0" smtClean="0">
                <a:solidFill>
                  <a:srgbClr val="0066FF"/>
                </a:solidFill>
                <a:latin typeface="Courier New" charset="0"/>
                <a:cs typeface="Courier New" charset="0"/>
              </a:rPr>
              <a:t>("H:/R workshop</a:t>
            </a:r>
            <a:r>
              <a:rPr lang="en-US" altLang="en-US" sz="2600" dirty="0" smtClean="0">
                <a:solidFill>
                  <a:srgbClr val="0066FF"/>
                </a:solidFill>
                <a:latin typeface="Courier New" charset="0"/>
                <a:cs typeface="Courier New" charset="0"/>
              </a:rPr>
              <a:t>/")</a:t>
            </a:r>
          </a:p>
          <a:p>
            <a:pPr marL="0" lvl="1" indent="0">
              <a:buNone/>
            </a:pPr>
            <a:endParaRPr lang="en-US" altLang="en-US" sz="2600" dirty="0" smtClean="0">
              <a:solidFill>
                <a:srgbClr val="0066FF"/>
              </a:solidFill>
              <a:latin typeface="Courier New" charset="0"/>
              <a:cs typeface="Courier New" charset="0"/>
            </a:endParaRPr>
          </a:p>
          <a:p>
            <a:pPr marL="68580" indent="-342900"/>
            <a:r>
              <a:rPr lang="en-US" dirty="0" smtClean="0"/>
              <a:t>Use </a:t>
            </a:r>
            <a:r>
              <a:rPr lang="en-US" dirty="0" err="1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getwd</a:t>
            </a:r>
            <a:r>
              <a:rPr lang="en-US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to</a:t>
            </a:r>
            <a:r>
              <a:rPr lang="en-US" dirty="0" smtClean="0"/>
              <a:t> see the </a:t>
            </a:r>
            <a:r>
              <a:rPr lang="en-US" dirty="0" smtClean="0"/>
              <a:t>current working </a:t>
            </a:r>
            <a:r>
              <a:rPr lang="en-US" dirty="0" smtClean="0"/>
              <a:t>directory</a:t>
            </a:r>
            <a:endParaRPr lang="en-US" dirty="0" smtClean="0"/>
          </a:p>
          <a:p>
            <a:pPr marL="0" lvl="1" indent="0">
              <a:buNone/>
            </a:pPr>
            <a:r>
              <a:rPr lang="en-US" sz="2600" dirty="0" smtClean="0"/>
              <a:t>	</a:t>
            </a:r>
            <a:r>
              <a:rPr lang="en-US" sz="2600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600" dirty="0" err="1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getwd</a:t>
            </a:r>
            <a:r>
              <a:rPr lang="en-US" sz="2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2600" dirty="0" smtClean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1] "H:/R workshop"</a:t>
            </a:r>
          </a:p>
        </p:txBody>
      </p:sp>
    </p:spTree>
    <p:extLst>
      <p:ext uri="{BB962C8B-B14F-4D97-AF65-F5344CB8AC3E}">
        <p14:creationId xmlns:p14="http://schemas.microsoft.com/office/powerpoint/2010/main" val="13607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data into R: code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Use the </a:t>
            </a:r>
            <a:r>
              <a:rPr lang="en-US" sz="2200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read.csv()</a:t>
            </a:r>
            <a:r>
              <a:rPr lang="en-US" sz="2200" dirty="0" smtClean="0"/>
              <a:t> function to read in </a:t>
            </a:r>
            <a:r>
              <a:rPr lang="en-US" sz="2200" dirty="0" smtClean="0"/>
              <a:t>comma </a:t>
            </a:r>
            <a:r>
              <a:rPr lang="en-US" sz="2200" dirty="0" smtClean="0"/>
              <a:t>separated data</a:t>
            </a:r>
          </a:p>
          <a:p>
            <a:r>
              <a:rPr lang="en-US" altLang="en-US" sz="2200" dirty="0" smtClean="0"/>
              <a:t>Common options and defaults</a:t>
            </a:r>
            <a:endParaRPr lang="en-US" altLang="en-US" sz="2200" dirty="0"/>
          </a:p>
          <a:p>
            <a:pPr lvl="2"/>
            <a:r>
              <a:rPr lang="en-US" altLang="en-US" sz="2200" dirty="0" smtClean="0">
                <a:solidFill>
                  <a:srgbClr val="0066FF"/>
                </a:solidFill>
                <a:latin typeface="Courier New" pitchFamily="49" charset="0"/>
              </a:rPr>
              <a:t>file</a:t>
            </a:r>
            <a:r>
              <a:rPr lang="en-US" altLang="en-US" sz="2200" dirty="0" smtClean="0">
                <a:latin typeface="Courier New" pitchFamily="49" charset="0"/>
              </a:rPr>
              <a:t>- </a:t>
            </a:r>
            <a:r>
              <a:rPr lang="en-US" altLang="en-US" sz="2200" dirty="0" smtClean="0"/>
              <a:t>file name, in quotes</a:t>
            </a:r>
            <a:endParaRPr lang="en-US" altLang="en-US" sz="2200" dirty="0" smtClean="0">
              <a:latin typeface="Courier New" pitchFamily="49" charset="0"/>
            </a:endParaRPr>
          </a:p>
          <a:p>
            <a:pPr lvl="2"/>
            <a:r>
              <a:rPr lang="en-US" altLang="en-US" sz="2200" dirty="0" smtClean="0">
                <a:solidFill>
                  <a:srgbClr val="0066FF"/>
                </a:solidFill>
                <a:latin typeface="Courier New" pitchFamily="49" charset="0"/>
              </a:rPr>
              <a:t>header</a:t>
            </a:r>
            <a:r>
              <a:rPr lang="en-US" altLang="en-US" sz="2200" dirty="0" smtClean="0"/>
              <a:t> – first row has names for columns of data (TRUE)</a:t>
            </a:r>
          </a:p>
          <a:p>
            <a:pPr lvl="2"/>
            <a:r>
              <a:rPr lang="en-US" altLang="en-US" sz="2200" dirty="0" err="1" smtClean="0">
                <a:solidFill>
                  <a:srgbClr val="0066FF"/>
                </a:solidFill>
                <a:latin typeface="Courier New" pitchFamily="49" charset="0"/>
              </a:rPr>
              <a:t>row.names</a:t>
            </a:r>
            <a:r>
              <a:rPr lang="en-US" altLang="en-US" sz="2200" dirty="0" smtClean="0"/>
              <a:t>– vector of row names or </a:t>
            </a:r>
            <a:r>
              <a:rPr lang="en-US" sz="2400" dirty="0" smtClean="0"/>
              <a:t>number </a:t>
            </a:r>
            <a:r>
              <a:rPr lang="en-US" sz="2400" dirty="0"/>
              <a:t>giving the column of the table which contains the row </a:t>
            </a:r>
            <a:r>
              <a:rPr lang="en-US" sz="2400" dirty="0" smtClean="0"/>
              <a:t>names</a:t>
            </a:r>
            <a:endParaRPr lang="en-US" altLang="en-US" sz="2200" dirty="0" smtClean="0"/>
          </a:p>
          <a:p>
            <a:pPr lvl="2"/>
            <a:r>
              <a:rPr lang="en-US" altLang="en-US" sz="2200" dirty="0" err="1" smtClean="0">
                <a:solidFill>
                  <a:srgbClr val="0066FF"/>
                </a:solidFill>
                <a:latin typeface="Courier New" pitchFamily="49" charset="0"/>
              </a:rPr>
              <a:t>na.strings</a:t>
            </a:r>
            <a:r>
              <a:rPr lang="en-US" altLang="en-US" sz="2200" dirty="0" smtClean="0"/>
              <a:t> </a:t>
            </a:r>
            <a:r>
              <a:rPr lang="en-US" altLang="en-US" sz="2200" dirty="0"/>
              <a:t>– what values are interpreted as NA (NA)</a:t>
            </a:r>
          </a:p>
          <a:p>
            <a:pPr lvl="2"/>
            <a:endParaRPr lang="en-US" altLang="en-US" sz="2200" dirty="0" smtClean="0"/>
          </a:p>
          <a:p>
            <a:pPr marL="3175" lvl="2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mona.loa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read.csv("Mona Loa Carbon Dioxide Data.csv", 			  header=TRUE)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72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imported data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19199"/>
            <a:ext cx="8763000" cy="544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741216" y="2438400"/>
            <a:ext cx="3021784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38603" y="609600"/>
            <a:ext cx="22530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Click to view data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7083107" y="1040487"/>
            <a:ext cx="176167" cy="137886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3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frames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8240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/>
              <a:t>A</a:t>
            </a:r>
            <a:r>
              <a:rPr lang="en-US" sz="2200" dirty="0"/>
              <a:t> data frame is used for storing data tables. It is a list of vectors of equal length.</a:t>
            </a:r>
            <a:endParaRPr lang="en-US" altLang="en-US" sz="22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2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head() </a:t>
            </a:r>
            <a:r>
              <a:rPr lang="en-US" altLang="en-US" sz="2200" dirty="0" smtClean="0"/>
              <a:t>is </a:t>
            </a:r>
            <a:r>
              <a:rPr lang="en-US" altLang="en-US" sz="2200" dirty="0" smtClean="0"/>
              <a:t>quick way to view the first few observations of a data frame</a:t>
            </a:r>
          </a:p>
          <a:p>
            <a:pPr>
              <a:lnSpc>
                <a:spcPct val="90000"/>
              </a:lnSpc>
              <a:buNone/>
            </a:pPr>
            <a:r>
              <a:rPr lang="en-US" sz="2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head(</a:t>
            </a:r>
            <a:r>
              <a:rPr lang="en-US" sz="2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mona.loa</a:t>
            </a:r>
            <a:r>
              <a:rPr lang="en-US" sz="2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endParaRPr lang="en-US" altLang="en-US" sz="22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 smtClean="0"/>
              <a:t>Get the names of the data frame</a:t>
            </a:r>
            <a:endParaRPr lang="en-US" altLang="en-US" sz="220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&gt; names(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mona.loa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000" dirty="0"/>
              <a:t>Use the </a:t>
            </a:r>
            <a:r>
              <a:rPr lang="en-US" altLang="en-US" sz="2000" dirty="0">
                <a:solidFill>
                  <a:srgbClr val="0066FF"/>
                </a:solidFill>
                <a:latin typeface="Courier New" pitchFamily="49" charset="0"/>
              </a:rPr>
              <a:t>$</a:t>
            </a:r>
            <a:r>
              <a:rPr lang="en-US" altLang="en-US" sz="2000" dirty="0"/>
              <a:t> operator to extract variables from data frames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may &lt;-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mona.loa$May</a:t>
            </a:r>
            <a:endParaRPr lang="en-US" altLang="en-US" sz="2000" dirty="0" smtClean="0">
              <a:solidFill>
                <a:srgbClr val="23238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96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Useful arithmetic functions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73914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length(may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46 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min(may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317.5 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max(may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378.35 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mean(may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343.8789 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quantile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(may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25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50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75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100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317.5000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327.5525 342.1850 359.5800 378.3500 </a:t>
            </a:r>
            <a:endParaRPr lang="en-US" altLang="en-US" sz="2000" dirty="0" smtClean="0">
              <a:solidFill>
                <a:srgbClr val="23238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median(may)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342.185</a:t>
            </a:r>
          </a:p>
          <a:p>
            <a:pPr>
              <a:lnSpc>
                <a:spcPct val="90000"/>
              </a:lnSpc>
              <a:buNone/>
            </a:pPr>
            <a:endParaRPr lang="en-US" sz="5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(may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338.6711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(may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18.40302</a:t>
            </a:r>
          </a:p>
          <a:p>
            <a:pPr>
              <a:lnSpc>
                <a:spcPct val="90000"/>
              </a:lnSpc>
              <a:buNone/>
            </a:pPr>
            <a:endParaRPr lang="en-US" sz="5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range(may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317.50 378.35</a:t>
            </a:r>
            <a:endParaRPr lang="en-US" altLang="en-US" sz="2000" dirty="0" smtClean="0">
              <a:solidFill>
                <a:srgbClr val="23238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58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smtClean="0"/>
              <a:t>May Mona Loa values </a:t>
            </a:r>
            <a:r>
              <a:rPr lang="en-US" dirty="0" smtClean="0"/>
              <a:t>as a function of year</a:t>
            </a:r>
          </a:p>
          <a:p>
            <a:endParaRPr lang="en-US" dirty="0" smtClean="0"/>
          </a:p>
          <a:p>
            <a:r>
              <a:rPr lang="en-US" dirty="0" smtClean="0"/>
              <a:t>Different ways to specify the model: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3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may.model</a:t>
            </a:r>
            <a:r>
              <a:rPr lang="en-US" sz="23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lm(</a:t>
            </a:r>
            <a:r>
              <a:rPr lang="en-US" sz="23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mona.loa$May~mona.loa$Years</a:t>
            </a:r>
            <a:r>
              <a:rPr lang="en-US" sz="2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3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3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may.model</a:t>
            </a:r>
            <a:r>
              <a:rPr lang="en-US" sz="2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lm(</a:t>
            </a:r>
            <a:r>
              <a:rPr lang="en-US" sz="23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May~Years</a:t>
            </a:r>
            <a:r>
              <a:rPr lang="en-US" sz="2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data=</a:t>
            </a:r>
            <a:r>
              <a:rPr lang="en-US" sz="23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mona.loa</a:t>
            </a:r>
            <a:r>
              <a:rPr lang="en-US" sz="2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5676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summary()</a:t>
            </a:r>
            <a:r>
              <a:rPr lang="en-US" dirty="0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dirty="0" smtClean="0"/>
              <a:t>to </a:t>
            </a:r>
            <a:r>
              <a:rPr lang="en-US" dirty="0" smtClean="0"/>
              <a:t>see the </a:t>
            </a:r>
            <a:r>
              <a:rPr lang="en-US" dirty="0" smtClean="0"/>
              <a:t>results of </a:t>
            </a:r>
            <a:r>
              <a:rPr lang="en-US" dirty="0" smtClean="0"/>
              <a:t>the model</a:t>
            </a:r>
            <a:endParaRPr lang="en-US" dirty="0" smtClean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945702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7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5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plot() </a:t>
            </a:r>
            <a:r>
              <a:rPr lang="en-US" altLang="en-US" sz="2500" dirty="0" smtClean="0"/>
              <a:t>is the generic </a:t>
            </a:r>
            <a:r>
              <a:rPr lang="en-US" altLang="en-US" sz="2500" dirty="0"/>
              <a:t>function for plotting  R objects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altLang="en-US" sz="2000" dirty="0" smtClean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sz="2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plot(x=</a:t>
            </a:r>
            <a:r>
              <a:rPr lang="en-US" sz="25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mona.loa$Years</a:t>
            </a:r>
            <a:r>
              <a:rPr lang="en-US" sz="2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5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</a:t>
            </a:r>
            <a:r>
              <a:rPr lang="en-US" sz="25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mona.loa$May</a:t>
            </a:r>
            <a:r>
              <a:rPr lang="en-US" sz="25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743200"/>
            <a:ext cx="6324600" cy="3779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2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 do? </a:t>
            </a:r>
            <a:r>
              <a:rPr lang="en-US" altLang="en-US" dirty="0" smtClean="0"/>
              <a:t>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435608"/>
          </a:xfrm>
        </p:spPr>
        <p:txBody>
          <a:bodyPr>
            <a:normAutofit/>
          </a:bodyPr>
          <a:lstStyle/>
          <a:p>
            <a:r>
              <a:rPr lang="en-US" sz="2500" dirty="0"/>
              <a:t>Graphics for data analysis and display</a:t>
            </a:r>
          </a:p>
          <a:p>
            <a:pPr lvl="1"/>
            <a:r>
              <a:rPr lang="en-US" altLang="en-US" sz="2500" dirty="0" smtClean="0"/>
              <a:t>Can produce publication quality graphics</a:t>
            </a:r>
            <a:endParaRPr lang="en-US" altLang="en-US" sz="2500" dirty="0"/>
          </a:p>
          <a:p>
            <a:pPr lvl="1"/>
            <a:r>
              <a:rPr lang="en-US" altLang="en-US" sz="2500" dirty="0" smtClean="0"/>
              <a:t>Can control everything about the plot</a:t>
            </a:r>
            <a:endParaRPr lang="en-US" altLang="en-US" sz="2500" dirty="0"/>
          </a:p>
          <a:p>
            <a:pPr lvl="1">
              <a:buNone/>
            </a:pPr>
            <a:endParaRPr lang="en-US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48712"/>
            <a:ext cx="3126596" cy="411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654808"/>
            <a:ext cx="3490304" cy="411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88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smtClean="0"/>
              <a:t>Plot with </a:t>
            </a:r>
            <a:r>
              <a:rPr lang="en-US" altLang="en-US" dirty="0" smtClean="0"/>
              <a:t>axis </a:t>
            </a:r>
            <a:r>
              <a:rPr lang="en-US" altLang="en-US" dirty="0" smtClean="0"/>
              <a:t>labels and title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86800" cy="2438400"/>
          </a:xfrm>
        </p:spPr>
        <p:txBody>
          <a:bodyPr/>
          <a:lstStyle/>
          <a:p>
            <a:pPr eaLnBrk="1" hangingPunct="1"/>
            <a:r>
              <a:rPr lang="en-US" altLang="en-US" sz="2200" dirty="0" smtClean="0"/>
              <a:t>By default,  R will use the name of the variables as axis labels</a:t>
            </a:r>
          </a:p>
          <a:p>
            <a:r>
              <a:rPr lang="en-US" altLang="en-US" sz="2200" dirty="0" smtClean="0"/>
              <a:t>Add x and y axis labels </a:t>
            </a:r>
            <a:r>
              <a:rPr lang="en-US" altLang="en-US" sz="2200" dirty="0" smtClean="0"/>
              <a:t>with the </a:t>
            </a:r>
            <a:r>
              <a:rPr lang="en-US" sz="2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 smtClean="0"/>
              <a:t>and </a:t>
            </a:r>
            <a:r>
              <a:rPr lang="en-US" sz="2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 smtClean="0"/>
              <a:t>arguments</a:t>
            </a:r>
            <a:endParaRPr lang="en-US" altLang="en-US" sz="22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200" dirty="0" smtClean="0"/>
              <a:t>Add title </a:t>
            </a:r>
            <a:r>
              <a:rPr lang="en-US" altLang="en-US" sz="2200" dirty="0" smtClean="0"/>
              <a:t>with the 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altLang="en-US" sz="2200" dirty="0" smtClean="0"/>
              <a:t>argument</a:t>
            </a:r>
            <a:endParaRPr lang="en-US" altLang="en-US" sz="22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plot(x=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mona.loa$Years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mona.loa$May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="Years", +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="Atmospheric CO2 concentrations 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ppmv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)", </a:t>
            </a:r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main=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Mona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Loa,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Hawaii May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CO2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Observations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657600"/>
            <a:ext cx="5029201" cy="30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51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linear regression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z="2800" dirty="0"/>
              <a:t>Add </a:t>
            </a:r>
            <a:r>
              <a:rPr lang="en-US" altLang="en-US" sz="2800" dirty="0" smtClean="0"/>
              <a:t>linear regression line with </a:t>
            </a:r>
            <a:r>
              <a:rPr lang="en-US" altLang="en-US" sz="2800" dirty="0" err="1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altLang="en-US" sz="2800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.model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19" y="2514600"/>
            <a:ext cx="6761163" cy="4039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00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</a:t>
            </a:r>
            <a:r>
              <a:rPr lang="en-US" dirty="0" smtClean="0"/>
              <a:t>plots: </a:t>
            </a:r>
            <a:r>
              <a:rPr lang="en-US" dirty="0" smtClean="0"/>
              <a:t>point and </a:t>
            </a:r>
            <a:r>
              <a:rPr lang="en-US" dirty="0" smtClean="0"/>
              <a:t>click in </a:t>
            </a:r>
            <a:r>
              <a:rPr lang="en-US" dirty="0" err="1" smtClean="0"/>
              <a:t>RStudio</a:t>
            </a:r>
            <a:endParaRPr 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812432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172200" y="3736848"/>
            <a:ext cx="609600" cy="225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10400" y="3069200"/>
            <a:ext cx="2017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Click </a:t>
            </a:r>
            <a:r>
              <a:rPr lang="en-US" sz="2200" dirty="0" smtClean="0">
                <a:solidFill>
                  <a:srgbClr val="FF0000"/>
                </a:solidFill>
              </a:rPr>
              <a:t>“Export”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H="1">
            <a:off x="6512539" y="3276600"/>
            <a:ext cx="497861" cy="446974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338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</a:t>
            </a:r>
            <a:r>
              <a:rPr lang="en-US" dirty="0" smtClean="0"/>
              <a:t>plots: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Useful if you want to save many plots</a:t>
            </a:r>
          </a:p>
          <a:p>
            <a:r>
              <a:rPr lang="en-US" sz="2500" dirty="0"/>
              <a:t>M</a:t>
            </a:r>
            <a:r>
              <a:rPr lang="en-US" sz="2500" dirty="0" smtClean="0"/>
              <a:t>any different formats available:</a:t>
            </a:r>
          </a:p>
          <a:p>
            <a:pPr lvl="1"/>
            <a:r>
              <a:rPr lang="en-US" sz="25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jpeg()</a:t>
            </a:r>
          </a:p>
          <a:p>
            <a:pPr lvl="1"/>
            <a:r>
              <a:rPr lang="en-US" sz="25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pdf()</a:t>
            </a:r>
          </a:p>
          <a:p>
            <a:pPr lvl="1"/>
            <a:r>
              <a:rPr lang="en-US" sz="25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png</a:t>
            </a:r>
            <a:r>
              <a:rPr lang="en-US" sz="25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1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jpeg(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Mona Loa CO2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Plot.jpg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plot(x=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mona.loa$Years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y=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mona.loa$May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="Years", </a:t>
            </a:r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="Atmospheric CO2 concentrations 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ppmv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)", </a:t>
            </a:r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main="Mona Loa, Hawaii May CO2 Observations") </a:t>
            </a:r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may.model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dev.off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321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Boolean (TRUE/FALSE) logic values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rain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c("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Yes","Yes","No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endParaRPr lang="en-US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rain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"Yes" </a:t>
            </a:r>
            <a:endParaRPr lang="en-US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TRUE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rain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"No" </a:t>
            </a:r>
            <a:endParaRPr lang="en-US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TRUE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rain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"No" </a:t>
            </a:r>
            <a:endParaRPr lang="en-US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FALSE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52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Boolean operators:</a:t>
            </a:r>
          </a:p>
          <a:p>
            <a:pPr lvl="1">
              <a:lnSpc>
                <a:spcPct val="90000"/>
              </a:lnSpc>
            </a:pPr>
            <a:r>
              <a:rPr lang="en-US" altLang="en-US" sz="2500" dirty="0">
                <a:latin typeface="Courier New" charset="0"/>
              </a:rPr>
              <a:t>==</a:t>
            </a:r>
            <a:r>
              <a:rPr lang="en-US" altLang="en-US" sz="2500" dirty="0"/>
              <a:t>     Equal to</a:t>
            </a:r>
            <a:endParaRPr lang="en-US" altLang="en-US" sz="2500" dirty="0">
              <a:latin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500" dirty="0">
                <a:latin typeface="Courier New" charset="0"/>
              </a:rPr>
              <a:t>!=</a:t>
            </a:r>
            <a:r>
              <a:rPr lang="en-US" altLang="en-US" sz="2500" dirty="0"/>
              <a:t>     Not equal </a:t>
            </a:r>
            <a:r>
              <a:rPr lang="en-US" altLang="en-US" sz="2500" dirty="0" smtClean="0"/>
              <a:t>to</a:t>
            </a:r>
            <a:endParaRPr lang="en-US" altLang="en-US" sz="2500" dirty="0" smtClean="0">
              <a:latin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500" dirty="0" smtClean="0">
                <a:latin typeface="Courier New" charset="0"/>
              </a:rPr>
              <a:t>&lt;   </a:t>
            </a:r>
            <a:r>
              <a:rPr lang="en-US" altLang="en-US" sz="2500" dirty="0" smtClean="0"/>
              <a:t> </a:t>
            </a:r>
            <a:r>
              <a:rPr lang="en-US" altLang="en-US" sz="2500" dirty="0"/>
              <a:t>Less than</a:t>
            </a:r>
            <a:endParaRPr lang="en-US" altLang="en-US" sz="2500" dirty="0">
              <a:latin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500" dirty="0">
                <a:latin typeface="Courier New" charset="0"/>
              </a:rPr>
              <a:t>&gt;</a:t>
            </a:r>
            <a:r>
              <a:rPr lang="en-US" altLang="en-US" sz="2500" dirty="0"/>
              <a:t>       Greater than</a:t>
            </a:r>
            <a:r>
              <a:rPr lang="en-US" altLang="en-US" sz="2500" dirty="0">
                <a:latin typeface="Courier New" charset="0"/>
              </a:rPr>
              <a:t>  </a:t>
            </a:r>
          </a:p>
          <a:p>
            <a:pPr lvl="1">
              <a:lnSpc>
                <a:spcPct val="90000"/>
              </a:lnSpc>
            </a:pPr>
            <a:r>
              <a:rPr lang="en-US" altLang="en-US" sz="2500" dirty="0">
                <a:latin typeface="Courier New" charset="0"/>
              </a:rPr>
              <a:t>&lt;=</a:t>
            </a:r>
            <a:r>
              <a:rPr lang="en-US" altLang="en-US" sz="2500" dirty="0"/>
              <a:t>     Less than or equal to</a:t>
            </a:r>
            <a:endParaRPr lang="en-US" altLang="en-US" sz="2500" dirty="0">
              <a:latin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500" dirty="0">
                <a:latin typeface="Courier New" charset="0"/>
              </a:rPr>
              <a:t>&gt;=</a:t>
            </a:r>
            <a:r>
              <a:rPr lang="en-US" altLang="en-US" sz="2500" dirty="0"/>
              <a:t>     Greater than or equal to</a:t>
            </a:r>
            <a:endParaRPr lang="en-US" altLang="en-US" sz="2500" dirty="0">
              <a:latin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500" dirty="0" smtClean="0">
                <a:latin typeface="Courier New" charset="0"/>
              </a:rPr>
              <a:t>&amp;</a:t>
            </a:r>
            <a:r>
              <a:rPr lang="en-US" altLang="en-US" sz="2500" dirty="0" smtClean="0"/>
              <a:t>       </a:t>
            </a:r>
            <a:r>
              <a:rPr lang="en-US" altLang="en-US" sz="2500" dirty="0"/>
              <a:t>And </a:t>
            </a:r>
            <a:endParaRPr lang="en-US" altLang="en-US" sz="2500" dirty="0" smtClean="0"/>
          </a:p>
          <a:p>
            <a:pPr lvl="1">
              <a:lnSpc>
                <a:spcPct val="90000"/>
              </a:lnSpc>
            </a:pPr>
            <a:r>
              <a:rPr lang="en-US" altLang="en-US" sz="2500" dirty="0" smtClean="0">
                <a:latin typeface="Courier New" charset="0"/>
              </a:rPr>
              <a:t>|</a:t>
            </a:r>
            <a:r>
              <a:rPr lang="en-US" altLang="en-US" sz="2500" dirty="0" smtClean="0"/>
              <a:t>       </a:t>
            </a:r>
            <a:r>
              <a:rPr lang="en-US" altLang="en-US" sz="2500" dirty="0"/>
              <a:t>Or</a:t>
            </a:r>
          </a:p>
          <a:p>
            <a:pPr lvl="1">
              <a:lnSpc>
                <a:spcPct val="90000"/>
              </a:lnSpc>
            </a:pPr>
            <a:r>
              <a:rPr lang="en-US" altLang="en-US" sz="2500" dirty="0" smtClean="0">
                <a:latin typeface="Courier New" charset="0"/>
              </a:rPr>
              <a:t>!</a:t>
            </a:r>
            <a:r>
              <a:rPr lang="en-US" altLang="en-US" sz="2500" dirty="0" smtClean="0"/>
              <a:t>       </a:t>
            </a:r>
            <a:r>
              <a:rPr lang="en-US" altLang="en-US" sz="2500" dirty="0"/>
              <a:t>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9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if()</a:t>
            </a:r>
            <a:r>
              <a:rPr lang="en-US" dirty="0"/>
              <a:t> </a:t>
            </a:r>
            <a:r>
              <a:rPr lang="en-US" dirty="0" smtClean="0"/>
              <a:t>function can be used to do something only if a condition is met</a:t>
            </a:r>
          </a:p>
          <a:p>
            <a:r>
              <a:rPr lang="en-US" dirty="0" smtClean="0"/>
              <a:t>Use curly braces { } to enclose what should be done if the condition is met</a:t>
            </a:r>
            <a:endParaRPr lang="en-US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snow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"Yes" </a:t>
            </a:r>
            <a:endParaRPr lang="en-US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if(snow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=="Yes"){ </a:t>
            </a:r>
            <a:endParaRPr lang="en-US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print("It's snowing") </a:t>
            </a:r>
            <a:endParaRPr lang="en-US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"It's snowing"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5029200" y="4475021"/>
            <a:ext cx="533400" cy="9697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2600" y="3921023"/>
            <a:ext cx="35021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What will happen if this is TRUE is within the curly braces { }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343400" y="3352800"/>
            <a:ext cx="3502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Conditional statement</a:t>
            </a:r>
            <a:endParaRPr lang="en-US" sz="2200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3352800" y="3568243"/>
            <a:ext cx="990600" cy="40126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755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284163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c(12,9,8,14,7,16,3,2,9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Are any numbers greater than 10?</a:t>
            </a:r>
            <a:endParaRPr lang="en-US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any(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10) </a:t>
            </a:r>
            <a:endParaRPr lang="en-US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TRUE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Are all the numbers </a:t>
            </a:r>
            <a:r>
              <a:rPr lang="en-US" dirty="0"/>
              <a:t>greater than </a:t>
            </a:r>
            <a:r>
              <a:rPr lang="en-US" dirty="0" smtClean="0"/>
              <a:t>10?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all(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10) </a:t>
            </a:r>
            <a:endParaRPr lang="en-US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FALSE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Which numbers are greater </a:t>
            </a:r>
            <a:r>
              <a:rPr lang="en-US" dirty="0"/>
              <a:t>than 10</a:t>
            </a:r>
            <a:r>
              <a:rPr lang="en-US" dirty="0" smtClean="0"/>
              <a:t>?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which(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10) </a:t>
            </a:r>
            <a:endParaRPr lang="en-US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1 4 6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2835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loops if you want to do the same task many times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for(</a:t>
            </a:r>
            <a:r>
              <a:rPr lang="en-US" sz="23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1:5){ </a:t>
            </a:r>
            <a:endParaRPr lang="en-US" sz="23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3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3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23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1 </a:t>
            </a:r>
            <a:endParaRPr lang="en-US" sz="23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2 </a:t>
            </a:r>
            <a:endParaRPr lang="en-US" sz="23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3 </a:t>
            </a:r>
            <a:endParaRPr lang="en-US" sz="23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4 </a:t>
            </a:r>
            <a:endParaRPr lang="en-US" sz="23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5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905000"/>
            <a:ext cx="2362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Counter variable </a:t>
            </a:r>
            <a:r>
              <a:rPr lang="en-US" sz="2200" i="1" dirty="0" err="1" smtClean="0"/>
              <a:t>i</a:t>
            </a:r>
            <a:endParaRPr lang="en-US" sz="2200" i="1" dirty="0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1295400" y="2209800"/>
            <a:ext cx="304800" cy="53339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1905000"/>
            <a:ext cx="373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Values of the counter variable</a:t>
            </a:r>
          </a:p>
          <a:p>
            <a:r>
              <a:rPr lang="en-US" sz="2200" dirty="0" smtClean="0"/>
              <a:t>Read “:” as “to”</a:t>
            </a:r>
            <a:endParaRPr lang="en-US" sz="2200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2787396" y="2335886"/>
            <a:ext cx="755904" cy="34635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 flipV="1">
            <a:off x="2286000" y="3318155"/>
            <a:ext cx="879348" cy="56804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2300" y="3670756"/>
            <a:ext cx="434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What will happen for each value of </a:t>
            </a:r>
            <a:r>
              <a:rPr lang="en-US" sz="2200" i="1" dirty="0" err="1" smtClean="0"/>
              <a:t>i</a:t>
            </a:r>
            <a:r>
              <a:rPr lang="en-US" sz="2200" i="1" dirty="0" smtClean="0"/>
              <a:t> </a:t>
            </a:r>
            <a:r>
              <a:rPr lang="en-US" sz="2200" dirty="0" smtClean="0"/>
              <a:t>is within the curly braces { 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639829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915400" cy="4937760"/>
          </a:xfrm>
        </p:spPr>
        <p:txBody>
          <a:bodyPr>
            <a:normAutofit/>
          </a:bodyPr>
          <a:lstStyle/>
          <a:p>
            <a:r>
              <a:rPr lang="en-US" dirty="0" smtClean="0"/>
              <a:t>Make a plot for each month of Mona Loa CO2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pdf("Mona Loa CO2 Plots All Months.pdf")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2:13){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plot(x=</a:t>
            </a:r>
            <a:r>
              <a:rPr lang="en-US" sz="2000" dirty="0" err="1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mona.loa$Years</a:t>
            </a:r>
            <a:r>
              <a:rPr lang="en-US" sz="2000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y=</a:t>
            </a:r>
            <a:r>
              <a:rPr lang="en-US" sz="2000" dirty="0" err="1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mona.loa</a:t>
            </a:r>
            <a:r>
              <a:rPr lang="en-US" sz="2000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en-US" sz="2000" dirty="0" err="1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2000" dirty="0" err="1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2000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="Years",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="Atmospheric CO2 concentrations (</a:t>
            </a:r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ppmv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main=names(</a:t>
            </a:r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mona.loa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dev.off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 flipV="1">
            <a:off x="3657600" y="4038600"/>
            <a:ext cx="307848" cy="67264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2400" y="4495800"/>
            <a:ext cx="358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Plot title is the column name</a:t>
            </a:r>
            <a:endParaRPr lang="en-US" sz="2200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6019798" y="2585419"/>
            <a:ext cx="381001" cy="38638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7041" y="2369976"/>
            <a:ext cx="358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</a:t>
            </a:r>
            <a:r>
              <a:rPr lang="en-US" sz="2200" dirty="0" smtClean="0"/>
              <a:t>ata from column </a:t>
            </a:r>
            <a:r>
              <a:rPr lang="en-US" sz="2200" i="1" dirty="0" err="1" smtClean="0"/>
              <a:t>i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218139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R </a:t>
            </a:r>
            <a:r>
              <a:rPr lang="en-US" dirty="0" smtClean="0"/>
              <a:t>do? S</a:t>
            </a:r>
            <a:r>
              <a:rPr lang="en-US" dirty="0" smtClean="0"/>
              <a:t>tatistical </a:t>
            </a:r>
            <a:r>
              <a:rPr lang="en-US" dirty="0"/>
              <a:t>A</a:t>
            </a:r>
            <a:r>
              <a:rPr lang="en-US" dirty="0" smtClean="0"/>
              <a:t>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R provides a comprehensive set of statistical analysis techniques</a:t>
            </a:r>
          </a:p>
          <a:p>
            <a:pPr lvl="1"/>
            <a:r>
              <a:rPr lang="en-US" altLang="en-US" sz="2400" dirty="0" smtClean="0"/>
              <a:t>Classical statistical tests </a:t>
            </a:r>
          </a:p>
          <a:p>
            <a:pPr lvl="1"/>
            <a:r>
              <a:rPr lang="en-US" altLang="en-US" sz="2400" dirty="0" smtClean="0"/>
              <a:t>Linear and nonlinear modeling</a:t>
            </a:r>
          </a:p>
          <a:p>
            <a:pPr lvl="1"/>
            <a:r>
              <a:rPr lang="en-US" altLang="en-US" sz="2400" dirty="0" smtClean="0"/>
              <a:t>Time-series analysis</a:t>
            </a:r>
          </a:p>
          <a:p>
            <a:pPr lvl="1"/>
            <a:r>
              <a:rPr lang="en-US" altLang="en-US" sz="2400" dirty="0" smtClean="0"/>
              <a:t>Classification &amp; cluster analysis</a:t>
            </a:r>
          </a:p>
          <a:p>
            <a:pPr lvl="1"/>
            <a:r>
              <a:rPr lang="en-US" altLang="en-US" sz="2400" dirty="0" smtClean="0"/>
              <a:t>Spatial statistics</a:t>
            </a:r>
          </a:p>
          <a:p>
            <a:pPr lvl="1"/>
            <a:r>
              <a:rPr lang="en-US" altLang="en-US" sz="2400" dirty="0" smtClean="0"/>
              <a:t>Bayesian statistics</a:t>
            </a:r>
          </a:p>
          <a:p>
            <a:pPr marL="457200" lvl="1" indent="0">
              <a:buNone/>
            </a:pPr>
            <a:r>
              <a:rPr lang="en-US" altLang="en-US" sz="2400" dirty="0" smtClean="0"/>
              <a:t>. . . . any statistical technique you use is likely built into R or a user contributed package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Learning </a:t>
            </a:r>
            <a:r>
              <a:rPr lang="en-US" dirty="0" smtClean="0"/>
              <a:t>and Reference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“The R Book” by </a:t>
            </a:r>
            <a:r>
              <a:rPr lang="en-US" dirty="0" smtClean="0"/>
              <a:t>Crawley</a:t>
            </a:r>
          </a:p>
          <a:p>
            <a:pPr lvl="0"/>
            <a:r>
              <a:rPr lang="en-US" dirty="0" smtClean="0"/>
              <a:t>An </a:t>
            </a:r>
            <a:r>
              <a:rPr lang="en-US" dirty="0"/>
              <a:t>Introduction to R: </a:t>
            </a:r>
            <a:r>
              <a:rPr lang="en-US" u="sng" dirty="0">
                <a:hlinkClick r:id="rId2"/>
              </a:rPr>
              <a:t>http://cran.r-project.org/doc/manuals/R-intro.pdf</a:t>
            </a:r>
            <a:r>
              <a:rPr lang="en-US" dirty="0"/>
              <a:t>; there are also manuals on other topics if you go to </a:t>
            </a:r>
            <a:r>
              <a:rPr lang="en-US" u="sng" dirty="0">
                <a:hlinkClick r:id="rId3"/>
              </a:rPr>
              <a:t>http://cran.r-project.org/</a:t>
            </a:r>
            <a:r>
              <a:rPr lang="en-US" dirty="0"/>
              <a:t> and click on the “Manuals” link on the left side of the page</a:t>
            </a:r>
          </a:p>
          <a:p>
            <a:pPr lvl="0"/>
            <a:r>
              <a:rPr lang="en-US" dirty="0"/>
              <a:t>R reference card: </a:t>
            </a:r>
            <a:r>
              <a:rPr lang="en-US" u="sng" dirty="0">
                <a:hlinkClick r:id="rId4"/>
              </a:rPr>
              <a:t>http://cran.r-project.org/doc/contrib/Short-refcard.pdf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Google- if you search google you’re likely to find an answer to your question. Since “R” is ambiguous, </a:t>
            </a:r>
            <a:r>
              <a:rPr lang="en-US" dirty="0" smtClean="0"/>
              <a:t>search “R </a:t>
            </a:r>
            <a:r>
              <a:rPr lang="en-US" dirty="0"/>
              <a:t>CRAN” along with your question for the most relevant results.</a:t>
            </a:r>
          </a:p>
          <a:p>
            <a:pPr lvl="0"/>
            <a:r>
              <a:rPr lang="en-US" dirty="0"/>
              <a:t>R Seek- specific R search engine so you won’t get lost in other results like on </a:t>
            </a:r>
            <a:r>
              <a:rPr lang="en-US" dirty="0" smtClean="0"/>
              <a:t>Google: </a:t>
            </a:r>
            <a:r>
              <a:rPr lang="en-US" u="sng" dirty="0">
                <a:hlinkClick r:id="rId5"/>
              </a:rPr>
              <a:t>http://www.rseek.org/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9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Learning 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Just like with other computing languages, the initial learning curve can be steep, but there are </a:t>
            </a:r>
            <a:r>
              <a:rPr lang="en-US" altLang="en-US" sz="2800" dirty="0" smtClean="0"/>
              <a:t>lots of </a:t>
            </a:r>
            <a:r>
              <a:rPr lang="en-US" altLang="en-US" sz="2800" dirty="0" smtClean="0"/>
              <a:t>help files, online sources, books and </a:t>
            </a:r>
            <a:r>
              <a:rPr lang="en-US" altLang="en-US" sz="2800" dirty="0" smtClean="0"/>
              <a:t>teachers</a:t>
            </a:r>
            <a:endParaRPr lang="en-US" altLang="en-US" sz="2800" dirty="0" smtClean="0"/>
          </a:p>
          <a:p>
            <a:pPr eaLnBrk="1" hangingPunct="1"/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Be </a:t>
            </a:r>
            <a:r>
              <a:rPr lang="en-US" altLang="en-US" sz="2800" dirty="0" smtClean="0"/>
              <a:t>patient and creative!</a:t>
            </a:r>
          </a:p>
          <a:p>
            <a:pPr eaLnBrk="1" hangingPunct="1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2580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to </a:t>
            </a:r>
            <a:r>
              <a:rPr lang="en-US" dirty="0" err="1" smtClean="0"/>
              <a:t>RStudio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14" y="1219200"/>
            <a:ext cx="8245572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51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Orientation to </a:t>
            </a:r>
            <a:r>
              <a:rPr lang="en-US" dirty="0" err="1" smtClean="0"/>
              <a:t>RStudio</a:t>
            </a:r>
            <a:r>
              <a:rPr lang="en-US" dirty="0" smtClean="0"/>
              <a:t>: </a:t>
            </a:r>
            <a:r>
              <a:rPr lang="en-US" dirty="0" smtClean="0"/>
              <a:t>Open a New </a:t>
            </a:r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File &gt; New File &gt; R script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828800"/>
            <a:ext cx="6629400" cy="488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038600" y="2209800"/>
            <a:ext cx="139942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4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to </a:t>
            </a:r>
            <a:r>
              <a:rPr lang="en-US" dirty="0" err="1" smtClean="0"/>
              <a:t>RStudio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924800" cy="5573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45920" y="2667000"/>
            <a:ext cx="3432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Script- where you write your code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60960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 console- where your code is run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1679" y="2590800"/>
            <a:ext cx="2056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Environment- information saved in memory (</a:t>
            </a:r>
            <a:r>
              <a:rPr lang="en-US" dirty="0" err="1" smtClean="0">
                <a:solidFill>
                  <a:srgbClr val="FF0000"/>
                </a:solidFill>
              </a:rPr>
              <a:t>eg</a:t>
            </a:r>
            <a:r>
              <a:rPr lang="en-US" dirty="0" smtClean="0">
                <a:solidFill>
                  <a:srgbClr val="FF0000"/>
                </a:solidFill>
              </a:rPr>
              <a:t> variables)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5600" y="5516201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Plots, help, packages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84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989</TotalTime>
  <Words>1977</Words>
  <Application>Microsoft Office PowerPoint</Application>
  <PresentationFormat>On-screen Show (4:3)</PresentationFormat>
  <Paragraphs>435</Paragraphs>
  <Slides>50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Origin</vt:lpstr>
      <vt:lpstr>Equation</vt:lpstr>
      <vt:lpstr>Introduction to R Workshop</vt:lpstr>
      <vt:lpstr>What is R?</vt:lpstr>
      <vt:lpstr>What can R do? Data Handling</vt:lpstr>
      <vt:lpstr>What can R do? Graphics</vt:lpstr>
      <vt:lpstr>What can R do? Statistical Analysis</vt:lpstr>
      <vt:lpstr>Learning R</vt:lpstr>
      <vt:lpstr>Orientation to RStudio</vt:lpstr>
      <vt:lpstr>Orientation to RStudio: Open a New Script</vt:lpstr>
      <vt:lpstr>Orientation to RStudio</vt:lpstr>
      <vt:lpstr>Orientation to RStudio: Save Your Script</vt:lpstr>
      <vt:lpstr>Orientation to RStudio: Open Saved Script</vt:lpstr>
      <vt:lpstr>Comments </vt:lpstr>
      <vt:lpstr>Comments </vt:lpstr>
      <vt:lpstr>Writing a line of code</vt:lpstr>
      <vt:lpstr>Running a Line of Code</vt:lpstr>
      <vt:lpstr>Basic R Commands </vt:lpstr>
      <vt:lpstr>Basic R Commands</vt:lpstr>
      <vt:lpstr>Exercise 1</vt:lpstr>
      <vt:lpstr>Exercise 1</vt:lpstr>
      <vt:lpstr>Help within R</vt:lpstr>
      <vt:lpstr>Help within R</vt:lpstr>
      <vt:lpstr>Assigning Values</vt:lpstr>
      <vt:lpstr>Objects</vt:lpstr>
      <vt:lpstr>Assigning Values</vt:lpstr>
      <vt:lpstr>Viewing Objects</vt:lpstr>
      <vt:lpstr>Vectors</vt:lpstr>
      <vt:lpstr>Vectors</vt:lpstr>
      <vt:lpstr>Exercise 2</vt:lpstr>
      <vt:lpstr>Exercise 2</vt:lpstr>
      <vt:lpstr>Importing data into R: preparing data</vt:lpstr>
      <vt:lpstr>Importing data into R: point and click method</vt:lpstr>
      <vt:lpstr>Importing data into R: setting working directory</vt:lpstr>
      <vt:lpstr>Importing data into R: code method</vt:lpstr>
      <vt:lpstr>Viewing imported data</vt:lpstr>
      <vt:lpstr>Data frames</vt:lpstr>
      <vt:lpstr>Useful arithmetic functions</vt:lpstr>
      <vt:lpstr>Linear regression</vt:lpstr>
      <vt:lpstr>Linear regression</vt:lpstr>
      <vt:lpstr>Plotting</vt:lpstr>
      <vt:lpstr>Plot with axis labels and title</vt:lpstr>
      <vt:lpstr>Add linear regression line</vt:lpstr>
      <vt:lpstr>Saving plots: point and click in RStudio</vt:lpstr>
      <vt:lpstr>Saving plots: code</vt:lpstr>
      <vt:lpstr>Logic</vt:lpstr>
      <vt:lpstr>Logic</vt:lpstr>
      <vt:lpstr>Logic</vt:lpstr>
      <vt:lpstr>Logic</vt:lpstr>
      <vt:lpstr>Loops</vt:lpstr>
      <vt:lpstr>Loops</vt:lpstr>
      <vt:lpstr>R Learning and Reference Materials</vt:lpstr>
    </vt:vector>
  </TitlesOfParts>
  <Company>NMFS NOAA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Workshop</dc:title>
  <dc:creator>Megan.Stachura</dc:creator>
  <cp:lastModifiedBy>Megan.Stachura</cp:lastModifiedBy>
  <cp:revision>82</cp:revision>
  <dcterms:created xsi:type="dcterms:W3CDTF">2015-01-07T15:52:04Z</dcterms:created>
  <dcterms:modified xsi:type="dcterms:W3CDTF">2015-01-13T20:52:47Z</dcterms:modified>
</cp:coreProperties>
</file>