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5" r:id="rId6"/>
    <p:sldId id="266" r:id="rId7"/>
    <p:sldId id="262" r:id="rId8"/>
    <p:sldId id="263" r:id="rId9"/>
    <p:sldId id="264" r:id="rId10"/>
    <p:sldId id="269" r:id="rId11"/>
    <p:sldId id="268" r:id="rId12"/>
    <p:sldId id="267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1A5F8D-F282-161F-1212-4619879BF85B}" v="8" dt="2025-09-26T18:56:00.4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486F1-A8F1-4421-809B-AB7426926132}" type="datetimeFigureOut">
              <a:rPr lang="pl-PL" smtClean="0"/>
              <a:t>26.09.2025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C2DD-A5CA-415C-8150-A3420A689C4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9827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486F1-A8F1-4421-809B-AB7426926132}" type="datetimeFigureOut">
              <a:rPr lang="pl-PL" smtClean="0"/>
              <a:t>26.09.2025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C2DD-A5CA-415C-8150-A3420A689C4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9866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486F1-A8F1-4421-809B-AB7426926132}" type="datetimeFigureOut">
              <a:rPr lang="pl-PL" smtClean="0"/>
              <a:t>26.09.2025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C2DD-A5CA-415C-8150-A3420A689C4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46728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486F1-A8F1-4421-809B-AB7426926132}" type="datetimeFigureOut">
              <a:rPr lang="pl-PL" smtClean="0"/>
              <a:t>26.09.2025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C2DD-A5CA-415C-8150-A3420A689C45}" type="slidenum">
              <a:rPr lang="pl-PL" smtClean="0"/>
              <a:t>‹#›</a:t>
            </a:fld>
            <a:endParaRPr lang="pl-PL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646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486F1-A8F1-4421-809B-AB7426926132}" type="datetimeFigureOut">
              <a:rPr lang="pl-PL" smtClean="0"/>
              <a:t>26.09.2025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C2DD-A5CA-415C-8150-A3420A689C4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8922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486F1-A8F1-4421-809B-AB7426926132}" type="datetimeFigureOut">
              <a:rPr lang="pl-PL" smtClean="0"/>
              <a:t>26.09.2025</a:t>
            </a:fld>
            <a:endParaRPr lang="pl-P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C2DD-A5CA-415C-8150-A3420A689C4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1356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486F1-A8F1-4421-809B-AB7426926132}" type="datetimeFigureOut">
              <a:rPr lang="pl-PL" smtClean="0"/>
              <a:t>26.09.2025</a:t>
            </a:fld>
            <a:endParaRPr lang="pl-P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C2DD-A5CA-415C-8150-A3420A689C4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4064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486F1-A8F1-4421-809B-AB7426926132}" type="datetimeFigureOut">
              <a:rPr lang="pl-PL" smtClean="0"/>
              <a:t>26.09.2025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C2DD-A5CA-415C-8150-A3420A689C4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8101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486F1-A8F1-4421-809B-AB7426926132}" type="datetimeFigureOut">
              <a:rPr lang="pl-PL" smtClean="0"/>
              <a:t>26.09.2025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C2DD-A5CA-415C-8150-A3420A689C4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89451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486F1-A8F1-4421-809B-AB7426926132}" type="datetimeFigureOut">
              <a:rPr lang="pl-PL" smtClean="0"/>
              <a:t>26.09.2025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C2DD-A5CA-415C-8150-A3420A689C4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4301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486F1-A8F1-4421-809B-AB7426926132}" type="datetimeFigureOut">
              <a:rPr lang="pl-PL" smtClean="0"/>
              <a:t>26.09.2025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C2DD-A5CA-415C-8150-A3420A689C4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0924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486F1-A8F1-4421-809B-AB7426926132}" type="datetimeFigureOut">
              <a:rPr lang="pl-PL" smtClean="0"/>
              <a:t>26.09.2025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C2DD-A5CA-415C-8150-A3420A689C4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73529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486F1-A8F1-4421-809B-AB7426926132}" type="datetimeFigureOut">
              <a:rPr lang="pl-PL" smtClean="0"/>
              <a:t>26.09.2025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C2DD-A5CA-415C-8150-A3420A689C4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1050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486F1-A8F1-4421-809B-AB7426926132}" type="datetimeFigureOut">
              <a:rPr lang="pl-PL" smtClean="0"/>
              <a:t>26.09.2025</a:t>
            </a:fld>
            <a:endParaRPr lang="pl-P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C2DD-A5CA-415C-8150-A3420A689C4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4739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486F1-A8F1-4421-809B-AB7426926132}" type="datetimeFigureOut">
              <a:rPr lang="pl-PL" smtClean="0"/>
              <a:t>26.09.2025</a:t>
            </a:fld>
            <a:endParaRPr lang="pl-P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C2DD-A5CA-415C-8150-A3420A689C4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8107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486F1-A8F1-4421-809B-AB7426926132}" type="datetimeFigureOut">
              <a:rPr lang="pl-PL" smtClean="0"/>
              <a:t>26.09.2025</a:t>
            </a:fld>
            <a:endParaRPr lang="pl-P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C2DD-A5CA-415C-8150-A3420A689C4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30494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486F1-A8F1-4421-809B-AB7426926132}" type="datetimeFigureOut">
              <a:rPr lang="pl-PL" smtClean="0"/>
              <a:t>26.09.2025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4C2DD-A5CA-415C-8150-A3420A689C4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17249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0D486F1-A8F1-4421-809B-AB7426926132}" type="datetimeFigureOut">
              <a:rPr lang="pl-PL" smtClean="0"/>
              <a:t>26.09.2025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4C2DD-A5CA-415C-8150-A3420A689C4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02201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Urząd Miejski w Złocieńcu">
            <a:extLst>
              <a:ext uri="{FF2B5EF4-FFF2-40B4-BE49-F238E27FC236}">
                <a16:creationId xmlns:a16="http://schemas.microsoft.com/office/drawing/2014/main" id="{64F1132D-CCF9-848E-7261-1A945B37E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300" y="2346529"/>
            <a:ext cx="7637929" cy="4029803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A4689F38-E6F3-7C41-E6D3-AC4798F02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57" y="544842"/>
            <a:ext cx="7198007" cy="2774576"/>
          </a:xfrm>
          <a:prstGeom prst="snip2SameRect">
            <a:avLst/>
          </a:prstGeom>
        </p:spPr>
        <p:txBody>
          <a:bodyPr/>
          <a:lstStyle/>
          <a:p>
            <a:r>
              <a:rPr lang="pl-P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Predykcja cen mieszkań z użyciem ML</a:t>
            </a:r>
            <a:br>
              <a:rPr lang="pl-PL" b="1" dirty="0"/>
            </a:br>
            <a:endParaRPr lang="pl-PL" dirty="0"/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B4E57143-3EBD-7AB7-BD90-FC41F58B9AEE}"/>
              </a:ext>
            </a:extLst>
          </p:cNvPr>
          <p:cNvSpPr txBox="1"/>
          <p:nvPr/>
        </p:nvSpPr>
        <p:spPr>
          <a:xfrm>
            <a:off x="1004047" y="3496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45728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A066FC-8333-06D5-711A-1D6885EFE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Optuna - XGB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C8D16015-4BEA-E909-5CFB-86634901C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99" y="2186149"/>
            <a:ext cx="5293428" cy="362140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839BD90E-F592-A340-530C-89B13188E3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034" y="2181742"/>
            <a:ext cx="6259876" cy="3625809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133323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8466973-CC36-E5C3-1B5F-A900FFBEE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Random Forest error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131E1A9-71C0-C802-EF4B-3E2975AAD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917" y="1217727"/>
            <a:ext cx="8199236" cy="5447768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231314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47D2637-46D8-F8BC-4C24-2BCEB1CA7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XGB error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DB287ECD-62B1-E325-C8DF-2A850C86F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112" y="1219719"/>
            <a:ext cx="8256988" cy="5486139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89956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C0FBA93-6009-2150-B85C-823CAB0C5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🥊Random Forest vs XGBoost🥊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4B1EAE4-FE04-6047-200E-E8AD09014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577" y="2004792"/>
            <a:ext cx="4498591" cy="4195481"/>
          </a:xfrm>
        </p:spPr>
        <p:txBody>
          <a:bodyPr/>
          <a:lstStyle/>
          <a:p>
            <a:r>
              <a:rPr lang="pl-PL" dirty="0"/>
              <a:t>XGB</a:t>
            </a:r>
          </a:p>
          <a:p>
            <a:pPr marL="0" indent="0">
              <a:buNone/>
            </a:pPr>
            <a:r>
              <a:rPr lang="pl-PL" dirty="0"/>
              <a:t>--- Error metrics ---</a:t>
            </a:r>
          </a:p>
          <a:p>
            <a:pPr marL="0" indent="0">
              <a:buNone/>
            </a:pPr>
            <a:r>
              <a:rPr lang="pl-PL" dirty="0"/>
              <a:t>MAE: 64568.12</a:t>
            </a:r>
          </a:p>
          <a:p>
            <a:pPr marL="0" indent="0">
              <a:buNone/>
            </a:pPr>
            <a:r>
              <a:rPr lang="pl-PL" dirty="0"/>
              <a:t>RMSE: 94523.18</a:t>
            </a:r>
          </a:p>
          <a:p>
            <a:pPr marL="0" indent="0">
              <a:buNone/>
            </a:pPr>
            <a:r>
              <a:rPr lang="pl-PL" dirty="0"/>
              <a:t>MedianAE: 43093.47</a:t>
            </a:r>
          </a:p>
          <a:p>
            <a:pPr marL="0" indent="0">
              <a:buNone/>
            </a:pPr>
            <a:r>
              <a:rPr lang="pl-PL" dirty="0"/>
              <a:t>MAPE: 9.32</a:t>
            </a:r>
          </a:p>
          <a:p>
            <a:pPr marL="0" indent="0">
              <a:buNone/>
            </a:pPr>
            <a:r>
              <a:rPr lang="pl-PL" dirty="0"/>
              <a:t>Error &lt; 50k PLN (%): 55.16</a:t>
            </a:r>
          </a:p>
          <a:p>
            <a:pPr marL="0" indent="0">
              <a:buNone/>
            </a:pPr>
            <a:r>
              <a:rPr lang="pl-PL" dirty="0"/>
              <a:t>Error &lt; 100k PLN (%): 79.66</a:t>
            </a:r>
          </a:p>
        </p:txBody>
      </p:sp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9E77EB42-14D1-3813-8620-0E379CBDA538}"/>
              </a:ext>
            </a:extLst>
          </p:cNvPr>
          <p:cNvSpPr txBox="1">
            <a:spLocks/>
          </p:cNvSpPr>
          <p:nvPr/>
        </p:nvSpPr>
        <p:spPr>
          <a:xfrm>
            <a:off x="1217210" y="2004792"/>
            <a:ext cx="449859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pl-PL" dirty="0"/>
              <a:t>RF</a:t>
            </a:r>
          </a:p>
          <a:p>
            <a:pPr marL="0" indent="0">
              <a:buNone/>
            </a:pPr>
            <a:r>
              <a:rPr lang="pl-PL" dirty="0"/>
              <a:t>--- Error metrics ---</a:t>
            </a:r>
          </a:p>
          <a:p>
            <a:pPr marL="0" indent="0">
              <a:buNone/>
            </a:pPr>
            <a:r>
              <a:rPr lang="pl-PL" dirty="0"/>
              <a:t>MAE: 65037.22</a:t>
            </a:r>
          </a:p>
          <a:p>
            <a:pPr marL="0" indent="0">
              <a:buNone/>
            </a:pPr>
            <a:r>
              <a:rPr lang="pl-PL" dirty="0"/>
              <a:t>RMSE: 97472.53</a:t>
            </a:r>
          </a:p>
          <a:p>
            <a:pPr marL="0" indent="0">
              <a:buNone/>
            </a:pPr>
            <a:r>
              <a:rPr lang="pl-PL" dirty="0"/>
              <a:t>MedianAE: 41141.34</a:t>
            </a:r>
          </a:p>
          <a:p>
            <a:pPr marL="0" indent="0">
              <a:buNone/>
            </a:pPr>
            <a:r>
              <a:rPr lang="pl-PL" dirty="0"/>
              <a:t>MAPE: 9.32</a:t>
            </a:r>
          </a:p>
          <a:p>
            <a:pPr marL="0" indent="0">
              <a:buNone/>
            </a:pPr>
            <a:r>
              <a:rPr lang="pl-PL" dirty="0"/>
              <a:t>Error &lt; 50k PLN (%): 56.23</a:t>
            </a:r>
          </a:p>
          <a:p>
            <a:pPr marL="0" indent="0">
              <a:buNone/>
            </a:pPr>
            <a:r>
              <a:rPr lang="pl-PL" dirty="0"/>
              <a:t>Error &lt; 100k PLN (%): 79.26</a:t>
            </a:r>
          </a:p>
        </p:txBody>
      </p:sp>
    </p:spTree>
    <p:extLst>
      <p:ext uri="{BB962C8B-B14F-4D97-AF65-F5344CB8AC3E}">
        <p14:creationId xmlns:p14="http://schemas.microsoft.com/office/powerpoint/2010/main" val="3690549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9055566-C705-7479-2AD8-6A8B5E5D2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🖥️ Interfejs użytkownika (GUI)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DF43B81-9B41-67F0-CBCF-BB10B5BAD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6154135" cy="4195481"/>
          </a:xfrm>
        </p:spPr>
        <p:txBody>
          <a:bodyPr/>
          <a:lstStyle/>
          <a:p>
            <a:r>
              <a:rPr lang="pl-PL" dirty="0"/>
              <a:t>Zaimplementowano prosty </a:t>
            </a:r>
            <a:r>
              <a:rPr lang="pl-PL" b="1" dirty="0"/>
              <a:t>interfejs w pakiecie </a:t>
            </a:r>
            <a:r>
              <a:rPr lang="pl-PL" b="1" dirty="0" err="1"/>
              <a:t>Tkinter</a:t>
            </a:r>
            <a:r>
              <a:rPr lang="pl-PL" dirty="0"/>
              <a:t> (predict_ui.py).</a:t>
            </a:r>
          </a:p>
          <a:p>
            <a:r>
              <a:rPr lang="pl-PL" dirty="0"/>
              <a:t>Użytkownik wybiera miasto, podaje parametry mieszkania </a:t>
            </a:r>
          </a:p>
          <a:p>
            <a:r>
              <a:rPr lang="pl-PL" dirty="0"/>
              <a:t>Po kliknięciu </a:t>
            </a:r>
            <a:r>
              <a:rPr lang="pl-PL" b="1" dirty="0"/>
              <a:t>„Zrób czary-mary"</a:t>
            </a:r>
            <a:r>
              <a:rPr lang="pl-PL" dirty="0"/>
              <a:t> aplikacja korzysta z wytrenowanego modelu (xgb_final.pkl) i zwraca przewidywaną cenę.</a:t>
            </a:r>
          </a:p>
          <a:p>
            <a:r>
              <a:rPr lang="pl-PL" dirty="0"/>
              <a:t>Przyciski ułatwiające obsługę- czyszczenie pól, wypełnienie wartościami domyślnymi</a:t>
            </a:r>
          </a:p>
          <a:p>
            <a:endParaRPr lang="pl-PL" dirty="0"/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739A56CC-5E82-595A-9236-39D9939A6C04}"/>
              </a:ext>
            </a:extLst>
          </p:cNvPr>
          <p:cNvSpPr/>
          <p:nvPr/>
        </p:nvSpPr>
        <p:spPr>
          <a:xfrm>
            <a:off x="7363710" y="1346594"/>
            <a:ext cx="3724977" cy="5342964"/>
          </a:xfrm>
          <a:prstGeom prst="roundRect">
            <a:avLst>
              <a:gd name="adj" fmla="val 3195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660909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D9A76CA-B834-1ED3-837E-19E942B6B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📦 Struktura projektu</a:t>
            </a:r>
            <a:endParaRPr lang="pl-PL" dirty="0"/>
          </a:p>
        </p:txBody>
      </p:sp>
      <p:grpSp>
        <p:nvGrpSpPr>
          <p:cNvPr id="10" name="Grupa 9">
            <a:extLst>
              <a:ext uri="{FF2B5EF4-FFF2-40B4-BE49-F238E27FC236}">
                <a16:creationId xmlns:a16="http://schemas.microsoft.com/office/drawing/2014/main" id="{7CA333B7-0F87-CB84-39C7-D5C019B6ED67}"/>
              </a:ext>
            </a:extLst>
          </p:cNvPr>
          <p:cNvGrpSpPr/>
          <p:nvPr/>
        </p:nvGrpSpPr>
        <p:grpSpPr>
          <a:xfrm>
            <a:off x="849311" y="2010156"/>
            <a:ext cx="10252798" cy="4002717"/>
            <a:chOff x="646111" y="1751538"/>
            <a:chExt cx="9859807" cy="3716389"/>
          </a:xfrm>
        </p:grpSpPr>
        <p:pic>
          <p:nvPicPr>
            <p:cNvPr id="9" name="Obraz 8">
              <a:extLst>
                <a:ext uri="{FF2B5EF4-FFF2-40B4-BE49-F238E27FC236}">
                  <a16:creationId xmlns:a16="http://schemas.microsoft.com/office/drawing/2014/main" id="{61CAED57-A14C-1043-3B50-F9379C534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6111" y="1751538"/>
              <a:ext cx="9859807" cy="371638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7" name="Obraz 6">
              <a:extLst>
                <a:ext uri="{FF2B5EF4-FFF2-40B4-BE49-F238E27FC236}">
                  <a16:creationId xmlns:a16="http://schemas.microsoft.com/office/drawing/2014/main" id="{FD18B746-3FA6-2F4C-C695-F8D9A1257D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4720" y="2685807"/>
              <a:ext cx="2476500" cy="184785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652515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84E886D-31B2-08FB-3B90-718424B65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077307" cy="1400530"/>
          </a:xfrm>
        </p:spPr>
        <p:txBody>
          <a:bodyPr/>
          <a:lstStyle/>
          <a:p>
            <a:r>
              <a:rPr lang="pl-PL" b="1" dirty="0"/>
              <a:t>▶️ Uruchomianie projektu i predykcji</a:t>
            </a:r>
            <a:br>
              <a:rPr lang="pl-PL" b="1" dirty="0"/>
            </a:b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67D80AE-DE26-1899-8A5B-3B2F8C66D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219" y="1853248"/>
            <a:ext cx="10423670" cy="4624973"/>
          </a:xfrm>
        </p:spPr>
        <p:txBody>
          <a:bodyPr/>
          <a:lstStyle/>
          <a:p>
            <a:r>
              <a:rPr lang="pl-PL" dirty="0"/>
              <a:t>Przygotowanie środowiska</a:t>
            </a:r>
          </a:p>
          <a:p>
            <a:r>
              <a:rPr lang="pl-PL" dirty="0"/>
              <a:t>Zainstalowanie pakietów</a:t>
            </a:r>
          </a:p>
          <a:p>
            <a:r>
              <a:rPr lang="pl-PL" dirty="0"/>
              <a:t>Uruchamianie pipeline (z katalogu projektu):</a:t>
            </a:r>
          </a:p>
          <a:p>
            <a:pPr marL="803275">
              <a:buFont typeface="Courier New" panose="02070309020205020404" pitchFamily="49" charset="0"/>
              <a:buChar char="o"/>
            </a:pPr>
            <a:r>
              <a:rPr lang="pl-PL" dirty="0"/>
              <a:t>Szybkie uruchomienie (tylko wczytywanie/oczyszczanie/krótki trening):</a:t>
            </a:r>
          </a:p>
          <a:p>
            <a:pPr marL="460375" indent="0">
              <a:buNone/>
            </a:pPr>
            <a:r>
              <a:rPr lang="pl-PL" dirty="0"/>
              <a:t>	</a:t>
            </a:r>
            <a:r>
              <a:rPr lang="en-US" dirty="0"/>
              <a:t>python main.py --data-</a:t>
            </a:r>
            <a:r>
              <a:rPr lang="en-US" dirty="0" err="1"/>
              <a:t>dir</a:t>
            </a:r>
            <a:r>
              <a:rPr lang="en-US" dirty="0"/>
              <a:t> data</a:t>
            </a:r>
            <a:endParaRPr lang="pl-PL" dirty="0"/>
          </a:p>
          <a:p>
            <a:pPr marL="803275">
              <a:buFont typeface="Courier New" panose="02070309020205020404" pitchFamily="49" charset="0"/>
              <a:buChar char="o"/>
            </a:pPr>
            <a:r>
              <a:rPr lang="pl-PL" dirty="0"/>
              <a:t>Pełny przebieg (EDA, strojenie Optuna, SHAP, zapisy wykresów):</a:t>
            </a:r>
          </a:p>
          <a:p>
            <a:pPr marL="460375" indent="0">
              <a:buNone/>
            </a:pPr>
            <a:r>
              <a:rPr lang="pl-PL" dirty="0"/>
              <a:t>	</a:t>
            </a:r>
            <a:r>
              <a:rPr lang="en-US" dirty="0"/>
              <a:t>python main.py --data-</a:t>
            </a:r>
            <a:r>
              <a:rPr lang="en-US" dirty="0" err="1"/>
              <a:t>dir</a:t>
            </a:r>
            <a:r>
              <a:rPr lang="en-US" dirty="0"/>
              <a:t> data --full --n-trials 50 --save-plots</a:t>
            </a:r>
            <a:endParaRPr lang="pl-PL" dirty="0"/>
          </a:p>
          <a:p>
            <a:r>
              <a:rPr lang="pl-PL" dirty="0"/>
              <a:t>Predykcja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/>
              <a:t>GUI (python predict_ui.py)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dirty="0"/>
              <a:t>Podanie parametrów i uruchomienie</a:t>
            </a:r>
          </a:p>
        </p:txBody>
      </p:sp>
    </p:spTree>
    <p:extLst>
      <p:ext uri="{BB962C8B-B14F-4D97-AF65-F5344CB8AC3E}">
        <p14:creationId xmlns:p14="http://schemas.microsoft.com/office/powerpoint/2010/main" val="3184631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3D8B32B-687B-0F9A-A61E-E89FE3A8F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984" y="2124500"/>
            <a:ext cx="9404723" cy="1400530"/>
          </a:xfrm>
        </p:spPr>
        <p:txBody>
          <a:bodyPr/>
          <a:lstStyle/>
          <a:p>
            <a:pPr algn="ctr"/>
            <a:r>
              <a:rPr lang="pl-PL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Dziękujemy</a:t>
            </a:r>
            <a:br>
              <a:rPr lang="pl-PL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l-PL" sz="7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 uwagę</a:t>
            </a:r>
            <a:br>
              <a:rPr lang="pl-PL" sz="6000" dirty="0"/>
            </a:br>
            <a:br>
              <a:rPr lang="pl-PL" sz="6000" dirty="0"/>
            </a:br>
            <a:r>
              <a:rPr lang="pl-PL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(oraz liczymy na 5-teczki 😉)</a:t>
            </a:r>
          </a:p>
        </p:txBody>
      </p:sp>
    </p:spTree>
    <p:extLst>
      <p:ext uri="{BB962C8B-B14F-4D97-AF65-F5344CB8AC3E}">
        <p14:creationId xmlns:p14="http://schemas.microsoft.com/office/powerpoint/2010/main" val="3866949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F008B2-7821-EFE4-A3C0-F889ABB75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🎯 Cel projektu</a:t>
            </a:r>
            <a:br>
              <a:rPr lang="pl-PL" b="1" dirty="0"/>
            </a:b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592AD9B-FC9D-B2C7-E11B-60004F02A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942" y="1419682"/>
            <a:ext cx="10514947" cy="1210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/>
              <a:t>Wykorzystanie praktyczne modelu uczenia maszynowego </a:t>
            </a:r>
            <a:r>
              <a:rPr lang="pl-PL"/>
              <a:t>do </a:t>
            </a:r>
            <a:r>
              <a:rPr lang="pl-PL" dirty="0"/>
              <a:t>oszacowania wartości mieszkań na podstawie podanych parametrów</a:t>
            </a:r>
            <a:r>
              <a:rPr lang="pl-PL"/>
              <a:t>.</a:t>
            </a: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17E5E325-A00F-FE4E-AD03-ACD438BFF828}"/>
              </a:ext>
            </a:extLst>
          </p:cNvPr>
          <p:cNvSpPr txBox="1">
            <a:spLocks/>
          </p:cNvSpPr>
          <p:nvPr/>
        </p:nvSpPr>
        <p:spPr>
          <a:xfrm>
            <a:off x="1030942" y="2662104"/>
            <a:ext cx="5259022" cy="4089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pl-PL" dirty="0"/>
              <a:t>Parametry podstawowe:</a:t>
            </a:r>
          </a:p>
          <a:p>
            <a:pPr marL="268288" indent="-268288">
              <a:buFont typeface="Wingdings" panose="05000000000000000000" pitchFamily="2" charset="2"/>
              <a:buChar char="§"/>
            </a:pPr>
            <a:r>
              <a:rPr lang="pl-PL" dirty="0"/>
              <a:t>Miasto</a:t>
            </a:r>
          </a:p>
          <a:p>
            <a:pPr marL="268288" indent="-268288">
              <a:buFont typeface="Wingdings" panose="05000000000000000000" pitchFamily="2" charset="2"/>
              <a:buChar char="§"/>
            </a:pPr>
            <a:r>
              <a:rPr lang="pl-PL" dirty="0"/>
              <a:t>Metraż</a:t>
            </a:r>
          </a:p>
          <a:p>
            <a:pPr marL="268288" indent="-268288">
              <a:buFont typeface="Wingdings" panose="05000000000000000000" pitchFamily="2" charset="2"/>
              <a:buChar char="§"/>
            </a:pPr>
            <a:r>
              <a:rPr lang="pl-PL" dirty="0"/>
              <a:t>Liczba pokoi</a:t>
            </a:r>
          </a:p>
          <a:p>
            <a:pPr marL="268288" indent="-268288">
              <a:buFont typeface="Wingdings" panose="05000000000000000000" pitchFamily="2" charset="2"/>
              <a:buChar char="§"/>
            </a:pPr>
            <a:r>
              <a:rPr lang="pl-PL" dirty="0"/>
              <a:t>Rok budowy</a:t>
            </a:r>
          </a:p>
          <a:p>
            <a:pPr marL="268288" indent="-268288">
              <a:buFont typeface="Wingdings" panose="05000000000000000000" pitchFamily="2" charset="2"/>
              <a:buChar char="§"/>
            </a:pPr>
            <a:r>
              <a:rPr lang="pl-PL" dirty="0"/>
              <a:t>Piętro</a:t>
            </a:r>
          </a:p>
          <a:p>
            <a:pPr marL="268288" indent="-268288">
              <a:buFont typeface="Wingdings" panose="05000000000000000000" pitchFamily="2" charset="2"/>
              <a:buChar char="§"/>
            </a:pPr>
            <a:r>
              <a:rPr lang="pl-PL" dirty="0"/>
              <a:t>Liczba pięter w budynku</a:t>
            </a:r>
          </a:p>
          <a:p>
            <a:pPr marL="268288" indent="-268288">
              <a:buFont typeface="Wingdings" panose="05000000000000000000" pitchFamily="2" charset="2"/>
              <a:buChar char="§"/>
            </a:pPr>
            <a:r>
              <a:rPr lang="pl-PL" dirty="0"/>
              <a:t>Odległość od centrum miasta </a:t>
            </a:r>
          </a:p>
        </p:txBody>
      </p:sp>
      <p:sp>
        <p:nvSpPr>
          <p:cNvPr id="7" name="Symbol zastępczy zawartości 2">
            <a:extLst>
              <a:ext uri="{FF2B5EF4-FFF2-40B4-BE49-F238E27FC236}">
                <a16:creationId xmlns:a16="http://schemas.microsoft.com/office/drawing/2014/main" id="{3ABEAA01-F40B-EFD8-6496-77E0D254C155}"/>
              </a:ext>
            </a:extLst>
          </p:cNvPr>
          <p:cNvSpPr txBox="1">
            <a:spLocks/>
          </p:cNvSpPr>
          <p:nvPr/>
        </p:nvSpPr>
        <p:spPr>
          <a:xfrm>
            <a:off x="6468551" y="2706856"/>
            <a:ext cx="5377518" cy="35330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pl-PL" dirty="0"/>
              <a:t>Udogodnienia:</a:t>
            </a:r>
          </a:p>
          <a:p>
            <a:pPr marL="267970" indent="-267970">
              <a:buFont typeface="Wingdings" panose="05000000000000000000" pitchFamily="2" charset="2"/>
              <a:buChar char="§"/>
            </a:pPr>
            <a:r>
              <a:rPr lang="pl-PL" dirty="0"/>
              <a:t>Winda</a:t>
            </a:r>
            <a:endParaRPr lang="pl-PL"/>
          </a:p>
          <a:p>
            <a:pPr marL="267970" indent="-267970">
              <a:buFont typeface="Wingdings" panose="05000000000000000000" pitchFamily="2" charset="2"/>
              <a:buChar char="§"/>
            </a:pPr>
            <a:r>
              <a:rPr lang="pl-PL" dirty="0"/>
              <a:t>Garaż</a:t>
            </a:r>
            <a:endParaRPr lang="pl-PL"/>
          </a:p>
          <a:p>
            <a:pPr marL="267970" indent="-267970">
              <a:buFont typeface="Wingdings" panose="05000000000000000000" pitchFamily="2" charset="2"/>
              <a:buChar char="§"/>
            </a:pPr>
            <a:r>
              <a:rPr lang="pl-PL" dirty="0"/>
              <a:t>Parking</a:t>
            </a:r>
            <a:endParaRPr lang="pl-PL"/>
          </a:p>
          <a:p>
            <a:pPr marL="267970" indent="-267970">
              <a:buFont typeface="Wingdings" panose="05000000000000000000" pitchFamily="2" charset="2"/>
              <a:buChar char="§"/>
            </a:pPr>
            <a:r>
              <a:rPr lang="pl-PL" dirty="0"/>
              <a:t>Ochrona</a:t>
            </a:r>
            <a:endParaRPr lang="pl-PL"/>
          </a:p>
          <a:p>
            <a:pPr marL="267970" indent="-267970">
              <a:buFont typeface="Wingdings" panose="05000000000000000000" pitchFamily="2" charset="2"/>
              <a:buChar char="§"/>
            </a:pPr>
            <a:r>
              <a:rPr lang="pl-PL" dirty="0"/>
              <a:t>Balkon</a:t>
            </a:r>
            <a:endParaRPr lang="pl-PL"/>
          </a:p>
          <a:p>
            <a:pPr marL="267970" indent="-267970">
              <a:buFont typeface="Wingdings" panose="05000000000000000000" pitchFamily="2" charset="2"/>
              <a:buChar char="§"/>
            </a:pPr>
            <a:r>
              <a:rPr lang="pl-PL" dirty="0"/>
              <a:t>Komórka lokatorska</a:t>
            </a:r>
            <a:endParaRPr lang="pl-PL"/>
          </a:p>
        </p:txBody>
      </p:sp>
      <p:sp>
        <p:nvSpPr>
          <p:cNvPr id="9" name="Symbol zastępczy zawartości 2">
            <a:extLst>
              <a:ext uri="{FF2B5EF4-FFF2-40B4-BE49-F238E27FC236}">
                <a16:creationId xmlns:a16="http://schemas.microsoft.com/office/drawing/2014/main" id="{AF1E736A-87A6-16EE-8CB5-630D1643D04B}"/>
              </a:ext>
            </a:extLst>
          </p:cNvPr>
          <p:cNvSpPr txBox="1">
            <a:spLocks/>
          </p:cNvSpPr>
          <p:nvPr/>
        </p:nvSpPr>
        <p:spPr>
          <a:xfrm>
            <a:off x="345931" y="2558197"/>
            <a:ext cx="10514947" cy="1210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32714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F418940-5B99-7D54-5DF1-44C7231B5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Dane wejściowe</a:t>
            </a:r>
          </a:p>
        </p:txBody>
      </p:sp>
      <p:sp>
        <p:nvSpPr>
          <p:cNvPr id="9" name="Symbol zastępczy zawartości 8">
            <a:extLst>
              <a:ext uri="{FF2B5EF4-FFF2-40B4-BE49-F238E27FC236}">
                <a16:creationId xmlns:a16="http://schemas.microsoft.com/office/drawing/2014/main" id="{7EF33804-CD09-7163-CCD2-4C271C5B0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431609"/>
            <a:ext cx="8946541" cy="4195481"/>
          </a:xfrm>
        </p:spPr>
        <p:txBody>
          <a:bodyPr/>
          <a:lstStyle/>
          <a:p>
            <a:r>
              <a:rPr lang="pl-PL" dirty="0"/>
              <a:t>Baza danych ogłoszeń cen mieszkań na sprzedaż w Polsce na przestrzeni miesięcy: 08.2023 – 06.2024</a:t>
            </a:r>
          </a:p>
          <a:p>
            <a:r>
              <a:rPr lang="pl-PL" dirty="0"/>
              <a:t>195568 obserwacji</a:t>
            </a:r>
          </a:p>
          <a:p>
            <a:r>
              <a:rPr lang="pl-PL" dirty="0"/>
              <a:t>Najwięcej ogłoszeń z Warszawy, Krakowa, 						 Wrocławia, Gdańska i Łodzi</a:t>
            </a:r>
          </a:p>
          <a:p>
            <a:r>
              <a:rPr lang="pl-PL" dirty="0"/>
              <a:t>Ceny ogłoszeń, nie transakcyjne</a:t>
            </a:r>
          </a:p>
          <a:p>
            <a:r>
              <a:rPr lang="pl-PL" dirty="0"/>
              <a:t>Większość ofert mieszkań w blokach</a:t>
            </a:r>
          </a:p>
          <a:p>
            <a:r>
              <a:rPr lang="pl-PL" dirty="0"/>
              <a:t>Częściowe braki w danych</a:t>
            </a:r>
          </a:p>
          <a:p>
            <a:r>
              <a:rPr lang="pl-PL" dirty="0"/>
              <a:t>Pliki CSV</a:t>
            </a:r>
          </a:p>
          <a:p>
            <a:endParaRPr lang="pl-PL" dirty="0"/>
          </a:p>
          <a:p>
            <a:endParaRPr lang="pl-PL" dirty="0"/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07EB3B78-36BE-E1EA-78F9-FA689C568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391006"/>
            <a:ext cx="6820852" cy="71447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9" name="Obraz 18">
            <a:extLst>
              <a:ext uri="{FF2B5EF4-FFF2-40B4-BE49-F238E27FC236}">
                <a16:creationId xmlns:a16="http://schemas.microsoft.com/office/drawing/2014/main" id="{15ECDD59-4EE3-E985-7C62-0B5AEF115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829" y="3043769"/>
            <a:ext cx="4906060" cy="35819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39380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7CD2D1C-8142-7D56-0F11-FF27E1590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691" y="250610"/>
            <a:ext cx="10233891" cy="6356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806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C39196E8-96F0-4451-2E41-5A3A89140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633" y="107239"/>
            <a:ext cx="7433254" cy="6643522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845613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15D92CB9-E63C-0C66-8DD0-A8BB55721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60" y="883116"/>
            <a:ext cx="9657506" cy="549843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919888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5">
            <a:extLst>
              <a:ext uri="{FF2B5EF4-FFF2-40B4-BE49-F238E27FC236}">
                <a16:creationId xmlns:a16="http://schemas.microsoft.com/office/drawing/2014/main" id="{869B1C98-35D5-065F-E3CD-3A43284FB1CB}"/>
              </a:ext>
            </a:extLst>
          </p:cNvPr>
          <p:cNvSpPr/>
          <p:nvPr/>
        </p:nvSpPr>
        <p:spPr>
          <a:xfrm>
            <a:off x="1542472" y="1385455"/>
            <a:ext cx="8859343" cy="53109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EC73135-209E-40DF-DDB9-5B2ABBE95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🔄 Pipeline - przetwarzanie danych</a:t>
            </a:r>
            <a:endParaRPr lang="pl-PL" dirty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870EC5E5-A7F6-EFF7-6696-F3422688F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955" y="1540596"/>
            <a:ext cx="833437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814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44C060F-BC13-623A-8F32-CAF8E7955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🧠 Interpretacja modeli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88DC102-1B2D-A5A3-7206-1AE53F899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65172"/>
            <a:ext cx="8946541" cy="4583228"/>
          </a:xfrm>
        </p:spPr>
        <p:txBody>
          <a:bodyPr>
            <a:normAutofit/>
          </a:bodyPr>
          <a:lstStyle/>
          <a:p>
            <a:r>
              <a:rPr lang="pl-PL" dirty="0"/>
              <a:t>W projekcie wykorzystano </a:t>
            </a:r>
            <a:r>
              <a:rPr lang="pl-PL" b="1" dirty="0"/>
              <a:t>SHAP</a:t>
            </a:r>
            <a:r>
              <a:rPr lang="pl-PL" dirty="0"/>
              <a:t> do oceny ważności cech.</a:t>
            </a:r>
          </a:p>
          <a:p>
            <a:r>
              <a:rPr lang="pl-PL" dirty="0"/>
              <a:t>Najbardziej wpływowe cechy to:</a:t>
            </a:r>
          </a:p>
          <a:p>
            <a:pPr lvl="1"/>
            <a:r>
              <a:rPr lang="pl-PL" dirty="0"/>
              <a:t>miasto,</a:t>
            </a:r>
          </a:p>
          <a:p>
            <a:pPr lvl="1"/>
            <a:r>
              <a:rPr lang="pl-PL" dirty="0"/>
              <a:t>powierzchnia mieszkania,</a:t>
            </a:r>
          </a:p>
          <a:p>
            <a:pPr lvl="1"/>
            <a:r>
              <a:rPr lang="pl-PL" dirty="0"/>
              <a:t>rok budowy,</a:t>
            </a:r>
          </a:p>
          <a:p>
            <a:pPr lvl="1"/>
            <a:r>
              <a:rPr lang="pl-PL" dirty="0"/>
              <a:t>odległość od centrum,</a:t>
            </a:r>
          </a:p>
          <a:p>
            <a:pPr lvl="1"/>
            <a:r>
              <a:rPr lang="pl-PL" dirty="0"/>
              <a:t>liczba pokoi,</a:t>
            </a:r>
          </a:p>
          <a:p>
            <a:pPr lvl="1"/>
            <a:r>
              <a:rPr lang="pl-PL" dirty="0"/>
              <a:t>liczba punktów POI w obrębie 500 metrów,</a:t>
            </a:r>
          </a:p>
          <a:p>
            <a:pPr lvl="1"/>
            <a:r>
              <a:rPr lang="pl-PL" dirty="0"/>
              <a:t>obecność windy</a:t>
            </a:r>
          </a:p>
          <a:p>
            <a:pPr lvl="1"/>
            <a:r>
              <a:rPr lang="pl-PL" dirty="0"/>
              <a:t>odległość od szpitala</a:t>
            </a:r>
          </a:p>
          <a:p>
            <a:pPr lvl="1"/>
            <a:r>
              <a:rPr lang="pl-PL" dirty="0"/>
              <a:t>odległość od restauracji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62904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9884B32-2DA3-2D4A-3578-379F21799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SHAP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2D633A1-B620-D530-EAC9-398589330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312" y="1378277"/>
            <a:ext cx="4364186" cy="519282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1EAE45DF-AFBD-A619-CC12-BFDD7676F8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352" y="1378277"/>
            <a:ext cx="4266336" cy="5181339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422861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">
  <a:themeElements>
    <a:clrScheme name="J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J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J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243</TotalTime>
  <Words>384</Words>
  <Application>Microsoft Office PowerPoint</Application>
  <PresentationFormat>Panoramiczny</PresentationFormat>
  <Paragraphs>78</Paragraphs>
  <Slides>17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23" baseType="lpstr">
      <vt:lpstr>Arial</vt:lpstr>
      <vt:lpstr>Century Gothic</vt:lpstr>
      <vt:lpstr>Courier New</vt:lpstr>
      <vt:lpstr>Wingdings</vt:lpstr>
      <vt:lpstr>Wingdings 3</vt:lpstr>
      <vt:lpstr>Jon</vt:lpstr>
      <vt:lpstr>Predykcja cen mieszkań z użyciem ML </vt:lpstr>
      <vt:lpstr>🎯 Cel projektu </vt:lpstr>
      <vt:lpstr>Dane wejściowe</vt:lpstr>
      <vt:lpstr>Prezentacja programu PowerPoint</vt:lpstr>
      <vt:lpstr>Prezentacja programu PowerPoint</vt:lpstr>
      <vt:lpstr>Prezentacja programu PowerPoint</vt:lpstr>
      <vt:lpstr>🔄 Pipeline - przetwarzanie danych</vt:lpstr>
      <vt:lpstr>🧠 Interpretacja modeli</vt:lpstr>
      <vt:lpstr>SHAP</vt:lpstr>
      <vt:lpstr>Optuna - XGB</vt:lpstr>
      <vt:lpstr>Random Forest error</vt:lpstr>
      <vt:lpstr>XGB error</vt:lpstr>
      <vt:lpstr>🥊Random Forest vs XGBoost🥊</vt:lpstr>
      <vt:lpstr>🖥️ Interfejs użytkownika (GUI)</vt:lpstr>
      <vt:lpstr>📦 Struktura projektu</vt:lpstr>
      <vt:lpstr>▶️ Uruchomianie projektu i predykcji </vt:lpstr>
      <vt:lpstr>Dziękujemy za uwagę  (oraz liczymy na 5-teczki 😉)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Marcin Polmański</dc:creator>
  <cp:lastModifiedBy>Marcin Polmański</cp:lastModifiedBy>
  <cp:revision>6</cp:revision>
  <dcterms:created xsi:type="dcterms:W3CDTF">2025-09-26T15:17:06Z</dcterms:created>
  <dcterms:modified xsi:type="dcterms:W3CDTF">2025-09-26T19:20:50Z</dcterms:modified>
</cp:coreProperties>
</file>