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9"/>
  </p:notesMasterIdLst>
  <p:handoutMasterIdLst>
    <p:handoutMasterId r:id="rId40"/>
  </p:handoutMasterIdLst>
  <p:sldIdLst>
    <p:sldId id="838" r:id="rId3"/>
    <p:sldId id="824" r:id="rId4"/>
    <p:sldId id="822" r:id="rId5"/>
    <p:sldId id="871" r:id="rId6"/>
    <p:sldId id="839" r:id="rId7"/>
    <p:sldId id="840" r:id="rId8"/>
    <p:sldId id="847" r:id="rId9"/>
    <p:sldId id="841" r:id="rId10"/>
    <p:sldId id="844" r:id="rId11"/>
    <p:sldId id="843" r:id="rId12"/>
    <p:sldId id="845" r:id="rId13"/>
    <p:sldId id="846" r:id="rId14"/>
    <p:sldId id="848" r:id="rId15"/>
    <p:sldId id="868" r:id="rId16"/>
    <p:sldId id="849" r:id="rId17"/>
    <p:sldId id="869" r:id="rId18"/>
    <p:sldId id="850" r:id="rId19"/>
    <p:sldId id="870" r:id="rId20"/>
    <p:sldId id="851" r:id="rId21"/>
    <p:sldId id="854" r:id="rId22"/>
    <p:sldId id="855" r:id="rId23"/>
    <p:sldId id="852" r:id="rId24"/>
    <p:sldId id="853" r:id="rId25"/>
    <p:sldId id="856" r:id="rId26"/>
    <p:sldId id="857" r:id="rId27"/>
    <p:sldId id="858" r:id="rId28"/>
    <p:sldId id="859" r:id="rId29"/>
    <p:sldId id="861" r:id="rId30"/>
    <p:sldId id="860" r:id="rId31"/>
    <p:sldId id="862" r:id="rId32"/>
    <p:sldId id="863" r:id="rId33"/>
    <p:sldId id="864" r:id="rId34"/>
    <p:sldId id="865" r:id="rId35"/>
    <p:sldId id="866" r:id="rId36"/>
    <p:sldId id="867" r:id="rId37"/>
    <p:sldId id="681" r:id="rId3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12" autoAdjust="0"/>
    <p:restoredTop sz="84254" autoAdjust="0"/>
  </p:normalViewPr>
  <p:slideViewPr>
    <p:cSldViewPr snapToGrid="0">
      <p:cViewPr>
        <p:scale>
          <a:sx n="83" d="100"/>
          <a:sy n="83" d="100"/>
        </p:scale>
        <p:origin x="-984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85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005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59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993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882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44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376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471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98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018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27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A54CCA4C-0520-4435-847C-4303301D37A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en-US" sz="8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09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864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21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195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22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86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23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852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24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29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25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016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26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83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27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6579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28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34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29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447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263382F5-B173-4BB4-BDB6-FF16AB0C4344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en-US" sz="8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539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30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6568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31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922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32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2587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33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2671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34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2429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35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953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50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994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633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53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024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81063">
              <a:lnSpc>
                <a:spcPct val="90000"/>
              </a:lnSpc>
              <a:spcBef>
                <a:spcPct val="4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81063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EA8F4D07-125B-4AF6-9C48-A289B078FD93}" type="slidenum">
              <a:rPr lang="en-US" altLang="en-US" sz="800" smtClean="0"/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en-US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80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1" y="341922"/>
            <a:ext cx="8929752" cy="714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453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/>
              <a:t>Scenariul </a:t>
            </a:r>
            <a:r>
              <a:rPr lang="ro-RO" altLang="en-US" dirty="0" smtClean="0"/>
              <a:t>2. Small </a:t>
            </a:r>
            <a:r>
              <a:rPr lang="ro-RO" altLang="en-US" dirty="0"/>
              <a:t>Office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433513"/>
            <a:ext cx="7940675" cy="50768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ro-RO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" y="1480707"/>
            <a:ext cx="6986587" cy="498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Configurare Scenariu AP</a:t>
            </a:r>
            <a:endParaRPr lang="ro-RO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433513"/>
            <a:ext cx="7940675" cy="50768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ro-RO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4" y="1411288"/>
            <a:ext cx="83343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Transformari Binar-Zecimal-Hexazecimal</a:t>
            </a:r>
            <a:endParaRPr lang="ro-RO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433513"/>
            <a:ext cx="7940675" cy="5076825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ro-RO" altLang="en-US" dirty="0" smtClean="0"/>
              <a:t>Binar &gt; Zecimal</a:t>
            </a:r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___  ___  ___  ___  ___  ___  ___  ___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2^7   2^6  2^5  2^4   2^3  2^2  2^1  2^0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128    64    32   16    8        4     2      1</a:t>
            </a:r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53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Transformari Binar-Zecimal-Hexazecimal</a:t>
            </a:r>
            <a:endParaRPr lang="ro-RO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433513"/>
            <a:ext cx="7940675" cy="5076825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ro-RO" altLang="en-US" dirty="0" smtClean="0"/>
              <a:t>Binar &gt; Zecimal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  1      1      1       0     0       0     1      1 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___  ___  ___  ___  ___  ___  ___  ___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2^7   2^6  2^5  2^4   2^3  2^2  2^1  2^0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128    64    32   16    8        4     2      1</a:t>
            </a:r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46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Transformari Binar-Zecimal-Hexazecimal</a:t>
            </a:r>
            <a:endParaRPr lang="ro-RO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433513"/>
            <a:ext cx="7940675" cy="5076825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ro-RO" altLang="en-US" dirty="0" smtClean="0"/>
              <a:t>Binar &gt; Zecimal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  1      1      1       0     0       0     1      1 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___  ___  ___  ___  ___  ___  ___  ___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2^7   2^6  2^5  2^4   2^3  2^2  2^1  2^0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128    64    32   16    8        4     2      1</a:t>
            </a:r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225</a:t>
            </a:r>
          </a:p>
        </p:txBody>
      </p:sp>
    </p:spTree>
    <p:extLst>
      <p:ext uri="{BB962C8B-B14F-4D97-AF65-F5344CB8AC3E}">
        <p14:creationId xmlns:p14="http://schemas.microsoft.com/office/powerpoint/2010/main" val="23277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Transformari Binar-Zecimal-Hexazecimal</a:t>
            </a:r>
            <a:endParaRPr lang="ro-RO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433513"/>
            <a:ext cx="7940675" cy="5076825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ro-RO" altLang="en-US" dirty="0" smtClean="0"/>
              <a:t>Binar &gt; Zecimal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  0      1      0       1     0       1     1      </a:t>
            </a:r>
            <a:r>
              <a:rPr lang="ro-RO" altLang="en-US" dirty="0"/>
              <a:t>0</a:t>
            </a:r>
            <a:r>
              <a:rPr lang="ro-RO" altLang="en-US" dirty="0" smtClean="0"/>
              <a:t> 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___  ___  ___  ___  ___  ___  ___  ___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2^7   2^6  2^5  2^4   2^3  2^2  2^1  2^0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128    64    32   16    8        4     2      1</a:t>
            </a:r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98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Transformari Binar-Zecimal-Hexazecimal</a:t>
            </a:r>
            <a:endParaRPr lang="ro-RO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433513"/>
            <a:ext cx="7940675" cy="5076825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ro-RO" altLang="en-US" dirty="0" smtClean="0"/>
              <a:t>Binar &gt; Zecimal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  0      1      0       1     0       1     </a:t>
            </a:r>
            <a:r>
              <a:rPr lang="ro-RO" altLang="en-US" dirty="0"/>
              <a:t>1</a:t>
            </a:r>
            <a:r>
              <a:rPr lang="ro-RO" altLang="en-US" dirty="0" smtClean="0"/>
              <a:t>      0 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___  ___  ___  ___  ___  ___  ___  ___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2^7   2^6  2^5  2^4   2^3  2^2  2^1  2^0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128    64    32   16    8        4     2      1</a:t>
            </a:r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86</a:t>
            </a:r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984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Transformari Binar-Zecimal-Hexazecimal</a:t>
            </a:r>
            <a:endParaRPr lang="ro-RO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433513"/>
            <a:ext cx="7940675" cy="5076825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ro-RO" altLang="en-US" dirty="0" smtClean="0"/>
              <a:t>Binar &gt; Zecimal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  1      0      1       0     0       1     0      1 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___  ___  ___  ___  ___  ___  ___  ___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2^7   2^6  2^5  2^4   2^3  2^2  2^1  2^0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128    64    32   16    8        4     2      1</a:t>
            </a:r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39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Transformari Binar-Zecimal-Hexazecimal</a:t>
            </a:r>
            <a:endParaRPr lang="ro-RO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433513"/>
            <a:ext cx="7940675" cy="5076825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ro-RO" altLang="en-US" dirty="0" smtClean="0"/>
              <a:t>Binar &gt; Zecimal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  1      0      1       0     0       1     0      1 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___  ___  ___  ___  ___  ___  ___  ___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2^7   2^6  2^5  2^4   2^3  2^2  2^1  2^0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128    64    32   16    8        4     2      1</a:t>
            </a:r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165</a:t>
            </a:r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988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Transformari Binar-Zecimal-Hexazecimal</a:t>
            </a:r>
            <a:endParaRPr lang="ro-RO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433513"/>
            <a:ext cx="7940675" cy="5076825"/>
          </a:xfrm>
        </p:spPr>
        <p:txBody>
          <a:bodyPr/>
          <a:lstStyle/>
          <a:p>
            <a:pPr marL="457200" indent="-457200" eaLnBrk="1" hangingPunct="1">
              <a:buAutoNum type="arabicPeriod" startAt="2"/>
              <a:defRPr/>
            </a:pPr>
            <a:r>
              <a:rPr lang="ro-RO" altLang="en-US" dirty="0" smtClean="0"/>
              <a:t>Binar &lt; Zecimal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201 – 128 = 73</a:t>
            </a:r>
          </a:p>
          <a:p>
            <a:pPr marL="0" indent="0" eaLnBrk="1" hangingPunct="1">
              <a:buNone/>
              <a:defRPr/>
            </a:pPr>
            <a:endParaRPr lang="ro-RO" altLang="en-US" dirty="0"/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1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___  ___  ___  ___  ___  ___  ___  ___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2^7   2^6  2^5  2^4   2^3  2^2  2^1  2^0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128    64    32   16    8        4     2      1</a:t>
            </a:r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68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749300"/>
            <a:ext cx="8145463" cy="452438"/>
          </a:xfrm>
        </p:spPr>
        <p:txBody>
          <a:bodyPr/>
          <a:lstStyle/>
          <a:p>
            <a:pPr eaLnBrk="1" hangingPunct="1"/>
            <a:r>
              <a:rPr lang="ro-RO" altLang="en-US" dirty="0" smtClean="0"/>
              <a:t>Cisco Networking </a:t>
            </a:r>
            <a:r>
              <a:rPr lang="ro-RO" altLang="en-US" dirty="0" smtClean="0"/>
              <a:t>A</a:t>
            </a:r>
            <a:r>
              <a:rPr lang="en-US" altLang="en-US" dirty="0" smtClean="0"/>
              <a:t>c</a:t>
            </a:r>
            <a:r>
              <a:rPr lang="ro-RO" altLang="en-US" dirty="0" smtClean="0"/>
              <a:t>ademy</a:t>
            </a:r>
            <a:endParaRPr lang="en-US" altLang="en-US" dirty="0" smtClean="0"/>
          </a:p>
        </p:txBody>
      </p:sp>
      <p:sp>
        <p:nvSpPr>
          <p:cNvPr id="39939" name="TextBox 97"/>
          <p:cNvSpPr txBox="1">
            <a:spLocks noChangeArrowheads="1"/>
          </p:cNvSpPr>
          <p:nvPr/>
        </p:nvSpPr>
        <p:spPr bwMode="auto">
          <a:xfrm>
            <a:off x="6467475" y="5992813"/>
            <a:ext cx="2620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o-RO" sz="1400">
                <a:solidFill>
                  <a:schemeClr val="bg2"/>
                </a:solidFill>
                <a:latin typeface="Arial Rounded MT Bold"/>
              </a:rPr>
              <a:t>Networking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5368925" y="3284538"/>
            <a:ext cx="1279525" cy="63976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6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CCNA Security</a:t>
            </a:r>
          </a:p>
        </p:txBody>
      </p:sp>
      <p:sp>
        <p:nvSpPr>
          <p:cNvPr id="39942" name="TextBox 107"/>
          <p:cNvSpPr txBox="1">
            <a:spLocks noChangeArrowheads="1"/>
          </p:cNvSpPr>
          <p:nvPr/>
        </p:nvSpPr>
        <p:spPr bwMode="auto">
          <a:xfrm rot="-5400000">
            <a:off x="-1778000" y="4813300"/>
            <a:ext cx="18748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o-RO" sz="1600">
                <a:solidFill>
                  <a:schemeClr val="bg1"/>
                </a:solidFill>
                <a:latin typeface="Arial Rounded MT Bold"/>
              </a:rPr>
              <a:t>Introductory</a:t>
            </a:r>
          </a:p>
        </p:txBody>
      </p:sp>
      <p:sp>
        <p:nvSpPr>
          <p:cNvPr id="39943" name="TextBox 108"/>
          <p:cNvSpPr txBox="1">
            <a:spLocks noChangeArrowheads="1"/>
          </p:cNvSpPr>
          <p:nvPr/>
        </p:nvSpPr>
        <p:spPr bwMode="auto">
          <a:xfrm rot="-5400000">
            <a:off x="-1837531" y="2282031"/>
            <a:ext cx="1976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ro-RO" sz="1400">
                <a:solidFill>
                  <a:schemeClr val="bg1"/>
                </a:solidFill>
                <a:latin typeface="Arial Rounded MT Bold"/>
              </a:rPr>
              <a:t>Advanced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2962275" y="4581525"/>
            <a:ext cx="914400" cy="457200"/>
          </a:xfrm>
          <a:prstGeom prst="roundRect">
            <a:avLst/>
          </a:prstGeom>
          <a:gradFill>
            <a:gsLst>
              <a:gs pos="0">
                <a:srgbClr val="446FAC"/>
              </a:gs>
              <a:gs pos="100000">
                <a:srgbClr val="2B3A81"/>
              </a:gs>
            </a:gsLst>
            <a:lin ang="16200000" scaled="0"/>
          </a:gradFill>
          <a:ln>
            <a:solidFill>
              <a:srgbClr val="F3DA6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latin typeface="Arial Rounded MT Bold" panose="020F0704030504030204" pitchFamily="34" charset="0"/>
              </a:rPr>
              <a:t>Cisco CCENT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2962275" y="3316288"/>
            <a:ext cx="914400" cy="457200"/>
          </a:xfrm>
          <a:prstGeom prst="roundRect">
            <a:avLst/>
          </a:prstGeom>
          <a:gradFill>
            <a:gsLst>
              <a:gs pos="0">
                <a:srgbClr val="446FAC"/>
              </a:gs>
              <a:gs pos="100000">
                <a:srgbClr val="2B3A81"/>
              </a:gs>
            </a:gsLst>
            <a:lin ang="16200000" scaled="0"/>
          </a:gradFill>
          <a:ln>
            <a:solidFill>
              <a:srgbClr val="F3DA6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1100" dirty="0">
                <a:latin typeface="Arial Rounded MT Bold" panose="020F0704030504030204" pitchFamily="34" charset="0"/>
              </a:rPr>
              <a:t>Cisco </a:t>
            </a:r>
            <a:br>
              <a:rPr lang="en-US" sz="1100" dirty="0">
                <a:latin typeface="Arial Rounded MT Bold" panose="020F0704030504030204" pitchFamily="34" charset="0"/>
              </a:rPr>
            </a:br>
            <a:r>
              <a:rPr lang="en-US" sz="1100" dirty="0">
                <a:latin typeface="Arial Rounded MT Bold" panose="020F0704030504030204" pitchFamily="34" charset="0"/>
              </a:rPr>
              <a:t>CCNA R&amp;S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6842125" y="3316288"/>
            <a:ext cx="914400" cy="457200"/>
          </a:xfrm>
          <a:prstGeom prst="roundRect">
            <a:avLst/>
          </a:prstGeom>
          <a:gradFill>
            <a:gsLst>
              <a:gs pos="0">
                <a:srgbClr val="446FAC"/>
              </a:gs>
              <a:gs pos="100000">
                <a:srgbClr val="2B3A81"/>
              </a:gs>
            </a:gsLst>
            <a:lin ang="16200000" scaled="0"/>
          </a:gradFill>
          <a:ln>
            <a:solidFill>
              <a:srgbClr val="F3DA6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1200" dirty="0">
                <a:latin typeface="Arial Rounded MT Bold" panose="020F0704030504030204" pitchFamily="34" charset="0"/>
              </a:rPr>
              <a:t>Cisco CCNA Security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2906713" y="1314450"/>
            <a:ext cx="914400" cy="457200"/>
          </a:xfrm>
          <a:prstGeom prst="roundRect">
            <a:avLst/>
          </a:prstGeom>
          <a:gradFill>
            <a:gsLst>
              <a:gs pos="0">
                <a:srgbClr val="446FAC"/>
              </a:gs>
              <a:gs pos="100000">
                <a:srgbClr val="2B3A81"/>
              </a:gs>
            </a:gsLst>
            <a:lin ang="16200000" scaled="0"/>
          </a:gradFill>
          <a:ln>
            <a:solidFill>
              <a:srgbClr val="F3DA6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1100" dirty="0">
                <a:latin typeface="Arial Rounded MT Bold" panose="020F0704030504030204" pitchFamily="34" charset="0"/>
              </a:rPr>
              <a:t>Cisco </a:t>
            </a:r>
            <a:br>
              <a:rPr lang="en-US" sz="1100" dirty="0">
                <a:latin typeface="Arial Rounded MT Bold" panose="020F0704030504030204" pitchFamily="34" charset="0"/>
              </a:rPr>
            </a:br>
            <a:r>
              <a:rPr lang="en-US" sz="1100" dirty="0">
                <a:latin typeface="Arial Rounded MT Bold" panose="020F0704030504030204" pitchFamily="34" charset="0"/>
              </a:rPr>
              <a:t>CCNP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920750" y="5197475"/>
            <a:ext cx="1882775" cy="53975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CCNA R</a:t>
            </a:r>
            <a:r>
              <a:rPr lang="ro-RO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&amp;S 1</a:t>
            </a: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12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Introducing to Networks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-561975" y="1431925"/>
            <a:ext cx="0" cy="438943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50" name="Picture 1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88" y="3281363"/>
            <a:ext cx="4572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919163" y="4583113"/>
            <a:ext cx="1881187" cy="53975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CCNA R</a:t>
            </a:r>
            <a:r>
              <a:rPr lang="ro-RO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&amp;S 2</a:t>
            </a: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12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Routing and Switching</a:t>
            </a:r>
            <a:r>
              <a:rPr lang="ro-RO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 Essentials</a:t>
            </a:r>
            <a:endParaRPr lang="en-US" sz="1400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9952" name="Picture 1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5529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ounded Rectangle 46"/>
          <p:cNvSpPr/>
          <p:nvPr/>
        </p:nvSpPr>
        <p:spPr>
          <a:xfrm>
            <a:off x="919163" y="3890963"/>
            <a:ext cx="1881187" cy="53975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CCNA R</a:t>
            </a:r>
            <a:r>
              <a:rPr lang="ro-RO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&amp;S 3</a:t>
            </a: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12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Scaling Networks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947738" y="3275013"/>
            <a:ext cx="1881187" cy="53975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CCNA R</a:t>
            </a:r>
            <a:r>
              <a:rPr lang="ro-RO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&amp;S 4</a:t>
            </a:r>
            <a:r>
              <a:rPr lang="en-US" sz="12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12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Connecting Networks</a:t>
            </a:r>
          </a:p>
        </p:txBody>
      </p:sp>
      <p:pic>
        <p:nvPicPr>
          <p:cNvPr id="39955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3281363"/>
            <a:ext cx="45561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ounded Rectangle 49"/>
          <p:cNvSpPr/>
          <p:nvPr/>
        </p:nvSpPr>
        <p:spPr>
          <a:xfrm>
            <a:off x="919163" y="2536825"/>
            <a:ext cx="1881187" cy="53816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ro-RO" sz="16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CCNP</a:t>
            </a: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o-RO" sz="16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Switch</a:t>
            </a:r>
            <a:endParaRPr lang="en-US" sz="1600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31863" y="1920875"/>
            <a:ext cx="1881187" cy="53816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ro-RO" sz="16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CCNP</a:t>
            </a: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o-RO" sz="16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Route</a:t>
            </a:r>
            <a:endParaRPr lang="en-US" sz="1600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919163" y="1311275"/>
            <a:ext cx="1881187" cy="53816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ro-RO" sz="16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CCNP</a:t>
            </a: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o-RO" sz="16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TShoot</a:t>
            </a:r>
            <a:endParaRPr lang="en-US" sz="1600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9959" name="Picture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25" y="1311275"/>
            <a:ext cx="4095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60" name="Up Arrow 5"/>
          <p:cNvSpPr>
            <a:spLocks noChangeArrowheads="1"/>
          </p:cNvSpPr>
          <p:nvPr/>
        </p:nvSpPr>
        <p:spPr bwMode="auto">
          <a:xfrm>
            <a:off x="352425" y="1447800"/>
            <a:ext cx="219075" cy="4194175"/>
          </a:xfrm>
          <a:prstGeom prst="upArrow">
            <a:avLst>
              <a:gd name="adj1" fmla="val 50000"/>
              <a:gd name="adj2" fmla="val 49990"/>
            </a:avLst>
          </a:prstGeom>
          <a:solidFill>
            <a:schemeClr val="accent1"/>
          </a:solidFill>
          <a:ln w="9525" algn="ctr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>
            <a:spAutoFit/>
          </a:bodyPr>
          <a:lstStyle>
            <a:lvl1pPr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ro-RO" altLang="ro-RO"/>
          </a:p>
        </p:txBody>
      </p:sp>
      <p:sp>
        <p:nvSpPr>
          <p:cNvPr id="39961" name="Right Arrow 6"/>
          <p:cNvSpPr>
            <a:spLocks noChangeArrowheads="1"/>
          </p:cNvSpPr>
          <p:nvPr/>
        </p:nvSpPr>
        <p:spPr bwMode="auto">
          <a:xfrm>
            <a:off x="4164013" y="3424238"/>
            <a:ext cx="981075" cy="228600"/>
          </a:xfrm>
          <a:prstGeom prst="rightArrow">
            <a:avLst>
              <a:gd name="adj1" fmla="val 50000"/>
              <a:gd name="adj2" fmla="val 49990"/>
            </a:avLst>
          </a:prstGeom>
          <a:solidFill>
            <a:schemeClr val="accent1"/>
          </a:solidFill>
          <a:ln w="9525" algn="ctr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>
            <a:spAutoFit/>
          </a:bodyPr>
          <a:lstStyle>
            <a:lvl1pPr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ro-RO" altLang="ro-RO"/>
          </a:p>
        </p:txBody>
      </p:sp>
      <p:sp>
        <p:nvSpPr>
          <p:cNvPr id="39962" name="Up Arrow 7"/>
          <p:cNvSpPr>
            <a:spLocks noChangeArrowheads="1"/>
          </p:cNvSpPr>
          <p:nvPr/>
        </p:nvSpPr>
        <p:spPr bwMode="auto">
          <a:xfrm>
            <a:off x="5881688" y="1428750"/>
            <a:ext cx="254000" cy="1627188"/>
          </a:xfrm>
          <a:prstGeom prst="upArrow">
            <a:avLst>
              <a:gd name="adj1" fmla="val 50000"/>
              <a:gd name="adj2" fmla="val 49797"/>
            </a:avLst>
          </a:prstGeom>
          <a:solidFill>
            <a:schemeClr val="accent1"/>
          </a:solidFill>
          <a:ln w="9525" algn="ctr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>
            <a:spAutoFit/>
          </a:bodyPr>
          <a:lstStyle>
            <a:lvl1pPr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ro-RO" altLang="ro-RO"/>
          </a:p>
        </p:txBody>
      </p:sp>
      <p:sp>
        <p:nvSpPr>
          <p:cNvPr id="59" name="Rounded Rectangle 58"/>
          <p:cNvSpPr/>
          <p:nvPr/>
        </p:nvSpPr>
        <p:spPr>
          <a:xfrm>
            <a:off x="6777038" y="1309688"/>
            <a:ext cx="914400" cy="457200"/>
          </a:xfrm>
          <a:prstGeom prst="roundRect">
            <a:avLst/>
          </a:prstGeom>
          <a:gradFill>
            <a:gsLst>
              <a:gs pos="0">
                <a:srgbClr val="446FAC"/>
              </a:gs>
              <a:gs pos="100000">
                <a:srgbClr val="2B3A81"/>
              </a:gs>
            </a:gsLst>
            <a:lin ang="16200000" scaled="0"/>
          </a:gradFill>
          <a:ln>
            <a:solidFill>
              <a:srgbClr val="F3DA6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1100" dirty="0">
                <a:latin typeface="Arial Rounded MT Bold" panose="020F0704030504030204" pitchFamily="34" charset="0"/>
              </a:rPr>
              <a:t>Cisco </a:t>
            </a:r>
            <a:br>
              <a:rPr lang="en-US" sz="1100" dirty="0">
                <a:latin typeface="Arial Rounded MT Bold" panose="020F0704030504030204" pitchFamily="34" charset="0"/>
              </a:rPr>
            </a:br>
            <a:r>
              <a:rPr lang="en-US" sz="1100" dirty="0">
                <a:latin typeface="Arial Rounded MT Bold" panose="020F0704030504030204" pitchFamily="34" charset="0"/>
              </a:rPr>
              <a:t>CCNP</a:t>
            </a:r>
            <a:r>
              <a:rPr lang="ro-RO" sz="1100" dirty="0">
                <a:latin typeface="Arial Rounded MT Bold" panose="020F0704030504030204" pitchFamily="34" charset="0"/>
              </a:rPr>
              <a:t> Security</a:t>
            </a:r>
            <a:endParaRPr lang="en-US" sz="1100" dirty="0">
              <a:latin typeface="Arial Rounded MT Bold" panose="020F0704030504030204" pitchFamily="34" charset="0"/>
            </a:endParaRPr>
          </a:p>
        </p:txBody>
      </p:sp>
      <p:pic>
        <p:nvPicPr>
          <p:cNvPr id="39964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1306513"/>
            <a:ext cx="4095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65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3" y="4103688"/>
            <a:ext cx="1976437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8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Transformari Binar-Zecimal-Hexazecimal</a:t>
            </a:r>
            <a:endParaRPr lang="ro-RO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433513"/>
            <a:ext cx="7940675" cy="5076825"/>
          </a:xfrm>
        </p:spPr>
        <p:txBody>
          <a:bodyPr/>
          <a:lstStyle/>
          <a:p>
            <a:pPr marL="457200" indent="-457200" eaLnBrk="1" hangingPunct="1">
              <a:buAutoNum type="arabicPeriod" startAt="2"/>
              <a:defRPr/>
            </a:pPr>
            <a:r>
              <a:rPr lang="ro-RO" altLang="en-US" dirty="0" smtClean="0"/>
              <a:t>Binar &lt; Zecimal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201-128 = 73-64=9</a:t>
            </a:r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1        1      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___  ___  ___  ___  ___  ___  ___  ___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2^7   2^6  2^5  2^4   2^3  2^2  2^1  2^0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128    64    32   16    8        4     2      1</a:t>
            </a:r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36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Transformari Binar-Zecimal-Hexazecimal</a:t>
            </a:r>
            <a:endParaRPr lang="ro-RO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433513"/>
            <a:ext cx="7940675" cy="5076825"/>
          </a:xfrm>
        </p:spPr>
        <p:txBody>
          <a:bodyPr/>
          <a:lstStyle/>
          <a:p>
            <a:pPr marL="457200" indent="-457200" eaLnBrk="1" hangingPunct="1">
              <a:buAutoNum type="arabicPeriod" startAt="2"/>
              <a:defRPr/>
            </a:pPr>
            <a:r>
              <a:rPr lang="ro-RO" altLang="en-US" dirty="0" smtClean="0"/>
              <a:t>Binar &lt; Zecimal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201-128 = 73-64=9</a:t>
            </a:r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1        1      0      0   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___  ___  ___  ___  ___  ___  ___  ___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2^7   2^6  2^5  2^4   2^3  2^2  2^1  2^0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128    64    32   16    8        4     2      1</a:t>
            </a:r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48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Transformari Binar-Zecimal-Hexazecimal</a:t>
            </a:r>
            <a:endParaRPr lang="ro-RO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433513"/>
            <a:ext cx="7940675" cy="5076825"/>
          </a:xfrm>
        </p:spPr>
        <p:txBody>
          <a:bodyPr/>
          <a:lstStyle/>
          <a:p>
            <a:pPr marL="457200" indent="-457200" eaLnBrk="1" hangingPunct="1">
              <a:buAutoNum type="arabicPeriod" startAt="2"/>
              <a:defRPr/>
            </a:pPr>
            <a:r>
              <a:rPr lang="ro-RO" altLang="en-US" dirty="0" smtClean="0"/>
              <a:t>Binar &lt; Zecimal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201-128 = 73-64=9-8 =1-1</a:t>
            </a:r>
            <a:endParaRPr lang="ro-RO" altLang="en-US" dirty="0"/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1        1      0      0     1        0     0      1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___  ___  ___  ___  ___  ___  ___  ___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2^7   2^6  2^5  2^4   2^3  2^2  2^1  2^0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128    64    32   16    8        4     2      1</a:t>
            </a:r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125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Transformari Binar-Zecimal-Hexazecimal</a:t>
            </a:r>
            <a:endParaRPr lang="ro-RO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433513"/>
            <a:ext cx="7940675" cy="5076825"/>
          </a:xfrm>
        </p:spPr>
        <p:txBody>
          <a:bodyPr/>
          <a:lstStyle/>
          <a:p>
            <a:pPr marL="457200" indent="-457200" eaLnBrk="1" hangingPunct="1">
              <a:buAutoNum type="arabicPeriod" startAt="2"/>
              <a:defRPr/>
            </a:pPr>
            <a:r>
              <a:rPr lang="ro-RO" altLang="en-US" dirty="0" smtClean="0"/>
              <a:t>Binar &lt; Zecimal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150=128+16+4+2</a:t>
            </a:r>
          </a:p>
          <a:p>
            <a:pPr marL="0" indent="0" eaLnBrk="1" hangingPunct="1">
              <a:buNone/>
              <a:defRPr/>
            </a:pPr>
            <a:endParaRPr lang="ro-RO" altLang="en-US" dirty="0"/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___  ___  ___  ___  ___  ___  ___  ___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2^7   2^6  2^5  2^4   2^3  2^2  2^1  2^0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128    64    32   16    8        4     2      1</a:t>
            </a:r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96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Transformari Binar-Zecimal-Hexazecimal</a:t>
            </a:r>
            <a:endParaRPr lang="ro-RO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433513"/>
            <a:ext cx="7940675" cy="5076825"/>
          </a:xfrm>
        </p:spPr>
        <p:txBody>
          <a:bodyPr/>
          <a:lstStyle/>
          <a:p>
            <a:pPr marL="457200" indent="-457200" eaLnBrk="1" hangingPunct="1">
              <a:buAutoNum type="arabicPeriod" startAt="2"/>
              <a:defRPr/>
            </a:pPr>
            <a:r>
              <a:rPr lang="ro-RO" altLang="en-US" dirty="0" smtClean="0"/>
              <a:t>Binar &lt; Zecimal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150=128+16+4+2</a:t>
            </a:r>
          </a:p>
          <a:p>
            <a:pPr marL="0" indent="0" eaLnBrk="1" hangingPunct="1">
              <a:buNone/>
              <a:defRPr/>
            </a:pPr>
            <a:endParaRPr lang="ro-RO" altLang="en-US" dirty="0"/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   1      0       0    1     0       1      1       0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___  ___  ___  ___  ___  ___  ___  ___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2^7   2^6  2^5  2^4   2^3  2^2  2^1  2^0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128    64    32   16    8        4     2      1</a:t>
            </a:r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746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Transformari Binar-Zecimal-Hexazecimal</a:t>
            </a:r>
            <a:endParaRPr lang="ro-RO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5475" y="1433513"/>
                <a:ext cx="7940675" cy="5291137"/>
              </a:xfrm>
            </p:spPr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ro-RO" altLang="en-US" dirty="0" smtClean="0"/>
                  <a:t>3. Binar &gt; Hexazecimal</a:t>
                </a:r>
              </a:p>
              <a:p>
                <a:pPr marL="0" indent="0" eaLnBrk="1" hangingPunct="1">
                  <a:buNone/>
                  <a:defRPr/>
                </a:pPr>
                <a:endParaRPr lang="ro-RO" altLang="en-US" dirty="0" smtClean="0"/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alt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altLang="en-US" i="1" dirty="0">
                              <a:latin typeface="Cambria Math" panose="02040503050406030204" pitchFamily="18" charset="0"/>
                            </a:rPr>
                            <m:t>0101.1011</m:t>
                          </m:r>
                          <m:r>
                            <m:rPr>
                              <m:nor/>
                            </m:rPr>
                            <a:rPr lang="ro-RO" altLang="en-US" dirty="0"/>
                            <m:t> </m:t>
                          </m:r>
                        </m:e>
                        <m:sub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o-RO" altLang="en-US" i="1" dirty="0" smtClean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endParaRPr lang="ro-RO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5475" y="1433513"/>
                <a:ext cx="7940675" cy="5291137"/>
              </a:xfrm>
              <a:blipFill rotWithShape="0">
                <a:blip r:embed="rId3"/>
                <a:stretch>
                  <a:fillRect l="-1306" t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510365"/>
              </p:ext>
            </p:extLst>
          </p:nvPr>
        </p:nvGraphicFramePr>
        <p:xfrm>
          <a:off x="4260850" y="297188"/>
          <a:ext cx="4305300" cy="6427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Deci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Heza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Binar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5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Transformari Binar-Zecimal-Hexazecimal</a:t>
            </a:r>
            <a:endParaRPr lang="ro-RO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5475" y="1433513"/>
                <a:ext cx="7940675" cy="5291137"/>
              </a:xfrm>
            </p:spPr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ro-RO" altLang="en-US" dirty="0" smtClean="0"/>
                  <a:t>3. Binar &gt; Hexazecimal</a:t>
                </a:r>
              </a:p>
              <a:p>
                <a:pPr marL="0" indent="0" eaLnBrk="1" hangingPunct="1">
                  <a:buNone/>
                  <a:defRPr/>
                </a:pPr>
                <a:endParaRPr lang="ro-RO" altLang="en-US" dirty="0" smtClean="0"/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alt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altLang="en-US" i="1" dirty="0">
                              <a:latin typeface="Cambria Math" panose="02040503050406030204" pitchFamily="18" charset="0"/>
                            </a:rPr>
                            <m:t>0101.1011</m:t>
                          </m:r>
                          <m:r>
                            <m:rPr>
                              <m:nor/>
                            </m:rPr>
                            <a:rPr lang="ro-RO" altLang="en-US" dirty="0"/>
                            <m:t> </m:t>
                          </m:r>
                        </m:e>
                        <m:sub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o-RO" altLang="en-US" i="1" dirty="0" smtClean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alt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5             </m:t>
                          </m:r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  <m:sub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ro-RO" altLang="en-US" dirty="0" smtClean="0"/>
              </a:p>
              <a:p>
                <a:pPr marL="0" indent="0" eaLnBrk="1" hangingPunct="1">
                  <a:buNone/>
                  <a:defRPr/>
                </a:pPr>
                <a:endParaRPr lang="ro-RO" altLang="en-US" dirty="0" smtClean="0"/>
              </a:p>
              <a:p>
                <a:pPr marL="0" indent="0" eaLnBrk="1" hangingPunct="1">
                  <a:buNone/>
                  <a:defRPr/>
                </a:pPr>
                <a:endParaRPr lang="ro-RO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5475" y="1433513"/>
                <a:ext cx="7940675" cy="5291137"/>
              </a:xfrm>
              <a:blipFill rotWithShape="0">
                <a:blip r:embed="rId3"/>
                <a:stretch>
                  <a:fillRect l="-1306" t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260850" y="297188"/>
          <a:ext cx="4305300" cy="6427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Deci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Heza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Binar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77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Transformari Binar-Zecimal-Hexazecimal</a:t>
            </a:r>
            <a:endParaRPr lang="ro-RO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5475" y="1433513"/>
                <a:ext cx="7940675" cy="5291137"/>
              </a:xfrm>
            </p:spPr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ro-RO" altLang="en-US" dirty="0" smtClean="0"/>
                  <a:t>3. Binar &gt; Hexazecimal</a:t>
                </a:r>
              </a:p>
              <a:p>
                <a:pPr marL="0" indent="0" eaLnBrk="1" hangingPunct="1">
                  <a:buNone/>
                  <a:defRPr/>
                </a:pPr>
                <a:endParaRPr lang="ro-RO" altLang="en-US" dirty="0" smtClean="0"/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alt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altLang="en-US" i="1" dirty="0">
                              <a:latin typeface="Cambria Math" panose="02040503050406030204" pitchFamily="18" charset="0"/>
                            </a:rPr>
                            <m:t>0101.1011</m:t>
                          </m:r>
                          <m:r>
                            <m:rPr>
                              <m:nor/>
                            </m:rPr>
                            <a:rPr lang="ro-RO" altLang="en-US" dirty="0"/>
                            <m:t> </m:t>
                          </m:r>
                        </m:e>
                        <m:sub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o-RO" altLang="en-US" i="1" dirty="0" smtClean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alt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5             </m:t>
                          </m:r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  <m:sub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ro-RO" altLang="en-US" dirty="0" smtClean="0"/>
              </a:p>
              <a:p>
                <a:pPr marL="0" indent="0" eaLnBrk="1" hangingPunct="1">
                  <a:buNone/>
                  <a:defRPr/>
                </a:pPr>
                <a:endParaRPr lang="ro-RO" altLang="en-US" dirty="0" smtClean="0"/>
              </a:p>
              <a:p>
                <a:pPr marL="0" indent="0" eaLnBrk="1" hangingPunct="1">
                  <a:buNone/>
                  <a:defRPr/>
                </a:pPr>
                <a:r>
                  <a:rPr lang="ro-RO" altLang="en-US" dirty="0" smtClean="0"/>
                  <a:t>4. </a:t>
                </a:r>
                <a:r>
                  <a:rPr lang="ro-RO" altLang="en-US" dirty="0"/>
                  <a:t>Binar </a:t>
                </a:r>
                <a:r>
                  <a:rPr lang="ro-RO" altLang="en-US" dirty="0" smtClean="0"/>
                  <a:t>&lt; Hexazecimal</a:t>
                </a: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o-RO" altLang="en-US" i="1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ro-RO" altLang="en-US" i="1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  <m:sub>
                          <m:r>
                            <a:rPr lang="ro-RO" alt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ro-RO" altLang="en-US" dirty="0"/>
              </a:p>
              <a:p>
                <a:pPr marL="0" indent="0" eaLnBrk="1" hangingPunct="1">
                  <a:buNone/>
                  <a:defRPr/>
                </a:pPr>
                <a:endParaRPr lang="ro-RO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5475" y="1433513"/>
                <a:ext cx="7940675" cy="5291137"/>
              </a:xfrm>
              <a:blipFill rotWithShape="0">
                <a:blip r:embed="rId3"/>
                <a:stretch>
                  <a:fillRect l="-1306" t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260850" y="297188"/>
          <a:ext cx="4305300" cy="6427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Deci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Heza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Binar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4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Transformari Binar-Zecimal-Hexazecimal</a:t>
            </a:r>
            <a:endParaRPr lang="ro-RO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5475" y="1433513"/>
                <a:ext cx="7940675" cy="5291137"/>
              </a:xfrm>
            </p:spPr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ro-RO" altLang="en-US" dirty="0" smtClean="0"/>
                  <a:t>3. Binar &gt; Hexazecimal</a:t>
                </a:r>
              </a:p>
              <a:p>
                <a:pPr marL="0" indent="0" eaLnBrk="1" hangingPunct="1">
                  <a:buNone/>
                  <a:defRPr/>
                </a:pPr>
                <a:endParaRPr lang="ro-RO" altLang="en-US" dirty="0" smtClean="0"/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alt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altLang="en-US" i="1" dirty="0">
                              <a:latin typeface="Cambria Math" panose="02040503050406030204" pitchFamily="18" charset="0"/>
                            </a:rPr>
                            <m:t>0101.1011</m:t>
                          </m:r>
                          <m:r>
                            <m:rPr>
                              <m:nor/>
                            </m:rPr>
                            <a:rPr lang="ro-RO" altLang="en-US" dirty="0"/>
                            <m:t> </m:t>
                          </m:r>
                        </m:e>
                        <m:sub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o-RO" altLang="en-US" i="1" dirty="0" smtClean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alt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5             </m:t>
                          </m:r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  <m:sub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ro-RO" altLang="en-US" dirty="0" smtClean="0"/>
              </a:p>
              <a:p>
                <a:pPr marL="0" indent="0" eaLnBrk="1" hangingPunct="1">
                  <a:buNone/>
                  <a:defRPr/>
                </a:pPr>
                <a:endParaRPr lang="ro-RO" altLang="en-US" dirty="0" smtClean="0"/>
              </a:p>
              <a:p>
                <a:pPr marL="0" indent="0" eaLnBrk="1" hangingPunct="1">
                  <a:buNone/>
                  <a:defRPr/>
                </a:pPr>
                <a:r>
                  <a:rPr lang="ro-RO" altLang="en-US" dirty="0" smtClean="0"/>
                  <a:t>4. </a:t>
                </a:r>
                <a:r>
                  <a:rPr lang="ro-RO" altLang="en-US" dirty="0"/>
                  <a:t>Binar </a:t>
                </a:r>
                <a:r>
                  <a:rPr lang="ro-RO" altLang="en-US" dirty="0" smtClean="0"/>
                  <a:t>&lt; Hexazecimal</a:t>
                </a: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o-RO" altLang="en-US" i="1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ro-RO" altLang="en-US" i="1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  <m:sub>
                          <m:r>
                            <a:rPr lang="ro-RO" alt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ro-RO" altLang="en-US" dirty="0"/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alt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o-RO" alt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ro-RO" altLang="en-US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01</m:t>
                          </m:r>
                          <m:r>
                            <a:rPr lang="ro-RO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ro-RO" altLang="en-US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ro-RO" altLang="en-US" dirty="0"/>
                            <m:t> </m:t>
                          </m:r>
                        </m:e>
                        <m:sub>
                          <m:r>
                            <a:rPr lang="ro-RO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o-RO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5475" y="1433513"/>
                <a:ext cx="7940675" cy="5291137"/>
              </a:xfrm>
              <a:blipFill rotWithShape="0">
                <a:blip r:embed="rId3"/>
                <a:stretch>
                  <a:fillRect l="-1306" t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260850" y="297188"/>
          <a:ext cx="4305300" cy="6427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Deci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Heza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Binar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1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Transformari Binar-Zecimal-Hexazecimal</a:t>
            </a:r>
            <a:endParaRPr lang="ro-RO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433513"/>
            <a:ext cx="7940675" cy="529113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ro-RO" altLang="en-US" dirty="0" smtClean="0"/>
              <a:t>5. Zecimal &gt;Binar &gt; Hexazecimal</a:t>
            </a:r>
          </a:p>
          <a:p>
            <a:pPr marL="0" indent="0" eaLnBrk="1" hangingPunct="1">
              <a:buNone/>
              <a:defRPr/>
            </a:pPr>
            <a:r>
              <a:rPr lang="ro-RO" altLang="en-US" dirty="0" smtClean="0"/>
              <a:t>100</a:t>
            </a:r>
          </a:p>
          <a:p>
            <a:pPr marL="0" indent="0" eaLnBrk="1" hangingPunct="1">
              <a:buNone/>
              <a:defRPr/>
            </a:pPr>
            <a:endParaRPr lang="ro-RO" alt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260850" y="297188"/>
          <a:ext cx="4305300" cy="6427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Deci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Heza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Binar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18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749300"/>
            <a:ext cx="8145463" cy="452438"/>
          </a:xfrm>
        </p:spPr>
        <p:txBody>
          <a:bodyPr/>
          <a:lstStyle/>
          <a:p>
            <a:pPr eaLnBrk="1" hangingPunct="1"/>
            <a:r>
              <a:rPr lang="ro-RO" altLang="en-US" smtClean="0"/>
              <a:t>Mod de desfasurare</a:t>
            </a:r>
            <a:endParaRPr lang="en-US" altLang="en-US" smtClean="0"/>
          </a:p>
        </p:txBody>
      </p:sp>
      <p:sp>
        <p:nvSpPr>
          <p:cNvPr id="41987" name="TextBox 97"/>
          <p:cNvSpPr txBox="1">
            <a:spLocks noChangeArrowheads="1"/>
          </p:cNvSpPr>
          <p:nvPr/>
        </p:nvSpPr>
        <p:spPr bwMode="auto">
          <a:xfrm>
            <a:off x="5783606" y="6027866"/>
            <a:ext cx="2620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o-RO" sz="1400">
                <a:solidFill>
                  <a:schemeClr val="bg2"/>
                </a:solidFill>
                <a:latin typeface="Arial Rounded MT Bold"/>
              </a:rPr>
              <a:t>Networking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5368925" y="3284538"/>
            <a:ext cx="1279525" cy="63976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6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CCNA Security</a:t>
            </a:r>
          </a:p>
        </p:txBody>
      </p:sp>
      <p:sp>
        <p:nvSpPr>
          <p:cNvPr id="41990" name="TextBox 107"/>
          <p:cNvSpPr txBox="1">
            <a:spLocks noChangeArrowheads="1"/>
          </p:cNvSpPr>
          <p:nvPr/>
        </p:nvSpPr>
        <p:spPr bwMode="auto">
          <a:xfrm rot="-5400000">
            <a:off x="-1778000" y="4813300"/>
            <a:ext cx="18748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o-RO" sz="1600">
                <a:solidFill>
                  <a:schemeClr val="bg1"/>
                </a:solidFill>
                <a:latin typeface="Arial Rounded MT Bold"/>
              </a:rPr>
              <a:t>Introductory</a:t>
            </a:r>
          </a:p>
        </p:txBody>
      </p:sp>
      <p:sp>
        <p:nvSpPr>
          <p:cNvPr id="41991" name="TextBox 108"/>
          <p:cNvSpPr txBox="1">
            <a:spLocks noChangeArrowheads="1"/>
          </p:cNvSpPr>
          <p:nvPr/>
        </p:nvSpPr>
        <p:spPr bwMode="auto">
          <a:xfrm rot="-5400000">
            <a:off x="-1837531" y="2282031"/>
            <a:ext cx="19764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ro-RO" sz="1400">
                <a:solidFill>
                  <a:schemeClr val="bg1"/>
                </a:solidFill>
                <a:latin typeface="Arial Rounded MT Bold"/>
              </a:rPr>
              <a:t>Advanced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920750" y="5197475"/>
            <a:ext cx="1882775" cy="53975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CCNA R</a:t>
            </a:r>
            <a:r>
              <a:rPr lang="ro-RO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&amp;S 1</a:t>
            </a: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12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Introducing to Networks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-561975" y="1431925"/>
            <a:ext cx="0" cy="438943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19163" y="4583113"/>
            <a:ext cx="1881187" cy="53975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CCNA R</a:t>
            </a:r>
            <a:r>
              <a:rPr lang="ro-RO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&amp;S 2</a:t>
            </a: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12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Routing and Switching</a:t>
            </a:r>
            <a:r>
              <a:rPr lang="ro-RO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 Essentials</a:t>
            </a:r>
            <a:endParaRPr lang="en-US" sz="1400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9163" y="3890963"/>
            <a:ext cx="1881187" cy="53975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CCNA R</a:t>
            </a:r>
            <a:r>
              <a:rPr lang="ro-RO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&amp;S 3</a:t>
            </a: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12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Scaling Networks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947738" y="3275013"/>
            <a:ext cx="1881187" cy="53975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CCNA R</a:t>
            </a:r>
            <a:r>
              <a:rPr lang="ro-RO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&amp;S 4</a:t>
            </a:r>
            <a:r>
              <a:rPr lang="en-US" sz="12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12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Connecting Networks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919163" y="2536825"/>
            <a:ext cx="1881187" cy="53816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ro-RO" sz="16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CCNP</a:t>
            </a: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o-RO" sz="16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Switch</a:t>
            </a:r>
            <a:endParaRPr lang="en-US" sz="1600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31863" y="1920875"/>
            <a:ext cx="1881187" cy="53816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ro-RO" sz="16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CCNP</a:t>
            </a: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o-RO" sz="16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Route</a:t>
            </a:r>
            <a:endParaRPr lang="en-US" sz="1600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919163" y="1311275"/>
            <a:ext cx="1881187" cy="53816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ro-RO" sz="16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CCNP</a:t>
            </a:r>
            <a: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14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ro-RO" sz="1600" dirty="0">
                <a:latin typeface="Arial Unicode MS" panose="020B0604020202020204" pitchFamily="34" charset="-128"/>
                <a:cs typeface="Arial Unicode MS" panose="020B0604020202020204" pitchFamily="34" charset="-128"/>
              </a:rPr>
              <a:t>TShoot</a:t>
            </a:r>
            <a:endParaRPr lang="en-US" sz="1600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2000" name="Up Arrow 5"/>
          <p:cNvSpPr>
            <a:spLocks noChangeArrowheads="1"/>
          </p:cNvSpPr>
          <p:nvPr/>
        </p:nvSpPr>
        <p:spPr bwMode="auto">
          <a:xfrm>
            <a:off x="352425" y="1447800"/>
            <a:ext cx="219075" cy="4194175"/>
          </a:xfrm>
          <a:prstGeom prst="upArrow">
            <a:avLst>
              <a:gd name="adj1" fmla="val 50000"/>
              <a:gd name="adj2" fmla="val 49990"/>
            </a:avLst>
          </a:prstGeom>
          <a:solidFill>
            <a:schemeClr val="accent1"/>
          </a:solidFill>
          <a:ln w="9525" algn="ctr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>
            <a:spAutoFit/>
          </a:bodyPr>
          <a:lstStyle>
            <a:lvl1pPr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ro-RO" altLang="ro-RO"/>
          </a:p>
        </p:txBody>
      </p:sp>
      <p:sp>
        <p:nvSpPr>
          <p:cNvPr id="42001" name="Right Arrow 6"/>
          <p:cNvSpPr>
            <a:spLocks noChangeArrowheads="1"/>
          </p:cNvSpPr>
          <p:nvPr/>
        </p:nvSpPr>
        <p:spPr bwMode="auto">
          <a:xfrm>
            <a:off x="4822825" y="3435350"/>
            <a:ext cx="279400" cy="219075"/>
          </a:xfrm>
          <a:prstGeom prst="rightArrow">
            <a:avLst>
              <a:gd name="adj1" fmla="val 50000"/>
              <a:gd name="adj2" fmla="val 50123"/>
            </a:avLst>
          </a:prstGeom>
          <a:solidFill>
            <a:schemeClr val="accent1"/>
          </a:solidFill>
          <a:ln w="9525" algn="ctr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ctr">
            <a:spAutoFit/>
          </a:bodyPr>
          <a:lstStyle>
            <a:lvl1pPr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14388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ro-RO" altLang="ro-RO"/>
          </a:p>
        </p:txBody>
      </p:sp>
      <p:pic>
        <p:nvPicPr>
          <p:cNvPr id="42002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3" y="4103688"/>
            <a:ext cx="1976437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3" name="TextBox 1"/>
          <p:cNvSpPr txBox="1">
            <a:spLocks noChangeArrowheads="1"/>
          </p:cNvSpPr>
          <p:nvPr/>
        </p:nvSpPr>
        <p:spPr bwMode="auto">
          <a:xfrm>
            <a:off x="2952750" y="5307013"/>
            <a:ext cx="170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ro-RO" sz="1400"/>
              <a:t>11 sedinte de 4 ore</a:t>
            </a:r>
            <a:endParaRPr lang="en-US" altLang="ro-RO" sz="1400"/>
          </a:p>
        </p:txBody>
      </p:sp>
      <p:sp>
        <p:nvSpPr>
          <p:cNvPr id="42004" name="TextBox 30"/>
          <p:cNvSpPr txBox="1">
            <a:spLocks noChangeArrowheads="1"/>
          </p:cNvSpPr>
          <p:nvPr/>
        </p:nvSpPr>
        <p:spPr bwMode="auto">
          <a:xfrm>
            <a:off x="2945883" y="4699000"/>
            <a:ext cx="171553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o-RO" sz="1400" dirty="0" smtClean="0"/>
              <a:t>10</a:t>
            </a:r>
            <a:r>
              <a:rPr lang="ro-RO" altLang="ro-RO" sz="1400" dirty="0" smtClean="0"/>
              <a:t> </a:t>
            </a:r>
            <a:r>
              <a:rPr lang="ro-RO" altLang="ro-RO" sz="1400" dirty="0"/>
              <a:t>sedinte de 4 ore</a:t>
            </a:r>
            <a:endParaRPr lang="en-US" altLang="ro-RO" sz="1400" dirty="0"/>
          </a:p>
        </p:txBody>
      </p:sp>
      <p:sp>
        <p:nvSpPr>
          <p:cNvPr id="42005" name="TextBox 31"/>
          <p:cNvSpPr txBox="1">
            <a:spLocks noChangeArrowheads="1"/>
          </p:cNvSpPr>
          <p:nvPr/>
        </p:nvSpPr>
        <p:spPr bwMode="auto">
          <a:xfrm>
            <a:off x="2890321" y="4006850"/>
            <a:ext cx="171553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o-RO" sz="1400" dirty="0" smtClean="0"/>
              <a:t>10</a:t>
            </a:r>
            <a:r>
              <a:rPr lang="ro-RO" altLang="ro-RO" sz="1400" dirty="0" smtClean="0"/>
              <a:t> </a:t>
            </a:r>
            <a:r>
              <a:rPr lang="ro-RO" altLang="ro-RO" sz="1400" dirty="0"/>
              <a:t>sedinte de 4 ore</a:t>
            </a:r>
            <a:endParaRPr lang="en-US" altLang="ro-RO" sz="1400" dirty="0"/>
          </a:p>
        </p:txBody>
      </p:sp>
      <p:sp>
        <p:nvSpPr>
          <p:cNvPr id="42006" name="TextBox 32"/>
          <p:cNvSpPr txBox="1">
            <a:spLocks noChangeArrowheads="1"/>
          </p:cNvSpPr>
          <p:nvPr/>
        </p:nvSpPr>
        <p:spPr bwMode="auto">
          <a:xfrm>
            <a:off x="2940014" y="3394075"/>
            <a:ext cx="161614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o-RO" sz="1400" dirty="0" smtClean="0"/>
              <a:t>8</a:t>
            </a:r>
            <a:r>
              <a:rPr lang="ro-RO" altLang="ro-RO" sz="1400" dirty="0" smtClean="0"/>
              <a:t> </a:t>
            </a:r>
            <a:r>
              <a:rPr lang="ro-RO" altLang="ro-RO" sz="1400" dirty="0"/>
              <a:t>sedinte de 4 ore</a:t>
            </a:r>
            <a:endParaRPr lang="en-US" altLang="ro-RO" sz="1400" dirty="0"/>
          </a:p>
        </p:txBody>
      </p:sp>
      <p:sp>
        <p:nvSpPr>
          <p:cNvPr id="42007" name="TextBox 33"/>
          <p:cNvSpPr txBox="1">
            <a:spLocks noChangeArrowheads="1"/>
          </p:cNvSpPr>
          <p:nvPr/>
        </p:nvSpPr>
        <p:spPr bwMode="auto">
          <a:xfrm>
            <a:off x="2840038" y="2711450"/>
            <a:ext cx="1716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ro-RO" sz="1400"/>
              <a:t>10 sedinte de 4 ore</a:t>
            </a:r>
            <a:endParaRPr lang="en-US" altLang="ro-RO" sz="1400"/>
          </a:p>
        </p:txBody>
      </p:sp>
      <p:sp>
        <p:nvSpPr>
          <p:cNvPr id="42008" name="TextBox 34"/>
          <p:cNvSpPr txBox="1">
            <a:spLocks noChangeArrowheads="1"/>
          </p:cNvSpPr>
          <p:nvPr/>
        </p:nvSpPr>
        <p:spPr bwMode="auto">
          <a:xfrm>
            <a:off x="2840038" y="2028825"/>
            <a:ext cx="1716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ro-RO" sz="1400"/>
              <a:t>10 sedinte de 4 ore</a:t>
            </a:r>
            <a:endParaRPr lang="en-US" altLang="ro-RO" sz="1400"/>
          </a:p>
        </p:txBody>
      </p:sp>
      <p:sp>
        <p:nvSpPr>
          <p:cNvPr id="42009" name="TextBox 35"/>
          <p:cNvSpPr txBox="1">
            <a:spLocks noChangeArrowheads="1"/>
          </p:cNvSpPr>
          <p:nvPr/>
        </p:nvSpPr>
        <p:spPr bwMode="auto">
          <a:xfrm>
            <a:off x="2840038" y="1447800"/>
            <a:ext cx="1716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ro-RO" sz="1400"/>
              <a:t>10 sedinte de 4 ore</a:t>
            </a:r>
            <a:endParaRPr lang="en-US" altLang="ro-RO" sz="1400"/>
          </a:p>
        </p:txBody>
      </p:sp>
      <p:sp>
        <p:nvSpPr>
          <p:cNvPr id="42010" name="TextBox 36"/>
          <p:cNvSpPr txBox="1">
            <a:spLocks noChangeArrowheads="1"/>
          </p:cNvSpPr>
          <p:nvPr/>
        </p:nvSpPr>
        <p:spPr bwMode="auto">
          <a:xfrm>
            <a:off x="6769100" y="3390900"/>
            <a:ext cx="1716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o-RO" altLang="ro-RO" sz="1400"/>
              <a:t>10 sedinte de 4 ore</a:t>
            </a:r>
            <a:endParaRPr lang="en-US" altLang="ro-RO" sz="1400"/>
          </a:p>
        </p:txBody>
      </p:sp>
      <p:sp>
        <p:nvSpPr>
          <p:cNvPr id="3" name="TextBox 2"/>
          <p:cNvSpPr txBox="1"/>
          <p:nvPr/>
        </p:nvSpPr>
        <p:spPr>
          <a:xfrm>
            <a:off x="5632450" y="1112838"/>
            <a:ext cx="2690813" cy="1538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 eaLnBrk="1" hangingPunct="1">
              <a:defRPr/>
            </a:pPr>
            <a:r>
              <a:rPr lang="ro-RO" altLang="en-US" sz="1400" dirty="0"/>
              <a:t>Sedinta:        Teorie + Laborator</a:t>
            </a:r>
          </a:p>
          <a:p>
            <a:pPr eaLnBrk="1" hangingPunct="1">
              <a:defRPr/>
            </a:pPr>
            <a:r>
              <a:rPr lang="ro-RO" altLang="en-US" sz="1400" dirty="0"/>
              <a:t>CCNA R&amp;S 1: 50% + 50%</a:t>
            </a:r>
          </a:p>
          <a:p>
            <a:pPr eaLnBrk="1" hangingPunct="1">
              <a:defRPr/>
            </a:pPr>
            <a:r>
              <a:rPr lang="ro-RO" altLang="en-US" sz="1400" dirty="0"/>
              <a:t>CCNA R&amp;S 2: 20% + 80%</a:t>
            </a:r>
          </a:p>
          <a:p>
            <a:pPr eaLnBrk="1" hangingPunct="1">
              <a:defRPr/>
            </a:pPr>
            <a:r>
              <a:rPr lang="ro-RO" altLang="en-US" sz="1400" dirty="0"/>
              <a:t>CCNA R&amp;S 3: 20% + 80%</a:t>
            </a:r>
          </a:p>
          <a:p>
            <a:pPr eaLnBrk="1" hangingPunct="1">
              <a:defRPr/>
            </a:pPr>
            <a:r>
              <a:rPr lang="ro-RO" altLang="en-US" sz="1400" dirty="0"/>
              <a:t>...</a:t>
            </a: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Transformari Binar-Zecimal-Hexazecimal</a:t>
            </a:r>
            <a:endParaRPr lang="ro-RO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5475" y="1433513"/>
                <a:ext cx="7940675" cy="5291137"/>
              </a:xfrm>
            </p:spPr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ro-RO" altLang="en-US" dirty="0" smtClean="0"/>
                  <a:t>5. Zecimal &gt;Binar &gt; Hexazecimal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ro-RO" altLang="en-US" dirty="0" smtClean="0"/>
                  <a:t>100=64+32+4</a:t>
                </a: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alt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altLang="en-US" i="1" dirty="0">
                              <a:latin typeface="Cambria Math" panose="02040503050406030204" pitchFamily="18" charset="0"/>
                            </a:rPr>
                            <m:t>01</m:t>
                          </m:r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ro-RO" altLang="en-US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010</m:t>
                          </m:r>
                          <m:r>
                            <m:rPr>
                              <m:nor/>
                            </m:rPr>
                            <a:rPr lang="ro-RO" altLang="en-US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ro-RO" altLang="en-US" dirty="0"/>
                            <m:t> </m:t>
                          </m:r>
                        </m:e>
                        <m:sub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o-RO" altLang="en-US" i="1" dirty="0" smtClean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endParaRPr lang="ro-RO" altLang="en-US" dirty="0" smtClean="0"/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5475" y="1433513"/>
                <a:ext cx="7940675" cy="5291137"/>
              </a:xfrm>
              <a:blipFill rotWithShape="0">
                <a:blip r:embed="rId3"/>
                <a:stretch>
                  <a:fillRect l="-1306" t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260850" y="297188"/>
          <a:ext cx="4305300" cy="6427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Deci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Heza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Binar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1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Transformari Binar-Zecimal-Hexazecimal</a:t>
            </a:r>
            <a:endParaRPr lang="ro-RO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5475" y="1433513"/>
                <a:ext cx="7940675" cy="5291137"/>
              </a:xfrm>
            </p:spPr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ro-RO" altLang="en-US" dirty="0" smtClean="0"/>
                  <a:t>5. Zecimal &gt;Binar &gt; Hexazecimal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ro-RO" altLang="en-US" dirty="0" smtClean="0"/>
                  <a:t>100=64+32+4</a:t>
                </a: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alt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altLang="en-US" i="1" dirty="0">
                              <a:latin typeface="Cambria Math" panose="02040503050406030204" pitchFamily="18" charset="0"/>
                            </a:rPr>
                            <m:t>01</m:t>
                          </m:r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ro-RO" altLang="en-US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010</m:t>
                          </m:r>
                          <m:r>
                            <m:rPr>
                              <m:nor/>
                            </m:rPr>
                            <a:rPr lang="ro-RO" altLang="en-US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ro-RO" altLang="en-US" dirty="0"/>
                            <m:t> </m:t>
                          </m:r>
                        </m:e>
                        <m:sub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o-RO" altLang="en-US" i="1" dirty="0" smtClean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alt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 6           4   </m:t>
                          </m:r>
                        </m:e>
                        <m:sub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ro-RO" altLang="en-US" dirty="0" smtClean="0"/>
              </a:p>
              <a:p>
                <a:pPr marL="0" indent="0" eaLnBrk="1" hangingPunct="1">
                  <a:buNone/>
                  <a:defRPr/>
                </a:pPr>
                <a:endParaRPr lang="ro-RO" altLang="en-US" dirty="0" smtClean="0"/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5475" y="1433513"/>
                <a:ext cx="7940675" cy="5291137"/>
              </a:xfrm>
              <a:blipFill rotWithShape="0">
                <a:blip r:embed="rId3"/>
                <a:stretch>
                  <a:fillRect l="-1306" t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260850" y="297188"/>
          <a:ext cx="4305300" cy="6427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Deci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Heza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Binar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1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Transformari Binar-Zecimal-Hexazecimal</a:t>
            </a:r>
            <a:endParaRPr lang="ro-RO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5475" y="1433513"/>
                <a:ext cx="7940675" cy="5291137"/>
              </a:xfrm>
            </p:spPr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ro-RO" altLang="en-US" dirty="0" smtClean="0"/>
                  <a:t>5. Zecimal &gt;Binar &gt; Hexazecimal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ro-RO" altLang="en-US" dirty="0" smtClean="0"/>
                  <a:t>100=64+32+4</a:t>
                </a: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alt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altLang="en-US" i="1" dirty="0">
                              <a:latin typeface="Cambria Math" panose="02040503050406030204" pitchFamily="18" charset="0"/>
                            </a:rPr>
                            <m:t>01</m:t>
                          </m:r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ro-RO" altLang="en-US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010</m:t>
                          </m:r>
                          <m:r>
                            <m:rPr>
                              <m:nor/>
                            </m:rPr>
                            <a:rPr lang="ro-RO" altLang="en-US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ro-RO" altLang="en-US" dirty="0"/>
                            <m:t> </m:t>
                          </m:r>
                        </m:e>
                        <m:sub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o-RO" altLang="en-US" i="1" dirty="0" smtClean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alt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 6           4   </m:t>
                          </m:r>
                        </m:e>
                        <m:sub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ro-RO" altLang="en-US" dirty="0" smtClean="0"/>
              </a:p>
              <a:p>
                <a:pPr marL="0" indent="0" eaLnBrk="1" hangingPunct="1">
                  <a:buNone/>
                  <a:defRPr/>
                </a:pPr>
                <a:endParaRPr lang="ro-RO" altLang="en-US" dirty="0" smtClean="0"/>
              </a:p>
              <a:p>
                <a:pPr marL="0" indent="0" eaLnBrk="1" hangingPunct="1">
                  <a:buNone/>
                  <a:defRPr/>
                </a:pPr>
                <a:r>
                  <a:rPr lang="ro-RO" altLang="en-US" dirty="0" smtClean="0"/>
                  <a:t>6. Zecimal&lt;Binar &lt; Hexazecimal</a:t>
                </a: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ro-RO" altLang="en-US" i="1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o-RO" altLang="en-US" i="1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  <m:sub>
                          <m:r>
                            <a:rPr lang="ro-RO" alt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ro-RO" altLang="en-US" dirty="0"/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5475" y="1433513"/>
                <a:ext cx="7940675" cy="5291137"/>
              </a:xfrm>
              <a:blipFill rotWithShape="0">
                <a:blip r:embed="rId3"/>
                <a:stretch>
                  <a:fillRect l="-1306" t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260850" y="297188"/>
          <a:ext cx="4305300" cy="6427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Deci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Heza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Binar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33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Transformari Binar-Zecimal-Hexazecimal</a:t>
            </a:r>
            <a:endParaRPr lang="ro-RO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5475" y="1433513"/>
                <a:ext cx="7940675" cy="5291137"/>
              </a:xfrm>
            </p:spPr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ro-RO" altLang="en-US" dirty="0" smtClean="0"/>
                  <a:t>5. Zecimal &gt;Binar &gt; Hexazecimal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ro-RO" altLang="en-US" dirty="0" smtClean="0"/>
                  <a:t>100=64+32+4</a:t>
                </a: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alt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altLang="en-US" i="1" dirty="0">
                              <a:latin typeface="Cambria Math" panose="02040503050406030204" pitchFamily="18" charset="0"/>
                            </a:rPr>
                            <m:t>01</m:t>
                          </m:r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ro-RO" altLang="en-US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010</m:t>
                          </m:r>
                          <m:r>
                            <m:rPr>
                              <m:nor/>
                            </m:rPr>
                            <a:rPr lang="ro-RO" altLang="en-US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ro-RO" altLang="en-US" dirty="0"/>
                            <m:t> </m:t>
                          </m:r>
                        </m:e>
                        <m:sub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o-RO" altLang="en-US" i="1" dirty="0" smtClean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alt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 6           4   </m:t>
                          </m:r>
                        </m:e>
                        <m:sub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ro-RO" altLang="en-US" dirty="0" smtClean="0"/>
              </a:p>
              <a:p>
                <a:pPr marL="0" indent="0" eaLnBrk="1" hangingPunct="1">
                  <a:buNone/>
                  <a:defRPr/>
                </a:pPr>
                <a:endParaRPr lang="ro-RO" altLang="en-US" dirty="0" smtClean="0"/>
              </a:p>
              <a:p>
                <a:pPr marL="0" indent="0" eaLnBrk="1" hangingPunct="1">
                  <a:buNone/>
                  <a:defRPr/>
                </a:pPr>
                <a:r>
                  <a:rPr lang="ro-RO" altLang="en-US" dirty="0" smtClean="0"/>
                  <a:t>6. Zecimal&lt;Binar &lt; Hexazecimal</a:t>
                </a: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ro-RO" altLang="en-US" i="1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o-RO" altLang="en-US" i="1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  <m:sub>
                          <m:r>
                            <a:rPr lang="ro-RO" alt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ro-RO" altLang="en-US" dirty="0"/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alt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1100</m:t>
                          </m:r>
                          <m:r>
                            <a:rPr lang="ro-RO" altLang="en-US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010</m:t>
                          </m:r>
                          <m:r>
                            <m:rPr>
                              <m:nor/>
                            </m:rPr>
                            <a:rPr lang="ro-RO" altLang="en-US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ro-RO" altLang="en-US" dirty="0"/>
                            <m:t> </m:t>
                          </m:r>
                        </m:e>
                        <m:sub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o-RO" altLang="en-US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5475" y="1433513"/>
                <a:ext cx="7940675" cy="5291137"/>
              </a:xfrm>
              <a:blipFill rotWithShape="0">
                <a:blip r:embed="rId3"/>
                <a:stretch>
                  <a:fillRect l="-1306" t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260850" y="297188"/>
          <a:ext cx="4305300" cy="6427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Deci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Heza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Binar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Transformari Binar-Zecimal-Hexazecimal</a:t>
            </a:r>
            <a:endParaRPr lang="ro-RO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5475" y="1433513"/>
                <a:ext cx="7940675" cy="5291137"/>
              </a:xfrm>
            </p:spPr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ro-RO" altLang="en-US" dirty="0" smtClean="0"/>
                  <a:t>5. Zecimal &gt;Binar &gt; Hexazecimal</a:t>
                </a:r>
              </a:p>
              <a:p>
                <a:pPr marL="0" indent="0" eaLnBrk="1" hangingPunct="1">
                  <a:buNone/>
                  <a:defRPr/>
                </a:pPr>
                <a:r>
                  <a:rPr lang="ro-RO" altLang="en-US" dirty="0" smtClean="0"/>
                  <a:t>100=64+32+4</a:t>
                </a: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altLang="en-US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altLang="en-US" i="1" dirty="0">
                              <a:latin typeface="Cambria Math" panose="02040503050406030204" pitchFamily="18" charset="0"/>
                            </a:rPr>
                            <m:t>01</m:t>
                          </m:r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ro-RO" altLang="en-US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010</m:t>
                          </m:r>
                          <m:r>
                            <m:rPr>
                              <m:nor/>
                            </m:rPr>
                            <a:rPr lang="ro-RO" altLang="en-US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ro-RO" altLang="en-US" dirty="0"/>
                            <m:t> </m:t>
                          </m:r>
                        </m:e>
                        <m:sub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o-RO" altLang="en-US" i="1" dirty="0" smtClean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alt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 6           4   </m:t>
                          </m:r>
                        </m:e>
                        <m:sub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ro-RO" altLang="en-US" dirty="0" smtClean="0"/>
              </a:p>
              <a:p>
                <a:pPr marL="0" indent="0" eaLnBrk="1" hangingPunct="1">
                  <a:buNone/>
                  <a:defRPr/>
                </a:pPr>
                <a:endParaRPr lang="ro-RO" altLang="en-US" dirty="0" smtClean="0"/>
              </a:p>
              <a:p>
                <a:pPr marL="0" indent="0" eaLnBrk="1" hangingPunct="1">
                  <a:buNone/>
                  <a:defRPr/>
                </a:pPr>
                <a:r>
                  <a:rPr lang="ro-RO" altLang="en-US" dirty="0" smtClean="0"/>
                  <a:t>6. Zecimal&lt;Binar &lt; Hexazecimal</a:t>
                </a: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ro-RO" altLang="en-US" i="1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ro-RO" alt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o-RO" altLang="en-US" i="1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  <m:sub>
                          <m:r>
                            <a:rPr lang="ro-RO" alt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ro-RO" altLang="en-US" dirty="0"/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alt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1100</m:t>
                          </m:r>
                          <m:r>
                            <a:rPr lang="ro-RO" altLang="en-US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010</m:t>
                          </m:r>
                          <m:r>
                            <m:rPr>
                              <m:nor/>
                            </m:rPr>
                            <a:rPr lang="ro-RO" altLang="en-US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ro-RO" altLang="en-US" dirty="0"/>
                            <m:t> </m:t>
                          </m:r>
                        </m:e>
                        <m:sub>
                          <m:r>
                            <a:rPr lang="ro-RO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o-RO" altLang="en-US" i="1" dirty="0" smtClean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ro-RO" altLang="en-US" dirty="0" smtClean="0">
                    <a:latin typeface="Cambria Math" panose="02040503050406030204" pitchFamily="18" charset="0"/>
                  </a:rPr>
                  <a:t>128+64+4=196</a:t>
                </a:r>
                <a:endParaRPr lang="ro-RO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5475" y="1433513"/>
                <a:ext cx="7940675" cy="5291137"/>
              </a:xfrm>
              <a:blipFill rotWithShape="0">
                <a:blip r:embed="rId3"/>
                <a:stretch>
                  <a:fillRect l="-1306" t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260850" y="297188"/>
          <a:ext cx="4305300" cy="6427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Deci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Heza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Binar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78086">
                <a:tc>
                  <a:txBody>
                    <a:bodyPr/>
                    <a:lstStyle/>
                    <a:p>
                      <a:r>
                        <a:rPr lang="ro-RO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9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242" y="509802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Tema Curs 1</a:t>
            </a:r>
            <a:endParaRPr lang="ro-RO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92" y="963827"/>
            <a:ext cx="7858897" cy="589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/>
              <a:t>Reguli de promovare </a:t>
            </a:r>
            <a:r>
              <a:rPr lang="ro-RO" altLang="en-US" dirty="0" smtClean="0"/>
              <a:t>CCNA </a:t>
            </a:r>
            <a:r>
              <a:rPr lang="en-US" altLang="en-US" dirty="0" smtClean="0"/>
              <a:t>1</a:t>
            </a:r>
            <a:endParaRPr lang="ro-RO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433513"/>
            <a:ext cx="7940675" cy="507682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-"/>
              <a:defRPr/>
            </a:pPr>
            <a:r>
              <a:rPr lang="ro-RO" altLang="en-US" dirty="0" smtClean="0"/>
              <a:t>Examene la capitole</a:t>
            </a:r>
          </a:p>
          <a:p>
            <a:pPr eaLnBrk="1" hangingPunct="1">
              <a:buFont typeface="Arial" panose="020B0604020202020204" pitchFamily="34" charset="0"/>
              <a:buChar char="-"/>
              <a:defRPr/>
            </a:pPr>
            <a:r>
              <a:rPr lang="ro-RO" altLang="en-US" dirty="0" smtClean="0"/>
              <a:t>Prezenta 7 din 11</a:t>
            </a:r>
          </a:p>
          <a:p>
            <a:pPr eaLnBrk="1" hangingPunct="1">
              <a:buFont typeface="Arial" panose="020B0604020202020204" pitchFamily="34" charset="0"/>
              <a:buChar char="-"/>
              <a:defRPr/>
            </a:pPr>
            <a:r>
              <a:rPr lang="ro-RO" altLang="en-US" dirty="0" smtClean="0"/>
              <a:t>Evaluare practica</a:t>
            </a:r>
          </a:p>
          <a:p>
            <a:pPr eaLnBrk="1" hangingPunct="1">
              <a:buFont typeface="Arial" panose="020B0604020202020204" pitchFamily="34" charset="0"/>
              <a:buChar char="-"/>
              <a:defRPr/>
            </a:pPr>
            <a:r>
              <a:rPr lang="ro-RO" altLang="en-US" dirty="0" smtClean="0"/>
              <a:t>Examen final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ro-RO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471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Adresare IP</a:t>
            </a:r>
            <a:endParaRPr lang="ro-RO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433513"/>
            <a:ext cx="7940675" cy="50768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ro-RO" altLang="en-US" dirty="0" smtClean="0"/>
              <a:t>10  .  1  . 0 .100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ro-RO" altLang="en-US" dirty="0" smtClean="0"/>
              <a:t>255.255. 0 . 0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ro-RO" altLang="en-US" dirty="0" smtClean="0"/>
              <a:t>IP uri in total    : 10.1.0.0 – 10.1.255.255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ro-RO" altLang="en-US" dirty="0" smtClean="0"/>
              <a:t>IP uri folosibile: 10.1.0.1 – 10.1.255.254</a:t>
            </a:r>
            <a:endParaRPr lang="ro-RO" altLang="en-US" dirty="0"/>
          </a:p>
        </p:txBody>
      </p:sp>
    </p:spTree>
    <p:extLst>
      <p:ext uri="{BB962C8B-B14F-4D97-AF65-F5344CB8AC3E}">
        <p14:creationId xmlns:p14="http://schemas.microsoft.com/office/powerpoint/2010/main" val="82358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SOHO Router AP</a:t>
            </a:r>
            <a:endParaRPr lang="ro-RO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433513"/>
            <a:ext cx="7940675" cy="50768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ro-RO" altLang="en-US" dirty="0" smtClean="0"/>
              <a:t>Route+Switch+Access Point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2543174"/>
            <a:ext cx="76009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SOHO Router AP</a:t>
            </a:r>
            <a:endParaRPr lang="ro-RO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433513"/>
            <a:ext cx="7940675" cy="50768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ro-RO" altLang="en-US" dirty="0" smtClean="0"/>
              <a:t>Route+Switch+Access Point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3" y="2452687"/>
            <a:ext cx="83343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" y="1184275"/>
            <a:ext cx="8334375" cy="6353175"/>
          </a:xfrm>
          <a:prstGeom prst="rect">
            <a:avLst/>
          </a:prstGeom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1" y="957263"/>
            <a:ext cx="8370888" cy="476250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Routerul Separa Retelele si Ofera Servicii</a:t>
            </a:r>
            <a:endParaRPr lang="ro-RO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433513"/>
            <a:ext cx="7940675" cy="50768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ro-RO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13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957263"/>
            <a:ext cx="8145463" cy="454025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ro-RO" altLang="en-US" dirty="0" smtClean="0"/>
              <a:t>Scenariul 1. Home Office</a:t>
            </a:r>
            <a:endParaRPr lang="ro-RO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1433513"/>
            <a:ext cx="7940675" cy="50768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ro-RO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" y="1506610"/>
            <a:ext cx="7259637" cy="535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18080</TotalTime>
  <Pages>28</Pages>
  <Words>1481</Words>
  <Application>Microsoft Office PowerPoint</Application>
  <PresentationFormat>On-screen Show (4:3)</PresentationFormat>
  <Paragraphs>776</Paragraphs>
  <Slides>36</Slides>
  <Notes>35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PPT-TMPLT-WHT_C</vt:lpstr>
      <vt:lpstr>NetAcad-4F_PPT-WHT_060408</vt:lpstr>
      <vt:lpstr>PowerPoint Presentation</vt:lpstr>
      <vt:lpstr>Cisco Networking Academy</vt:lpstr>
      <vt:lpstr>Mod de desfasurare</vt:lpstr>
      <vt:lpstr>Reguli de promovare CCNA 1</vt:lpstr>
      <vt:lpstr>Adresare IP</vt:lpstr>
      <vt:lpstr>SOHO Router AP</vt:lpstr>
      <vt:lpstr>SOHO Router AP</vt:lpstr>
      <vt:lpstr>Routerul Separa Retelele si Ofera Servicii</vt:lpstr>
      <vt:lpstr>Scenariul 1. Home Office</vt:lpstr>
      <vt:lpstr>Scenariul 2. Small Office</vt:lpstr>
      <vt:lpstr>Configurare Scenariu AP</vt:lpstr>
      <vt:lpstr>Transformari Binar-Zecimal-Hexazecimal</vt:lpstr>
      <vt:lpstr>Transformari Binar-Zecimal-Hexazecimal</vt:lpstr>
      <vt:lpstr>Transformari Binar-Zecimal-Hexazecimal</vt:lpstr>
      <vt:lpstr>Transformari Binar-Zecimal-Hexazecimal</vt:lpstr>
      <vt:lpstr>Transformari Binar-Zecimal-Hexazecimal</vt:lpstr>
      <vt:lpstr>Transformari Binar-Zecimal-Hexazecimal</vt:lpstr>
      <vt:lpstr>Transformari Binar-Zecimal-Hexazecimal</vt:lpstr>
      <vt:lpstr>Transformari Binar-Zecimal-Hexazecimal</vt:lpstr>
      <vt:lpstr>Transformari Binar-Zecimal-Hexazecimal</vt:lpstr>
      <vt:lpstr>Transformari Binar-Zecimal-Hexazecimal</vt:lpstr>
      <vt:lpstr>Transformari Binar-Zecimal-Hexazecimal</vt:lpstr>
      <vt:lpstr>Transformari Binar-Zecimal-Hexazecimal</vt:lpstr>
      <vt:lpstr>Transformari Binar-Zecimal-Hexazecimal</vt:lpstr>
      <vt:lpstr>Transformari Binar-Zecimal-Hexazecimal</vt:lpstr>
      <vt:lpstr>Transformari Binar-Zecimal-Hexazecimal</vt:lpstr>
      <vt:lpstr>Transformari Binar-Zecimal-Hexazecimal</vt:lpstr>
      <vt:lpstr>Transformari Binar-Zecimal-Hexazecimal</vt:lpstr>
      <vt:lpstr>Transformari Binar-Zecimal-Hexazecimal</vt:lpstr>
      <vt:lpstr>Transformari Binar-Zecimal-Hexazecimal</vt:lpstr>
      <vt:lpstr>Transformari Binar-Zecimal-Hexazecimal</vt:lpstr>
      <vt:lpstr>Transformari Binar-Zecimal-Hexazecimal</vt:lpstr>
      <vt:lpstr>Transformari Binar-Zecimal-Hexazecimal</vt:lpstr>
      <vt:lpstr>Transformari Binar-Zecimal-Hexazecimal</vt:lpstr>
      <vt:lpstr>Tema Curs 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alexandra</cp:lastModifiedBy>
  <cp:revision>1174</cp:revision>
  <cp:lastPrinted>1999-01-27T00:54:54Z</cp:lastPrinted>
  <dcterms:created xsi:type="dcterms:W3CDTF">2006-10-23T15:07:30Z</dcterms:created>
  <dcterms:modified xsi:type="dcterms:W3CDTF">2019-10-09T09:55:16Z</dcterms:modified>
</cp:coreProperties>
</file>