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DBB0-0E3B-480F-887F-BF44FD230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Credit Default Risk with Machine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D7E53-2DF1-4F26-BE91-21031061F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Michael Starbuck</a:t>
            </a:r>
          </a:p>
          <a:p>
            <a:r>
              <a:rPr lang="en-US" sz="1800" dirty="0"/>
              <a:t>Regis University MSDS 692 – Data Science Practicum I</a:t>
            </a:r>
          </a:p>
        </p:txBody>
      </p:sp>
    </p:spTree>
    <p:extLst>
      <p:ext uri="{BB962C8B-B14F-4D97-AF65-F5344CB8AC3E}">
        <p14:creationId xmlns:p14="http://schemas.microsoft.com/office/powerpoint/2010/main" val="68643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D10-3586-4AEC-B0E8-26B2B1A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2D71-125A-4570-B386-E8DCB6C36B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Very few records were classified as a 1 (default)</a:t>
            </a:r>
          </a:p>
          <a:p>
            <a:r>
              <a:rPr lang="en-US" dirty="0"/>
              <a:t>Balanced accuracy of 0.500671</a:t>
            </a:r>
          </a:p>
          <a:p>
            <a:r>
              <a:rPr lang="en-US" dirty="0"/>
              <a:t>Not really any better than a pure guess</a:t>
            </a:r>
          </a:p>
          <a:p>
            <a:r>
              <a:rPr lang="en-US" dirty="0"/>
              <a:t>The error seems to be leveling off so adding additional trees will not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7388C-7791-425B-B78E-53C02882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99" y="2417033"/>
            <a:ext cx="4300712" cy="32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0D9A-B5D8-449B-862F-AD45F18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Naïve Bayes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F313C1-8777-411B-95D3-556D5BD8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records classified as default</a:t>
            </a:r>
          </a:p>
          <a:p>
            <a:r>
              <a:rPr lang="en-US" dirty="0"/>
              <a:t>Lower pure accuracy than random forest (0.8842 vs 0.9183)</a:t>
            </a:r>
          </a:p>
          <a:p>
            <a:r>
              <a:rPr lang="en-US" dirty="0"/>
              <a:t>Higher balanced accuracy (0.5554 vs 0.500671)</a:t>
            </a:r>
          </a:p>
          <a:p>
            <a:r>
              <a:rPr lang="en-US" dirty="0"/>
              <a:t>Still not much better than a random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9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BE7D-5B85-4909-91CF-2E3B51E2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Results – KNN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9825B-C136-4A0F-8E4D-C141C5D7D4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accuracy result yet at 0.9436</a:t>
            </a:r>
          </a:p>
          <a:p>
            <a:r>
              <a:rPr lang="en-US" dirty="0"/>
              <a:t>Best balanced accuracy yet at 0.7107</a:t>
            </a:r>
          </a:p>
          <a:p>
            <a:r>
              <a:rPr lang="en-US" dirty="0"/>
              <a:t>Much improved over a random guess</a:t>
            </a:r>
          </a:p>
          <a:p>
            <a:r>
              <a:rPr lang="en-US" dirty="0"/>
              <a:t>This is the model that will be selected to optimize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B049B6-C69E-4747-AC33-931A601E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25" y="2186780"/>
            <a:ext cx="34290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04D8-3649-4984-88A9-982F7D23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9326-8F4F-4A74-A0C2-5A2A9EBA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 created to track the balanced accuracy at different k values</a:t>
            </a:r>
          </a:p>
          <a:p>
            <a:r>
              <a:rPr lang="en-US" dirty="0"/>
              <a:t>For loop utilized to evaluate the model at different levels of k</a:t>
            </a:r>
          </a:p>
          <a:p>
            <a:r>
              <a:rPr lang="en-US" dirty="0"/>
              <a:t>The ideal value for k is 1 so the original model is the selected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3EC27-B5BD-4C7D-9A20-47E5DF97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42" y="2097088"/>
            <a:ext cx="4551469" cy="33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4B8B-EAC6-47DD-94F2-F5EA1B7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3701C-C135-49F6-A839-CA4FF85E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more data is valuable but it is difficult to tell with so many missing values</a:t>
            </a:r>
          </a:p>
          <a:p>
            <a:r>
              <a:rPr lang="en-US" dirty="0"/>
              <a:t>Additional data tables available but not utilized in this project</a:t>
            </a:r>
          </a:p>
          <a:p>
            <a:r>
              <a:rPr lang="en-US" dirty="0"/>
              <a:t>With the data used, the accuracy is better than expected</a:t>
            </a:r>
          </a:p>
          <a:p>
            <a:r>
              <a:rPr lang="en-US" dirty="0"/>
              <a:t>It is possible for financial institutions to employ a model to assist in the underwriting process</a:t>
            </a:r>
          </a:p>
        </p:txBody>
      </p:sp>
    </p:spTree>
    <p:extLst>
      <p:ext uri="{BB962C8B-B14F-4D97-AF65-F5344CB8AC3E}">
        <p14:creationId xmlns:p14="http://schemas.microsoft.com/office/powerpoint/2010/main" val="158423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27AD-D610-4B8E-A984-E5703C54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F599-DC54-43D5-BC51-58308D9D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Home Credit Group &amp; Kaggle.com. (2018). Home Credit Default Risk. Raw data.  Retrieved from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u="sng" dirty="0">
                <a:hlinkClick r:id="rId2"/>
              </a:rPr>
              <a:t>https://www.kaggle.com/c/home-credit-default-risk/data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Sanguansintukul</a:t>
            </a:r>
            <a:r>
              <a:rPr lang="en-US" sz="1800" dirty="0"/>
              <a:t>, </a:t>
            </a:r>
            <a:r>
              <a:rPr lang="en-US" sz="1800" dirty="0" err="1"/>
              <a:t>Siripun</a:t>
            </a:r>
            <a:r>
              <a:rPr lang="en-US" sz="1800" dirty="0"/>
              <a:t> (2018) Class Materials from MSDS 680 and MSDS 660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24F-EB8E-4110-9465-E63F12A5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0B2D-22A2-433F-86B6-F4F02B00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always a threat of default when lending anything</a:t>
            </a:r>
          </a:p>
          <a:p>
            <a:r>
              <a:rPr lang="en-US" dirty="0"/>
              <a:t>Financial institutions lend hundreds of thousands of dollars to individual consumers to purchase homes</a:t>
            </a:r>
          </a:p>
          <a:p>
            <a:r>
              <a:rPr lang="en-US" dirty="0"/>
              <a:t>Need a way to know before lending the money if it will be paid back</a:t>
            </a:r>
          </a:p>
        </p:txBody>
      </p:sp>
    </p:spTree>
    <p:extLst>
      <p:ext uri="{BB962C8B-B14F-4D97-AF65-F5344CB8AC3E}">
        <p14:creationId xmlns:p14="http://schemas.microsoft.com/office/powerpoint/2010/main" val="13712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4C12-DD74-4180-AA98-93E7E3C6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7951-41BE-4577-B420-31680C3F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found on Kaggle’s competition site, supplied by Home Credit Group.</a:t>
            </a:r>
          </a:p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https://www.kaggle.com/c/home-credit-default-risk/data</a:t>
            </a:r>
            <a:r>
              <a:rPr lang="en-US" dirty="0"/>
              <a:t> </a:t>
            </a:r>
          </a:p>
          <a:p>
            <a:r>
              <a:rPr lang="en-US" dirty="0"/>
              <a:t>122 columns including the class variable, TARGET</a:t>
            </a:r>
          </a:p>
          <a:p>
            <a:r>
              <a:rPr lang="en-US" dirty="0"/>
              <a:t>Over 9 million NA values – 24% of all data is NA</a:t>
            </a:r>
          </a:p>
          <a:p>
            <a:r>
              <a:rPr lang="en-US" dirty="0"/>
              <a:t>52 categorical variables converted to factors</a:t>
            </a:r>
          </a:p>
        </p:txBody>
      </p:sp>
    </p:spTree>
    <p:extLst>
      <p:ext uri="{BB962C8B-B14F-4D97-AF65-F5344CB8AC3E}">
        <p14:creationId xmlns:p14="http://schemas.microsoft.com/office/powerpoint/2010/main" val="136549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830-5AA0-4789-8174-D5335581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NA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C76DD9-F0C5-4B2C-BD87-31302D8BE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na_count</a:t>
            </a:r>
            <a:r>
              <a:rPr lang="en-US" dirty="0"/>
              <a:t> column added to see NA values by row</a:t>
            </a:r>
          </a:p>
          <a:p>
            <a:r>
              <a:rPr lang="en-US" dirty="0" err="1"/>
              <a:t>na_table</a:t>
            </a:r>
            <a:r>
              <a:rPr lang="en-US" dirty="0"/>
              <a:t> matrix created to view NA values by column</a:t>
            </a:r>
          </a:p>
          <a:p>
            <a:r>
              <a:rPr lang="en-US" dirty="0"/>
              <a:t>44 variables with 50% or more NA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02D5C1-11D2-47B9-B5A3-8C13232B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923" y="1127183"/>
            <a:ext cx="3010461" cy="2244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DF4797-CA45-403C-84EA-B9D8475D373A}"/>
              </a:ext>
            </a:extLst>
          </p:cNvPr>
          <p:cNvSpPr txBox="1"/>
          <p:nvPr/>
        </p:nvSpPr>
        <p:spPr>
          <a:xfrm>
            <a:off x="6490933" y="3651011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values in </a:t>
            </a:r>
            <a:r>
              <a:rPr lang="en-US" dirty="0" err="1"/>
              <a:t>na_table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602637-B73C-4724-B973-948FBA52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78" y="4020343"/>
            <a:ext cx="3790950" cy="2428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DC3055-11FD-469D-8C25-6DD840F9705A}"/>
              </a:ext>
            </a:extLst>
          </p:cNvPr>
          <p:cNvSpPr txBox="1"/>
          <p:nvPr/>
        </p:nvSpPr>
        <p:spPr>
          <a:xfrm>
            <a:off x="6643333" y="734526"/>
            <a:ext cx="423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Histogram of NA counts by row</a:t>
            </a:r>
          </a:p>
        </p:txBody>
      </p:sp>
    </p:spTree>
    <p:extLst>
      <p:ext uri="{BB962C8B-B14F-4D97-AF65-F5344CB8AC3E}">
        <p14:creationId xmlns:p14="http://schemas.microsoft.com/office/powerpoint/2010/main" val="395053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465-0548-4A3A-AC42-7E84CEC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DAYS_EMPLOYED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8BC9-A6F1-4258-9E74-284970DAF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summary showed a negative mean but a positive max number</a:t>
            </a:r>
          </a:p>
          <a:p>
            <a:r>
              <a:rPr lang="en-US" dirty="0"/>
              <a:t>Boxplot was used to gain insight into the distribution (shown to the right)</a:t>
            </a:r>
          </a:p>
          <a:p>
            <a:r>
              <a:rPr lang="en-US" dirty="0"/>
              <a:t>Only one positive value which is seemingly a default, it will be changed into NA.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FBED2-04E2-4617-8AFA-38E6CF87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68" y="2598804"/>
            <a:ext cx="3813130" cy="28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4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922F-4593-4FE6-8B57-3D7B6674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Unnecessary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8BD1-1DBF-4CA3-A07C-1E62DDB7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Too many columns to gain any insight from a full correlation matrix plot (shown on left).</a:t>
            </a:r>
          </a:p>
          <a:p>
            <a:r>
              <a:rPr lang="en-US" dirty="0"/>
              <a:t>Correlation vector with target variable created and compared with </a:t>
            </a:r>
            <a:r>
              <a:rPr lang="en-US" dirty="0" err="1"/>
              <a:t>na_table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074D7-150B-441F-BE85-27C5A651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46169"/>
            <a:ext cx="4157321" cy="2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7BEA-E686-417D-A9C2-F051F965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Unnecessary Variables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7597B-24CF-47D5-AFFB-281279D1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with over 60% NA values not found in the top 30 most correlated were eliminated</a:t>
            </a:r>
          </a:p>
          <a:p>
            <a:r>
              <a:rPr lang="en-US" dirty="0"/>
              <a:t>Two variables (</a:t>
            </a:r>
            <a:r>
              <a:rPr lang="en-US" dirty="0" err="1"/>
              <a:t>organization_type</a:t>
            </a:r>
            <a:r>
              <a:rPr lang="en-US" dirty="0"/>
              <a:t> and </a:t>
            </a:r>
            <a:r>
              <a:rPr lang="en-US" dirty="0" err="1"/>
              <a:t>hour_appr_process_start</a:t>
            </a:r>
            <a:r>
              <a:rPr lang="en-US" dirty="0"/>
              <a:t>) had very low correlation and were eliminated</a:t>
            </a:r>
          </a:p>
          <a:p>
            <a:r>
              <a:rPr lang="en-US" dirty="0"/>
              <a:t>Still too many to impute in a reasonable time frame so NA threshold moved to 40%</a:t>
            </a:r>
          </a:p>
          <a:p>
            <a:r>
              <a:rPr lang="en-US" dirty="0"/>
              <a:t>65 variables (including target) remain</a:t>
            </a:r>
          </a:p>
        </p:txBody>
      </p:sp>
    </p:spTree>
    <p:extLst>
      <p:ext uri="{BB962C8B-B14F-4D97-AF65-F5344CB8AC3E}">
        <p14:creationId xmlns:p14="http://schemas.microsoft.com/office/powerpoint/2010/main" val="130941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CC5-B2A6-422C-9B82-DE5F7D44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CB4C-6EAF-432C-8645-C5C22E7E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imputing factors, a new level of “None” was added</a:t>
            </a:r>
          </a:p>
          <a:p>
            <a:pPr lvl="1"/>
            <a:r>
              <a:rPr lang="en-US" dirty="0"/>
              <a:t>Saves time and computing power due to large amount of data</a:t>
            </a:r>
          </a:p>
          <a:p>
            <a:r>
              <a:rPr lang="en-US" dirty="0"/>
              <a:t>The mice package is used, three iterations over one imputation</a:t>
            </a:r>
          </a:p>
          <a:p>
            <a:pPr lvl="1"/>
            <a:r>
              <a:rPr lang="en-US" dirty="0"/>
              <a:t>Small number of iterations and imputations again saves time and computing power</a:t>
            </a:r>
          </a:p>
          <a:p>
            <a:r>
              <a:rPr lang="en-US" dirty="0"/>
              <a:t>The cart (classification and regression trees)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235134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C24B-94D1-42D6-9993-A9734514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B29-D46E-4FB2-89A6-73E25159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types of models are tested for the data</a:t>
            </a:r>
          </a:p>
          <a:p>
            <a:pPr lvl="1"/>
            <a:r>
              <a:rPr lang="en-US" dirty="0"/>
              <a:t>Random Forest using the </a:t>
            </a:r>
            <a:r>
              <a:rPr lang="en-US" dirty="0" err="1"/>
              <a:t>randomForest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Naïve Bayes using the e1071 package</a:t>
            </a:r>
          </a:p>
          <a:p>
            <a:pPr lvl="1"/>
            <a:r>
              <a:rPr lang="en-US" dirty="0"/>
              <a:t>K-nearest neighbors (KNN) using the class package</a:t>
            </a:r>
          </a:p>
          <a:p>
            <a:r>
              <a:rPr lang="en-US" dirty="0"/>
              <a:t>Best performing model will be optimized and selected</a:t>
            </a:r>
          </a:p>
          <a:p>
            <a:pPr lvl="1"/>
            <a:r>
              <a:rPr lang="en-US" dirty="0"/>
              <a:t>Balanced accuracy will be used to evaluate performance</a:t>
            </a:r>
          </a:p>
          <a:p>
            <a:r>
              <a:rPr lang="en-US" dirty="0"/>
              <a:t>70/30% train/test split of data utilized</a:t>
            </a:r>
          </a:p>
        </p:txBody>
      </p:sp>
    </p:spTree>
    <p:extLst>
      <p:ext uri="{BB962C8B-B14F-4D97-AF65-F5344CB8AC3E}">
        <p14:creationId xmlns:p14="http://schemas.microsoft.com/office/powerpoint/2010/main" val="318452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3920</TotalTime>
  <Words>670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Predicting Credit Default Risk with Machine Learning in R</vt:lpstr>
      <vt:lpstr>Introduction</vt:lpstr>
      <vt:lpstr>Data Summary</vt:lpstr>
      <vt:lpstr>Exploring NA values</vt:lpstr>
      <vt:lpstr>Exploring DAYS_EMPLOYED variable</vt:lpstr>
      <vt:lpstr>Eliminating Unnecessary Variables</vt:lpstr>
      <vt:lpstr>Eliminating Unnecessary Variables (cont)</vt:lpstr>
      <vt:lpstr>Imputing missing values</vt:lpstr>
      <vt:lpstr>Building models</vt:lpstr>
      <vt:lpstr>Evaluating Model Results – Random Forest</vt:lpstr>
      <vt:lpstr>Evaluating Model Results – Naïve Bayes</vt:lpstr>
      <vt:lpstr>Evaluating Model Results – KNN</vt:lpstr>
      <vt:lpstr>Optimizing the KNN Model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Big Data: Privacy Concerns</dc:title>
  <dc:creator>Michael Starbuck</dc:creator>
  <cp:lastModifiedBy>Michael Starbuck</cp:lastModifiedBy>
  <cp:revision>24</cp:revision>
  <dcterms:created xsi:type="dcterms:W3CDTF">2018-05-03T03:08:20Z</dcterms:created>
  <dcterms:modified xsi:type="dcterms:W3CDTF">2018-10-20T18:58:06Z</dcterms:modified>
</cp:coreProperties>
</file>