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B1CA810-1126-4C72-813E-29F4C6FE36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957023">
            <a:off x="7604084" y="427259"/>
            <a:ext cx="5059868" cy="50598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 marL="285750" indent="-285750">
              <a:buFontTx/>
              <a:buBlip>
                <a:blip r:embed="rId2"/>
              </a:buBlip>
              <a:defRPr/>
            </a:lvl1pPr>
            <a:lvl2pPr marL="742950" indent="-285750">
              <a:buFontTx/>
              <a:buBlip>
                <a:blip r:embed="rId2"/>
              </a:buBlip>
              <a:defRPr/>
            </a:lvl2pPr>
            <a:lvl3pPr marL="1200150" indent="-285750">
              <a:buFontTx/>
              <a:buBlip>
                <a:blip r:embed="rId2"/>
              </a:buBlip>
              <a:defRPr/>
            </a:lvl3pPr>
            <a:lvl4pPr marL="1543050" indent="-171450">
              <a:buFontTx/>
              <a:buBlip>
                <a:blip r:embed="rId2"/>
              </a:buBlip>
              <a:defRPr/>
            </a:lvl4pPr>
            <a:lvl5pPr marL="20002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876" y="2556933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3B28A7-25AD-4E19-9C00-E84273451C68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20866816">
            <a:off x="9298168" y="1996928"/>
            <a:ext cx="3272307" cy="3272307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r-bloggers.com/variable-importance-in-neural-network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mptcloud.com/blog/web-scraping-best-practices" TargetMode="External"/><Relationship Id="rId2" Type="http://schemas.openxmlformats.org/officeDocument/2006/relationships/hyperlink" Target="https://www.r-bloggers.com/variable-importance-in-neural-network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rogrammingr.com/examples/reading-json-data/" TargetMode="External"/><Relationship Id="rId4" Type="http://schemas.openxmlformats.org/officeDocument/2006/relationships/hyperlink" Target="http://www.nhl.com/stats/team?reportType=game&amp;dateFrom=2008-10-01&amp;dateTo=2018-04-30&amp;gameType=2&amp;gameLocation=H&amp;filter=gamesPlayed,gte,1&amp;sort=points,wi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hl.com/news/nhl-historical-stats-now-available/c-291389804" TargetMode="External"/><Relationship Id="rId2" Type="http://schemas.openxmlformats.org/officeDocument/2006/relationships/hyperlink" Target="http://www.nhl.com/sta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08D5D-4584-4030-9BAE-F275DC734D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Predicting Winners of NHL Games</a:t>
            </a:r>
            <a:br>
              <a:rPr lang="en-US" sz="3200" dirty="0"/>
            </a:br>
            <a:r>
              <a:rPr lang="en-US" sz="3200" dirty="0"/>
              <a:t>with Machine Learning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454CE-4335-4137-AEAE-45CC37EE11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Michael Starbuck</a:t>
            </a:r>
          </a:p>
          <a:p>
            <a:r>
              <a:rPr lang="en-US" sz="1800" dirty="0"/>
              <a:t>Regis University MSDS 696 – Data Science Practicum II</a:t>
            </a:r>
          </a:p>
        </p:txBody>
      </p:sp>
    </p:spTree>
    <p:extLst>
      <p:ext uri="{BB962C8B-B14F-4D97-AF65-F5344CB8AC3E}">
        <p14:creationId xmlns:p14="http://schemas.microsoft.com/office/powerpoint/2010/main" val="661189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1F50-0CA8-4FF8-8B37-3E96C3DC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BA449-BE4D-4858-96A2-535641A39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876" y="2556933"/>
            <a:ext cx="5413124" cy="3615267"/>
          </a:xfrm>
        </p:spPr>
        <p:txBody>
          <a:bodyPr/>
          <a:lstStyle/>
          <a:p>
            <a:r>
              <a:rPr lang="en-US" dirty="0"/>
              <a:t>Data was converted to numeric and normalized</a:t>
            </a:r>
          </a:p>
          <a:p>
            <a:r>
              <a:rPr lang="en-US" dirty="0"/>
              <a:t>Initial parameters were: size=4, rang=0.5, decay=5e-4 and </a:t>
            </a:r>
            <a:r>
              <a:rPr lang="en-US" dirty="0" err="1"/>
              <a:t>maxit</a:t>
            </a:r>
            <a:r>
              <a:rPr lang="en-US" dirty="0"/>
              <a:t>=200</a:t>
            </a:r>
          </a:p>
          <a:p>
            <a:r>
              <a:rPr lang="en-US" dirty="0"/>
              <a:t>Mean Squared Error was 0.128</a:t>
            </a:r>
          </a:p>
          <a:p>
            <a:r>
              <a:rPr lang="en-US" dirty="0"/>
              <a:t>Accuracy is higher than SVM at 81.14%</a:t>
            </a:r>
          </a:p>
          <a:p>
            <a:r>
              <a:rPr lang="en-US" dirty="0"/>
              <a:t>This model selected for fine-tuning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8EF888-4364-4AA9-9B72-4C6DB83E4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949" y="2556933"/>
            <a:ext cx="1628775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CE6C0B-ACA8-4D68-A28B-659DBBF1F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505" y="3429000"/>
            <a:ext cx="3741665" cy="278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13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2118-B428-4212-BBA6-787C4A2B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of the ANN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BD16A-60DB-4F24-A0D5-470BC27E6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876" y="2556933"/>
            <a:ext cx="5413124" cy="3615267"/>
          </a:xfrm>
        </p:spPr>
        <p:txBody>
          <a:bodyPr anchor="t"/>
          <a:lstStyle/>
          <a:p>
            <a:r>
              <a:rPr lang="en-US" dirty="0"/>
              <a:t>Many attempts were made at adjusting parameters with little to no change to the accuracy</a:t>
            </a:r>
          </a:p>
          <a:p>
            <a:r>
              <a:rPr lang="en-US" dirty="0"/>
              <a:t>Decreasing rang -&gt; 80.4%</a:t>
            </a:r>
          </a:p>
          <a:p>
            <a:r>
              <a:rPr lang="en-US" dirty="0"/>
              <a:t>Increasing rang -&gt; 80.7%</a:t>
            </a:r>
          </a:p>
          <a:p>
            <a:r>
              <a:rPr lang="en-US" dirty="0"/>
              <a:t>Even higher rang -&gt; 80.6%</a:t>
            </a:r>
          </a:p>
          <a:p>
            <a:r>
              <a:rPr lang="en-US" dirty="0"/>
              <a:t>Increase size -&gt; 77.7%</a:t>
            </a:r>
          </a:p>
          <a:p>
            <a:r>
              <a:rPr lang="en-US" dirty="0"/>
              <a:t>Decrease size -&gt; 80.9%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2EAC9B-AA58-4F0D-B961-6B64E11A655D}"/>
              </a:ext>
            </a:extLst>
          </p:cNvPr>
          <p:cNvSpPr txBox="1">
            <a:spLocks/>
          </p:cNvSpPr>
          <p:nvPr/>
        </p:nvSpPr>
        <p:spPr>
          <a:xfrm>
            <a:off x="6096000" y="2556932"/>
            <a:ext cx="5413124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Tx/>
              <a:buBlip>
                <a:blip r:embed="rId2"/>
              </a:buBlip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Tx/>
              <a:buBlip>
                <a:blip r:embed="rId2"/>
              </a:buBlip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Tx/>
              <a:buBlip>
                <a:blip r:embed="rId2"/>
              </a:buBlip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Tx/>
              <a:buBlip>
                <a:blip r:embed="rId2"/>
              </a:buBlip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Tx/>
              <a:buBlip>
                <a:blip r:embed="rId2"/>
              </a:buBlip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Increase max iterations -&gt; 80.5%</a:t>
            </a:r>
          </a:p>
          <a:p>
            <a:r>
              <a:rPr lang="en-US" dirty="0"/>
              <a:t>Increase decay -&gt; 80.5%</a:t>
            </a:r>
          </a:p>
          <a:p>
            <a:r>
              <a:rPr lang="en-US" dirty="0"/>
              <a:t>Increase decay less -&gt; 80.3%</a:t>
            </a:r>
          </a:p>
          <a:p>
            <a:r>
              <a:rPr lang="en-US" dirty="0"/>
              <a:t>No decay -&gt; 79.8%</a:t>
            </a:r>
          </a:p>
        </p:txBody>
      </p:sp>
    </p:spTree>
    <p:extLst>
      <p:ext uri="{BB962C8B-B14F-4D97-AF65-F5344CB8AC3E}">
        <p14:creationId xmlns:p14="http://schemas.microsoft.com/office/powerpoint/2010/main" val="348119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1A8B-0D3B-49D8-9D80-94A56189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11E0-06D1-402D-8957-14250EAB0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highest performing ANN model set-up</a:t>
            </a:r>
          </a:p>
          <a:p>
            <a:r>
              <a:rPr lang="en-US" dirty="0"/>
              <a:t>Add team name one-hot encoded</a:t>
            </a:r>
          </a:p>
          <a:p>
            <a:pPr lvl="1"/>
            <a:r>
              <a:rPr lang="en-US" dirty="0"/>
              <a:t>80.1% accuracy</a:t>
            </a:r>
          </a:p>
          <a:p>
            <a:r>
              <a:rPr lang="en-US" dirty="0"/>
              <a:t>Remove months variable</a:t>
            </a:r>
          </a:p>
          <a:p>
            <a:pPr lvl="1"/>
            <a:r>
              <a:rPr lang="en-US" dirty="0"/>
              <a:t>80.6% accuracy</a:t>
            </a:r>
          </a:p>
        </p:txBody>
      </p:sp>
    </p:spTree>
    <p:extLst>
      <p:ext uri="{BB962C8B-B14F-4D97-AF65-F5344CB8AC3E}">
        <p14:creationId xmlns:p14="http://schemas.microsoft.com/office/powerpoint/2010/main" val="791953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3812-62BC-48C9-BD42-F89C09A8D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Variable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88E33-1FD9-44A9-B604-F0715D641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876" y="2556933"/>
            <a:ext cx="5413124" cy="3615267"/>
          </a:xfrm>
        </p:spPr>
        <p:txBody>
          <a:bodyPr>
            <a:normAutofit fontScale="92500"/>
          </a:bodyPr>
          <a:lstStyle/>
          <a:p>
            <a:r>
              <a:rPr lang="en-US" dirty="0"/>
              <a:t>Credit to Matthew Beck and his blog post </a:t>
            </a:r>
            <a:r>
              <a:rPr lang="en-US" u="sng" dirty="0">
                <a:hlinkClick r:id="rId2"/>
              </a:rPr>
              <a:t>https://www.r-bloggers.com/variable-importance-in-neural-networks/</a:t>
            </a:r>
            <a:r>
              <a:rPr lang="en-US" dirty="0"/>
              <a:t> </a:t>
            </a:r>
          </a:p>
          <a:p>
            <a:r>
              <a:rPr lang="en-US" dirty="0"/>
              <a:t>High importance – Shooting percentage, game misconduct penalties and shots for</a:t>
            </a:r>
          </a:p>
          <a:p>
            <a:r>
              <a:rPr lang="en-US" dirty="0"/>
              <a:t>Low importance – Faceoffs lost, game month and hits</a:t>
            </a:r>
          </a:p>
          <a:p>
            <a:r>
              <a:rPr lang="en-US" dirty="0"/>
              <a:t>Game misconduct and match penalties have a </a:t>
            </a:r>
            <a:r>
              <a:rPr lang="en-US" i="1" dirty="0"/>
              <a:t>positive </a:t>
            </a:r>
            <a:r>
              <a:rPr lang="en-US" dirty="0"/>
              <a:t>correlation which is very surprising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72C992-E762-4637-9C7C-6D6B347D4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891" y="2619009"/>
            <a:ext cx="4690788" cy="349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84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2F18-89AF-4280-AEEB-C8577AD1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EC618-3C04-4ABA-AB62-60372E017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box score statistics do tell the story of the game</a:t>
            </a:r>
          </a:p>
          <a:p>
            <a:r>
              <a:rPr lang="en-US" dirty="0"/>
              <a:t>Faceoffs won and lost have very little impact on determining the winner</a:t>
            </a:r>
          </a:p>
          <a:p>
            <a:r>
              <a:rPr lang="en-US" dirty="0"/>
              <a:t>Penalties and power plays have a big role in determining the outcome</a:t>
            </a:r>
          </a:p>
          <a:p>
            <a:r>
              <a:rPr lang="en-US" dirty="0"/>
              <a:t>Other advanced stats may help increase the accuracy but not explored here</a:t>
            </a:r>
          </a:p>
        </p:txBody>
      </p:sp>
    </p:spTree>
    <p:extLst>
      <p:ext uri="{BB962C8B-B14F-4D97-AF65-F5344CB8AC3E}">
        <p14:creationId xmlns:p14="http://schemas.microsoft.com/office/powerpoint/2010/main" val="45372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5F0D-57FE-4278-BEEC-D2C17BEB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71" y="168206"/>
            <a:ext cx="8534400" cy="829656"/>
          </a:xfrm>
        </p:spPr>
        <p:txBody>
          <a:bodyPr>
            <a:normAutofit/>
          </a:bodyPr>
          <a:lstStyle/>
          <a:p>
            <a:r>
              <a:rPr lang="en-US" sz="2400" dirty="0" err="1"/>
              <a:t>REferences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A16CF-E6C9-45F0-B97B-D6D566AC3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371" y="1350628"/>
            <a:ext cx="10390592" cy="4924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Beck, M.W. (August 12, 2013) Variable Importance in neural networks. R-bloggers.</a:t>
            </a:r>
          </a:p>
          <a:p>
            <a:pPr marL="0" indent="0">
              <a:buNone/>
            </a:pPr>
            <a:r>
              <a:rPr lang="en-US" dirty="0"/>
              <a:t>	Retrieved from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>
                <a:hlinkClick r:id="rId2"/>
              </a:rPr>
              <a:t>https://www.r-bloggers.com/variable-importance-in-neural-networks/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Koshy, J. (Nov 11, 2016) Web scraping: Best practices to follow. Prompt Cloud.</a:t>
            </a:r>
          </a:p>
          <a:p>
            <a:pPr marL="0" indent="0">
              <a:buNone/>
            </a:pPr>
            <a:r>
              <a:rPr lang="en-US" dirty="0"/>
              <a:t>	Retrieved from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>
                <a:hlinkClick r:id="rId3"/>
              </a:rPr>
              <a:t>https://www.promptcloud.com/blog/web-scraping-best-practices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NHL.com (2018) NHL.com/stats. Teams game by game results. Retrieved from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>
                <a:hlinkClick r:id="rId4"/>
              </a:rPr>
              <a:t>http://www.nhl.com/stats/team?reportType=game&amp;dateFrom=2008-10-01&amp;dateTo=2018-04-30&amp;gameType=2&amp;gameLocation=H&amp;filter=gamesPlayed,gte,1&amp;sort=points,wins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ProgrammingR</a:t>
            </a:r>
            <a:r>
              <a:rPr lang="en-US" dirty="0"/>
              <a:t> (2018) “Web scraping R data from JSON”.  Retrieved from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>
                <a:hlinkClick r:id="rId5"/>
              </a:rPr>
              <a:t>http://www.programmingr.com/examples/reading-json-data/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0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E26FC-124A-4EAA-8945-B8CA858D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C0C4EC-CAC6-4268-98EC-3E75F11A0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8534400" cy="3615267"/>
          </a:xfrm>
        </p:spPr>
        <p:txBody>
          <a:bodyPr anchor="t"/>
          <a:lstStyle/>
          <a:p>
            <a:r>
              <a:rPr lang="en-US" dirty="0"/>
              <a:t>Over 10,000 games were played in the NHL between the 2008-09 and 2017-18 seasons</a:t>
            </a:r>
          </a:p>
          <a:p>
            <a:r>
              <a:rPr lang="en-US" dirty="0"/>
              <a:t>Box scores included standard statistics for each of those games</a:t>
            </a:r>
          </a:p>
          <a:p>
            <a:r>
              <a:rPr lang="en-US" dirty="0"/>
              <a:t>Are those stats useful in telling the story of the game?  Can the winner be predicted from those stats alone?</a:t>
            </a:r>
          </a:p>
        </p:txBody>
      </p:sp>
    </p:spTree>
    <p:extLst>
      <p:ext uri="{BB962C8B-B14F-4D97-AF65-F5344CB8AC3E}">
        <p14:creationId xmlns:p14="http://schemas.microsoft.com/office/powerpoint/2010/main" val="29773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C2CAD-5EEE-490D-BFDA-CBB86DF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F8B67-F672-4C98-8CDA-E3FB3F1BA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Data was found on the NHL website</a:t>
            </a:r>
          </a:p>
          <a:p>
            <a:r>
              <a:rPr lang="en-US" dirty="0"/>
              <a:t>URL:  </a:t>
            </a:r>
            <a:r>
              <a:rPr lang="en-US" dirty="0">
                <a:hlinkClick r:id="rId2"/>
              </a:rPr>
              <a:t>http://www.nhl.com/stats</a:t>
            </a:r>
            <a:r>
              <a:rPr lang="en-US" dirty="0"/>
              <a:t> </a:t>
            </a:r>
          </a:p>
          <a:p>
            <a:r>
              <a:rPr lang="en-US" dirty="0"/>
              <a:t>Data is very clean thanks to a six-year project that rolled out in 2017.  Detail found here </a:t>
            </a:r>
            <a:r>
              <a:rPr lang="en-US" dirty="0">
                <a:hlinkClick r:id="rId3"/>
              </a:rPr>
              <a:t>https://www.nhl.com/news/nhl-historical-stats-now-available/c-291389804</a:t>
            </a:r>
            <a:r>
              <a:rPr lang="en-US" dirty="0"/>
              <a:t> </a:t>
            </a:r>
          </a:p>
          <a:p>
            <a:r>
              <a:rPr lang="en-US" dirty="0"/>
              <a:t>Regular season, home games used</a:t>
            </a:r>
          </a:p>
          <a:p>
            <a:r>
              <a:rPr lang="en-US" dirty="0"/>
              <a:t>After initial cleaning there were 11,831 rows with 31 variables including the class variable, wins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3CD9B-34D1-49F7-901A-2517E1D13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643" y="1265090"/>
            <a:ext cx="2267266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63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237C-3A3D-4668-BBBB-8D775D62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F11D6-D24A-4C3C-9EF2-7AE6E7D80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on NHL.com broken out into categories</a:t>
            </a:r>
          </a:p>
          <a:p>
            <a:r>
              <a:rPr lang="en-US" dirty="0"/>
              <a:t>Multiple categories scraped and joined together</a:t>
            </a:r>
          </a:p>
          <a:p>
            <a:pPr lvl="1"/>
            <a:r>
              <a:rPr lang="en-US" dirty="0"/>
              <a:t>Duplicate columns were created that needed to be eliminated</a:t>
            </a:r>
          </a:p>
          <a:p>
            <a:r>
              <a:rPr lang="en-US" dirty="0"/>
              <a:t>30 Variables plus wins (class) variable</a:t>
            </a:r>
          </a:p>
        </p:txBody>
      </p:sp>
    </p:spTree>
    <p:extLst>
      <p:ext uri="{BB962C8B-B14F-4D97-AF65-F5344CB8AC3E}">
        <p14:creationId xmlns:p14="http://schemas.microsoft.com/office/powerpoint/2010/main" val="1330796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4EC25-7DA9-4EB6-972F-B9153674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1F643-EABF-4A71-88B0-4B859492F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5411788" cy="3615267"/>
          </a:xfrm>
        </p:spPr>
        <p:txBody>
          <a:bodyPr anchor="t"/>
          <a:lstStyle/>
          <a:p>
            <a:r>
              <a:rPr lang="en-US" dirty="0"/>
              <a:t>No NA or missing values</a:t>
            </a:r>
          </a:p>
          <a:p>
            <a:r>
              <a:rPr lang="en-US" dirty="0"/>
              <a:t>Correlation plot revealed minor correlations between columns that can be derived from others</a:t>
            </a:r>
          </a:p>
          <a:p>
            <a:r>
              <a:rPr lang="en-US" dirty="0"/>
              <a:t>About 55% of rows have a class of 1 (win) which shows a slight advantage for home teams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E50843-7E57-4D2B-AD92-487024F79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948" y="498442"/>
            <a:ext cx="4516568" cy="338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6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1EF6-E96D-4AD0-ABA6-0A1E3554D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Team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3A98C-D74C-40DB-93F2-51353AF07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876" y="2556933"/>
            <a:ext cx="5413124" cy="3615267"/>
          </a:xfrm>
        </p:spPr>
        <p:txBody>
          <a:bodyPr/>
          <a:lstStyle/>
          <a:p>
            <a:r>
              <a:rPr lang="en-US" dirty="0"/>
              <a:t>Exploring team names to see if any team, or teams, has significantly more wins than others</a:t>
            </a:r>
          </a:p>
          <a:p>
            <a:r>
              <a:rPr lang="en-US" dirty="0"/>
              <a:t>ARI changed name to PHX and ATL moved to WPG</a:t>
            </a:r>
          </a:p>
          <a:p>
            <a:r>
              <a:rPr lang="en-US" dirty="0"/>
              <a:t>VGK only played one season, but no other significant differences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65FF7-E67B-4E85-945D-65479D774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731" y="1439333"/>
            <a:ext cx="3349798" cy="24930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8B5944-4B9A-43E4-874B-D5BE6FEAE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730" y="4105469"/>
            <a:ext cx="3349797" cy="23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2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DFE4-0307-4C59-93B8-ED716798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8ED70-3267-4B37-BB50-8A6584273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876" y="2556933"/>
            <a:ext cx="8534400" cy="3615267"/>
          </a:xfrm>
        </p:spPr>
        <p:txBody>
          <a:bodyPr anchor="t"/>
          <a:lstStyle/>
          <a:p>
            <a:r>
              <a:rPr lang="en-US" dirty="0"/>
              <a:t>First attempt is to group dates into early, mid and late season with no significant difference in win percentage</a:t>
            </a:r>
          </a:p>
          <a:p>
            <a:r>
              <a:rPr lang="en-US" dirty="0"/>
              <a:t>Group by months with some variation so it may be worth keeping month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34179-5DD4-4CDE-BFB0-25D84210E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994" y="4617877"/>
            <a:ext cx="1866900" cy="742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19C616-4A11-436A-8085-F12026997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733" y="4346414"/>
            <a:ext cx="22002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6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81CC4-5400-43C3-AED4-203B5C96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2DEB1-D528-45CF-8C95-2E7F0D19D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Two methods will be utilized</a:t>
            </a:r>
          </a:p>
          <a:p>
            <a:pPr lvl="1"/>
            <a:r>
              <a:rPr lang="en-US" dirty="0"/>
              <a:t>Support Vector Machine (SVM) from the e1071 package</a:t>
            </a:r>
          </a:p>
          <a:p>
            <a:pPr lvl="1"/>
            <a:r>
              <a:rPr lang="en-US" dirty="0"/>
              <a:t>Artificial Neural Network (ANN) from the </a:t>
            </a:r>
            <a:r>
              <a:rPr lang="en-US" dirty="0" err="1"/>
              <a:t>nnet</a:t>
            </a:r>
            <a:r>
              <a:rPr lang="en-US" dirty="0"/>
              <a:t> package</a:t>
            </a:r>
          </a:p>
          <a:p>
            <a:r>
              <a:rPr lang="en-US" dirty="0"/>
              <a:t>Best performing model will be selected and parameters tuned</a:t>
            </a:r>
          </a:p>
          <a:p>
            <a:pPr lvl="1"/>
            <a:r>
              <a:rPr lang="en-US" dirty="0"/>
              <a:t>Accuracy will be used to determine performance</a:t>
            </a:r>
          </a:p>
          <a:p>
            <a:pPr lvl="1"/>
            <a:r>
              <a:rPr lang="en-US" dirty="0"/>
              <a:t>Not concerned about a particular type of error, only minimizing error in general</a:t>
            </a:r>
          </a:p>
          <a:p>
            <a:r>
              <a:rPr lang="en-US" dirty="0"/>
              <a:t>70/30% split of data for train/test </a:t>
            </a:r>
          </a:p>
        </p:txBody>
      </p:sp>
    </p:spTree>
    <p:extLst>
      <p:ext uri="{BB962C8B-B14F-4D97-AF65-F5344CB8AC3E}">
        <p14:creationId xmlns:p14="http://schemas.microsoft.com/office/powerpoint/2010/main" val="59130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22A5A-8CA7-4DF9-8684-6BC65F34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F4FB7-B708-4C45-A815-42D6C6D54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4524" y="2556933"/>
            <a:ext cx="5413124" cy="3615267"/>
          </a:xfrm>
        </p:spPr>
        <p:txBody>
          <a:bodyPr anchor="ctr"/>
          <a:lstStyle/>
          <a:p>
            <a:r>
              <a:rPr lang="en-US" dirty="0"/>
              <a:t>Radial kernel and gamma = 1/n were used as initial parameters</a:t>
            </a:r>
          </a:p>
          <a:p>
            <a:r>
              <a:rPr lang="en-US" dirty="0"/>
              <a:t>2,807 of the 3,473 test values were predicted correctly for an accuracy of 80.82%</a:t>
            </a:r>
          </a:p>
          <a:p>
            <a:r>
              <a:rPr lang="en-US" dirty="0"/>
              <a:t>Initially better than expected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A4791F-5F2F-4EA2-B337-FC7255318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46" y="4116916"/>
            <a:ext cx="19240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2302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1876</TotalTime>
  <Words>656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Slice</vt:lpstr>
      <vt:lpstr>Predicting Winners of NHL Games with Machine Learning in R</vt:lpstr>
      <vt:lpstr>Introduction</vt:lpstr>
      <vt:lpstr>Data Summary</vt:lpstr>
      <vt:lpstr>Scraping Data</vt:lpstr>
      <vt:lpstr>Data Exploration</vt:lpstr>
      <vt:lpstr>Exploring Team Names</vt:lpstr>
      <vt:lpstr>Exploring The Date Variable</vt:lpstr>
      <vt:lpstr>Building the Models</vt:lpstr>
      <vt:lpstr>SVM Model Performance</vt:lpstr>
      <vt:lpstr>ANN Model Performance</vt:lpstr>
      <vt:lpstr>Optimization of the ANN Model</vt:lpstr>
      <vt:lpstr>Fine-Tuning Variables</vt:lpstr>
      <vt:lpstr>Variable Importance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Starbuck</dc:creator>
  <cp:lastModifiedBy>Michael Starbuck</cp:lastModifiedBy>
  <cp:revision>17</cp:revision>
  <dcterms:created xsi:type="dcterms:W3CDTF">2018-12-11T16:39:26Z</dcterms:created>
  <dcterms:modified xsi:type="dcterms:W3CDTF">2018-12-13T04:38:24Z</dcterms:modified>
</cp:coreProperties>
</file>