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73" r:id="rId3"/>
    <p:sldId id="274" r:id="rId4"/>
    <p:sldId id="275" r:id="rId5"/>
    <p:sldId id="276" r:id="rId6"/>
    <p:sldId id="280" r:id="rId7"/>
    <p:sldId id="281" r:id="rId8"/>
    <p:sldId id="282" r:id="rId9"/>
    <p:sldId id="278" r:id="rId10"/>
    <p:sldId id="283" r:id="rId11"/>
    <p:sldId id="284" r:id="rId12"/>
    <p:sldId id="285" r:id="rId13"/>
  </p:sldIdLst>
  <p:sldSz cx="9144000" cy="5143500" type="screen16x9"/>
  <p:notesSz cx="6858000" cy="9144000"/>
  <p:embeddedFontLst>
    <p:embeddedFont>
      <p:font typeface="Raleway Light" panose="020B0604020202020204" charset="0"/>
      <p:regular r:id="rId15"/>
      <p:bold r:id="rId16"/>
      <p:italic r:id="rId17"/>
      <p:boldItalic r:id="rId18"/>
    </p:embeddedFont>
    <p:embeddedFont>
      <p:font typeface="Raleway ExtraBold" panose="020B0604020202020204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A700"/>
    <a:srgbClr val="644800"/>
    <a:srgbClr val="644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4DDE84-F70B-4450-9601-164C7DD719E0}">
  <a:tblStyle styleId="{834DDE84-F70B-4450-9601-164C7DD719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 varScale="1">
        <p:scale>
          <a:sx n="93" d="100"/>
          <a:sy n="93" d="100"/>
        </p:scale>
        <p:origin x="70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82792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2640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6501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5952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3494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0946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0549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4665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7750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6059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705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5800"/>
              <a:buNone/>
              <a:defRPr/>
            </a:lvl1pPr>
            <a:lvl2pPr lvl="1" rtl="0">
              <a:spcBef>
                <a:spcPts val="0"/>
              </a:spcBef>
              <a:buSzPts val="5800"/>
              <a:buNone/>
              <a:defRPr/>
            </a:lvl2pPr>
            <a:lvl3pPr lvl="2" rtl="0">
              <a:spcBef>
                <a:spcPts val="0"/>
              </a:spcBef>
              <a:buSzPts val="5800"/>
              <a:buNone/>
              <a:defRPr/>
            </a:lvl3pPr>
            <a:lvl4pPr lvl="3" rtl="0">
              <a:spcBef>
                <a:spcPts val="0"/>
              </a:spcBef>
              <a:buSzPts val="5800"/>
              <a:buNone/>
              <a:defRPr/>
            </a:lvl4pPr>
            <a:lvl5pPr lvl="4" rtl="0">
              <a:spcBef>
                <a:spcPts val="0"/>
              </a:spcBef>
              <a:buSzPts val="5800"/>
              <a:buNone/>
              <a:defRPr/>
            </a:lvl5pPr>
            <a:lvl6pPr lvl="5" rtl="0">
              <a:spcBef>
                <a:spcPts val="0"/>
              </a:spcBef>
              <a:buSzPts val="5800"/>
              <a:buNone/>
              <a:defRPr/>
            </a:lvl6pPr>
            <a:lvl7pPr lvl="6" rtl="0">
              <a:spcBef>
                <a:spcPts val="0"/>
              </a:spcBef>
              <a:buSzPts val="5800"/>
              <a:buNone/>
              <a:defRPr/>
            </a:lvl7pPr>
            <a:lvl8pPr lvl="7" rtl="0">
              <a:spcBef>
                <a:spcPts val="0"/>
              </a:spcBef>
              <a:buSzPts val="5800"/>
              <a:buNone/>
              <a:defRPr/>
            </a:lvl8pPr>
            <a:lvl9pPr lvl="8" rtl="0">
              <a:spcBef>
                <a:spcPts val="0"/>
              </a:spcBef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400"/>
              <a:buChar char="○"/>
              <a:defRPr sz="1400"/>
            </a:lvl2pPr>
            <a:lvl3pPr lvl="2" rtl="0">
              <a:spcBef>
                <a:spcPts val="0"/>
              </a:spcBef>
              <a:buSzPts val="1400"/>
              <a:buChar char="■"/>
              <a:defRPr sz="1400"/>
            </a:lvl3pPr>
            <a:lvl4pPr lvl="3" rtl="0">
              <a:spcBef>
                <a:spcPts val="0"/>
              </a:spcBef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400"/>
              <a:buChar char="○"/>
              <a:defRPr sz="1400"/>
            </a:lvl2pPr>
            <a:lvl3pPr lvl="2" rtl="0">
              <a:spcBef>
                <a:spcPts val="0"/>
              </a:spcBef>
              <a:buSzPts val="1400"/>
              <a:buChar char="■"/>
              <a:defRPr sz="1400"/>
            </a:lvl3pPr>
            <a:lvl4pPr lvl="3" rtl="0">
              <a:spcBef>
                <a:spcPts val="0"/>
              </a:spcBef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400"/>
              <a:buChar char="○"/>
              <a:defRPr sz="1400"/>
            </a:lvl2pPr>
            <a:lvl3pPr lvl="2" rtl="0">
              <a:spcBef>
                <a:spcPts val="0"/>
              </a:spcBef>
              <a:buSzPts val="1400"/>
              <a:buChar char="■"/>
              <a:defRPr sz="1400"/>
            </a:lvl3pPr>
            <a:lvl4pPr lvl="3" rtl="0">
              <a:spcBef>
                <a:spcPts val="0"/>
              </a:spcBef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>
              <a:spcBef>
                <a:spcPts val="480"/>
              </a:spcBef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lvl="2">
              <a:spcBef>
                <a:spcPts val="480"/>
              </a:spcBef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‹#›</a:t>
            </a:fld>
            <a:endParaRPr lang="en" sz="130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Bot Framework</a:t>
            </a:r>
            <a:endParaRPr lang="en" dirty="0"/>
          </a:p>
        </p:txBody>
      </p:sp>
      <p:grpSp>
        <p:nvGrpSpPr>
          <p:cNvPr id="58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685800" y="681204"/>
            <a:ext cx="7369038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IN" sz="3200" dirty="0" smtClean="0"/>
              <a:t>Cards</a:t>
            </a:r>
            <a:endParaRPr lang="en" sz="3200" dirty="0">
              <a:solidFill>
                <a:srgbClr val="FFC000"/>
              </a:solidFill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grpSp>
        <p:nvGrpSpPr>
          <p:cNvPr id="12" name="Shape 2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13" name="Shape 27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27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52550"/>
            <a:ext cx="7278930" cy="3048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No text strings. Just attachments with pictures and texts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Comprises of a </a:t>
            </a:r>
            <a:r>
              <a:rPr lang="en-IN" dirty="0"/>
              <a:t>title, description, link, and images</a:t>
            </a:r>
            <a:r>
              <a:rPr lang="en-IN" dirty="0" smtClean="0"/>
              <a:t>.</a:t>
            </a:r>
          </a:p>
          <a:p>
            <a:pPr>
              <a:lnSpc>
                <a:spcPct val="150000"/>
              </a:lnSpc>
            </a:pPr>
            <a:endParaRPr lang="en-IN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033" y="1232364"/>
            <a:ext cx="26670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685800" y="681204"/>
            <a:ext cx="7369038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IN" sz="3200" dirty="0" smtClean="0"/>
              <a:t>Cards</a:t>
            </a:r>
            <a:endParaRPr lang="en" sz="3200" dirty="0">
              <a:solidFill>
                <a:srgbClr val="FFC000"/>
              </a:solidFill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grpSp>
        <p:nvGrpSpPr>
          <p:cNvPr id="12" name="Shape 2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13" name="Shape 27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27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52550"/>
            <a:ext cx="7278930" cy="3048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IN" dirty="0" smtClean="0"/>
              <a:t>AdaptiveCard (Any combination of images, texts, buttons etc.)</a:t>
            </a:r>
            <a:endParaRPr lang="en-IN" dirty="0"/>
          </a:p>
          <a:p>
            <a:pPr>
              <a:lnSpc>
                <a:spcPct val="200000"/>
              </a:lnSpc>
            </a:pPr>
            <a:r>
              <a:rPr lang="en-IN" dirty="0" smtClean="0"/>
              <a:t>AnimationCard (GIFs)</a:t>
            </a:r>
            <a:endParaRPr lang="en-IN" dirty="0"/>
          </a:p>
          <a:p>
            <a:pPr>
              <a:lnSpc>
                <a:spcPct val="200000"/>
              </a:lnSpc>
            </a:pPr>
            <a:r>
              <a:rPr lang="en-IN" dirty="0" err="1" smtClean="0"/>
              <a:t>SignInCard</a:t>
            </a:r>
            <a:r>
              <a:rPr lang="en-IN" dirty="0" smtClean="0"/>
              <a:t> (To enable a bot to request a user sign-in)</a:t>
            </a:r>
            <a:endParaRPr lang="en-IN" dirty="0"/>
          </a:p>
          <a:p>
            <a:pPr>
              <a:lnSpc>
                <a:spcPct val="200000"/>
              </a:lnSpc>
            </a:pPr>
            <a:r>
              <a:rPr lang="en-IN" dirty="0" err="1" smtClean="0"/>
              <a:t>HeroCard</a:t>
            </a:r>
            <a:r>
              <a:rPr lang="en-IN" dirty="0" smtClean="0"/>
              <a:t> (One large image, one or two buttons and text)</a:t>
            </a:r>
            <a:endParaRPr lang="en-IN" dirty="0"/>
          </a:p>
          <a:p>
            <a:pPr>
              <a:lnSpc>
                <a:spcPct val="200000"/>
              </a:lnSpc>
            </a:pPr>
            <a:r>
              <a:rPr lang="en-IN" dirty="0" err="1" smtClean="0"/>
              <a:t>ReceiptCard</a:t>
            </a:r>
            <a:r>
              <a:rPr lang="en-IN" dirty="0" smtClean="0"/>
              <a:t> (List of items and the total amount including tax or whatever)</a:t>
            </a:r>
            <a:endParaRPr lang="en-IN" dirty="0"/>
          </a:p>
          <a:p>
            <a:pPr>
              <a:lnSpc>
                <a:spcPct val="200000"/>
              </a:lnSpc>
            </a:pPr>
            <a:r>
              <a:rPr lang="en-IN" dirty="0" err="1" smtClean="0"/>
              <a:t>ThumbnailCard</a:t>
            </a:r>
            <a:r>
              <a:rPr lang="en-IN" dirty="0" smtClean="0"/>
              <a:t> (One thumbnail </a:t>
            </a:r>
            <a:r>
              <a:rPr lang="en-IN" dirty="0"/>
              <a:t>image, one or more </a:t>
            </a:r>
            <a:r>
              <a:rPr lang="en-IN" dirty="0" smtClean="0"/>
              <a:t>buttons </a:t>
            </a:r>
            <a:r>
              <a:rPr lang="en-IN" dirty="0"/>
              <a:t>and text</a:t>
            </a:r>
            <a:r>
              <a:rPr lang="en-I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72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grpSp>
        <p:nvGrpSpPr>
          <p:cNvPr id="12" name="Shape 2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13" name="Shape 27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27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447448"/>
            <a:ext cx="2638425" cy="800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671835"/>
            <a:ext cx="2657475" cy="2838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0" y="432435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2"/>
                </a:solidFill>
                <a:latin typeface="Raleway ExtraBold" panose="020B0604020202020204" charset="0"/>
              </a:rPr>
              <a:t>Receipt Card</a:t>
            </a:r>
            <a:endParaRPr lang="en-IN" dirty="0">
              <a:solidFill>
                <a:schemeClr val="bg2"/>
              </a:solidFill>
              <a:latin typeface="Raleway Extra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2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685800" y="870214"/>
            <a:ext cx="7369038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200" dirty="0" smtClean="0"/>
              <a:t>What are </a:t>
            </a:r>
            <a:r>
              <a:rPr lang="en" sz="3200" dirty="0" smtClean="0">
                <a:solidFill>
                  <a:srgbClr val="FFC000"/>
                </a:solidFill>
              </a:rPr>
              <a:t>Chatbots</a:t>
            </a:r>
            <a:r>
              <a:rPr lang="en" sz="3200" dirty="0" smtClean="0"/>
              <a:t>?</a:t>
            </a:r>
            <a:endParaRPr lang="en" sz="3200" dirty="0"/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922000" y="1885950"/>
            <a:ext cx="7265219" cy="274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200000"/>
              </a:lnSpc>
            </a:pPr>
            <a:r>
              <a:rPr lang="en" dirty="0"/>
              <a:t>Computer program posing as </a:t>
            </a:r>
            <a:r>
              <a:rPr lang="en" dirty="0" smtClean="0"/>
              <a:t>a human</a:t>
            </a:r>
          </a:p>
          <a:p>
            <a:pPr marL="171450" indent="-171450">
              <a:lnSpc>
                <a:spcPct val="200000"/>
              </a:lnSpc>
            </a:pPr>
            <a:r>
              <a:rPr lang="en" dirty="0" smtClean="0"/>
              <a:t>Origin - </a:t>
            </a:r>
            <a:r>
              <a:rPr lang="en" dirty="0" smtClean="0">
                <a:solidFill>
                  <a:srgbClr val="EAA700"/>
                </a:solidFill>
              </a:rPr>
              <a:t>Alan Turing</a:t>
            </a:r>
            <a:r>
              <a:rPr lang="en" dirty="0" smtClean="0"/>
              <a:t>  (Turing Test, 1950)</a:t>
            </a:r>
          </a:p>
          <a:p>
            <a:pPr marL="171450" indent="-171450">
              <a:lnSpc>
                <a:spcPct val="200000"/>
              </a:lnSpc>
            </a:pPr>
            <a:r>
              <a:rPr lang="en" dirty="0" smtClean="0"/>
              <a:t>Types</a:t>
            </a:r>
          </a:p>
          <a:p>
            <a:pPr marL="171450" lvl="1" indent="-171450">
              <a:lnSpc>
                <a:spcPct val="200000"/>
              </a:lnSpc>
            </a:pPr>
            <a:r>
              <a:rPr lang="en" dirty="0" smtClean="0"/>
              <a:t>Voice assistants</a:t>
            </a:r>
          </a:p>
          <a:p>
            <a:pPr marL="171450" lvl="1" indent="-171450">
              <a:lnSpc>
                <a:spcPct val="200000"/>
              </a:lnSpc>
            </a:pPr>
            <a:r>
              <a:rPr lang="en" dirty="0" smtClean="0"/>
              <a:t>Text Chats</a:t>
            </a:r>
          </a:p>
          <a:p>
            <a:pPr marL="171450" indent="-171450">
              <a:lnSpc>
                <a:spcPct val="200000"/>
              </a:lnSpc>
            </a:pPr>
            <a:endParaRPr lang="en" sz="1200" dirty="0" smtClean="0"/>
          </a:p>
          <a:p>
            <a:pPr marL="171450" indent="-171450"/>
            <a:endParaRPr lang="en" sz="1200" dirty="0" smtClean="0"/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grpSp>
        <p:nvGrpSpPr>
          <p:cNvPr id="289" name="Shape 289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290" name="Shape 29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685800" y="681204"/>
            <a:ext cx="7369038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" sz="3200" dirty="0" smtClean="0"/>
              <a:t>Voice </a:t>
            </a:r>
            <a:r>
              <a:rPr lang="en" sz="3200" dirty="0" smtClean="0">
                <a:solidFill>
                  <a:srgbClr val="FFC000"/>
                </a:solidFill>
              </a:rPr>
              <a:t>Assistants</a:t>
            </a:r>
            <a:endParaRPr lang="en" sz="3200" dirty="0">
              <a:solidFill>
                <a:srgbClr val="FFC000"/>
              </a:solidFill>
            </a:endParaRP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914401" y="1352550"/>
            <a:ext cx="3048000" cy="1219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50000"/>
              </a:lnSpc>
            </a:pPr>
            <a:r>
              <a:rPr lang="en" sz="1200" dirty="0" smtClean="0"/>
              <a:t>Microsoft Cortana</a:t>
            </a:r>
          </a:p>
          <a:p>
            <a:pPr marL="171450" indent="-171450">
              <a:lnSpc>
                <a:spcPct val="150000"/>
              </a:lnSpc>
            </a:pPr>
            <a:r>
              <a:rPr lang="en" sz="1200" dirty="0" smtClean="0"/>
              <a:t>Apple Siri</a:t>
            </a:r>
          </a:p>
          <a:p>
            <a:pPr marL="171450" indent="-171450">
              <a:lnSpc>
                <a:spcPct val="150000"/>
              </a:lnSpc>
            </a:pPr>
            <a:r>
              <a:rPr lang="en" sz="1200" dirty="0" smtClean="0"/>
              <a:t>G</a:t>
            </a:r>
            <a:r>
              <a:rPr lang="en-IN" sz="1200" dirty="0" smtClean="0"/>
              <a:t>o</a:t>
            </a:r>
            <a:r>
              <a:rPr lang="en" sz="1200" dirty="0" smtClean="0"/>
              <a:t>ogle’s Assistant</a:t>
            </a:r>
          </a:p>
          <a:p>
            <a:pPr marL="171450" indent="-171450">
              <a:lnSpc>
                <a:spcPct val="150000"/>
              </a:lnSpc>
            </a:pPr>
            <a:r>
              <a:rPr lang="en" sz="1200" dirty="0" smtClean="0"/>
              <a:t>Amazon Alexa</a:t>
            </a:r>
            <a:r>
              <a:rPr lang="en" sz="1200" dirty="0"/>
              <a:t/>
            </a:r>
            <a:br>
              <a:rPr lang="en" sz="1200" dirty="0"/>
            </a:br>
            <a:endParaRPr lang="en" sz="1200" dirty="0" smtClean="0"/>
          </a:p>
          <a:p>
            <a:pPr>
              <a:buNone/>
            </a:pPr>
            <a:endParaRPr lang="en" sz="1200" dirty="0" smtClean="0"/>
          </a:p>
          <a:p>
            <a:pPr>
              <a:buNone/>
            </a:pPr>
            <a:r>
              <a:rPr lang="en" sz="1200" dirty="0" smtClean="0"/>
              <a:t>.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grpSp>
        <p:nvGrpSpPr>
          <p:cNvPr id="12" name="Shape 2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13" name="Shape 27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27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8" name="Shape 281"/>
          <p:cNvSpPr txBox="1">
            <a:spLocks/>
          </p:cNvSpPr>
          <p:nvPr/>
        </p:nvSpPr>
        <p:spPr>
          <a:xfrm>
            <a:off x="685800" y="2626331"/>
            <a:ext cx="7369038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" sz="3200" dirty="0" smtClean="0"/>
              <a:t>Text </a:t>
            </a:r>
            <a:r>
              <a:rPr lang="en" sz="3200" dirty="0" smtClean="0">
                <a:solidFill>
                  <a:srgbClr val="FFC000"/>
                </a:solidFill>
              </a:rPr>
              <a:t>Chats</a:t>
            </a:r>
            <a:endParaRPr lang="en" sz="3200" dirty="0">
              <a:solidFill>
                <a:srgbClr val="FFC000"/>
              </a:solidFill>
            </a:endParaRPr>
          </a:p>
        </p:txBody>
      </p:sp>
      <p:sp>
        <p:nvSpPr>
          <p:cNvPr id="9" name="Shape 282"/>
          <p:cNvSpPr txBox="1">
            <a:spLocks noGrp="1"/>
          </p:cNvSpPr>
          <p:nvPr>
            <p:ph type="body" idx="1"/>
          </p:nvPr>
        </p:nvSpPr>
        <p:spPr>
          <a:xfrm>
            <a:off x="914401" y="3243096"/>
            <a:ext cx="3048000" cy="1219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50000"/>
              </a:lnSpc>
            </a:pPr>
            <a:r>
              <a:rPr lang="en-IN" sz="1200" dirty="0">
                <a:solidFill>
                  <a:schemeClr val="bg2"/>
                </a:solidFill>
              </a:rPr>
              <a:t>Answer </a:t>
            </a:r>
            <a:r>
              <a:rPr lang="en-IN" sz="1200" dirty="0" smtClean="0">
                <a:solidFill>
                  <a:schemeClr val="bg2"/>
                </a:solidFill>
              </a:rPr>
              <a:t>Bot (customer relationships)</a:t>
            </a:r>
            <a:endParaRPr lang="en-IN" sz="1200" dirty="0">
              <a:solidFill>
                <a:schemeClr val="bg2"/>
              </a:solidFill>
            </a:endParaRPr>
          </a:p>
          <a:p>
            <a:pPr marL="171450" indent="-171450">
              <a:lnSpc>
                <a:spcPct val="150000"/>
              </a:lnSpc>
            </a:pPr>
            <a:r>
              <a:rPr lang="en-IN" sz="1200" dirty="0" err="1" smtClean="0">
                <a:solidFill>
                  <a:schemeClr val="bg2"/>
                </a:solidFill>
              </a:rPr>
              <a:t>Replika</a:t>
            </a:r>
            <a:r>
              <a:rPr lang="en-IN" sz="1200" dirty="0" smtClean="0">
                <a:solidFill>
                  <a:schemeClr val="bg2"/>
                </a:solidFill>
              </a:rPr>
              <a:t> (</a:t>
            </a:r>
            <a:r>
              <a:rPr lang="en-IN" sz="1200" dirty="0"/>
              <a:t>emotional </a:t>
            </a:r>
            <a:r>
              <a:rPr lang="en-IN" sz="1200" dirty="0" smtClean="0"/>
              <a:t>growth</a:t>
            </a:r>
            <a:r>
              <a:rPr lang="en-IN" sz="1200" dirty="0" smtClean="0">
                <a:solidFill>
                  <a:schemeClr val="bg2"/>
                </a:solidFill>
              </a:rPr>
              <a:t>)</a:t>
            </a:r>
            <a:endParaRPr lang="en-IN" sz="1200" dirty="0">
              <a:solidFill>
                <a:schemeClr val="bg2"/>
              </a:solidFill>
            </a:endParaRPr>
          </a:p>
          <a:p>
            <a:pPr marL="171450" indent="-171450">
              <a:lnSpc>
                <a:spcPct val="150000"/>
              </a:lnSpc>
            </a:pPr>
            <a:r>
              <a:rPr lang="en-IN" sz="1200" dirty="0" err="1" smtClean="0">
                <a:solidFill>
                  <a:schemeClr val="bg2"/>
                </a:solidFill>
              </a:rPr>
              <a:t>Mitsuku</a:t>
            </a:r>
            <a:r>
              <a:rPr lang="en-IN" sz="1200" dirty="0" smtClean="0">
                <a:solidFill>
                  <a:schemeClr val="bg2"/>
                </a:solidFill>
              </a:rPr>
              <a:t> (</a:t>
            </a:r>
            <a:r>
              <a:rPr lang="en-IN" sz="1200" dirty="0"/>
              <a:t>time </a:t>
            </a:r>
            <a:r>
              <a:rPr lang="en-IN" sz="1200" dirty="0" smtClean="0"/>
              <a:t>waster</a:t>
            </a:r>
            <a:r>
              <a:rPr lang="en-IN" sz="1200" dirty="0" smtClean="0">
                <a:solidFill>
                  <a:schemeClr val="bg2"/>
                </a:solidFill>
              </a:rPr>
              <a:t>)</a:t>
            </a:r>
            <a:endParaRPr lang="en-IN" sz="1200" dirty="0">
              <a:solidFill>
                <a:schemeClr val="bg2"/>
              </a:solidFill>
            </a:endParaRPr>
          </a:p>
          <a:p>
            <a:pPr marL="171450" indent="-171450">
              <a:lnSpc>
                <a:spcPct val="150000"/>
              </a:lnSpc>
            </a:pPr>
            <a:r>
              <a:rPr lang="en-IN" sz="1200" dirty="0" smtClean="0">
                <a:solidFill>
                  <a:schemeClr val="bg2"/>
                </a:solidFill>
              </a:rPr>
              <a:t>Lark (personal health coach)</a:t>
            </a:r>
            <a:endParaRPr lang="en-IN" sz="12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" sz="1200" dirty="0"/>
              <a:t/>
            </a:r>
            <a:br>
              <a:rPr lang="en" sz="1200" dirty="0"/>
            </a:br>
            <a:endParaRPr lang="en" sz="1200" dirty="0" smtClean="0"/>
          </a:p>
          <a:p>
            <a:pPr>
              <a:buNone/>
            </a:pPr>
            <a:endParaRPr lang="en" sz="1200" dirty="0" smtClean="0"/>
          </a:p>
          <a:p>
            <a:pPr>
              <a:buNone/>
            </a:pPr>
            <a:r>
              <a:rPr lang="en" sz="1200" dirty="0" smtClean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795" y="1583019"/>
            <a:ext cx="3033043" cy="7582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913" y="3103507"/>
            <a:ext cx="28289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8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685800" y="433192"/>
            <a:ext cx="7369038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" sz="3200" dirty="0" smtClean="0"/>
              <a:t>Bot </a:t>
            </a:r>
            <a:r>
              <a:rPr lang="en" sz="3200" dirty="0" smtClean="0">
                <a:solidFill>
                  <a:srgbClr val="FFC000"/>
                </a:solidFill>
              </a:rPr>
              <a:t>Framework</a:t>
            </a:r>
            <a:endParaRPr lang="en" sz="3200" dirty="0">
              <a:solidFill>
                <a:srgbClr val="FFC000"/>
              </a:solidFill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grpSp>
        <p:nvGrpSpPr>
          <p:cNvPr id="12" name="Shape 2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13" name="Shape 27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27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865877"/>
            <a:ext cx="8255970" cy="3120001"/>
          </a:xfrm>
        </p:spPr>
        <p:txBody>
          <a:bodyPr/>
          <a:lstStyle/>
          <a:p>
            <a:r>
              <a:rPr lang="en-IN" dirty="0" smtClean="0"/>
              <a:t>Tool to build a bot </a:t>
            </a:r>
          </a:p>
          <a:p>
            <a:endParaRPr lang="en-IN" dirty="0"/>
          </a:p>
          <a:p>
            <a:r>
              <a:rPr lang="en-IN" dirty="0" smtClean="0"/>
              <a:t>3 things required</a:t>
            </a:r>
          </a:p>
          <a:p>
            <a:pPr lvl="1">
              <a:lnSpc>
                <a:spcPct val="150000"/>
              </a:lnSpc>
            </a:pPr>
            <a:r>
              <a:rPr lang="en-IN" dirty="0" smtClean="0"/>
              <a:t>     Bot Application (has reference to the SDK)</a:t>
            </a:r>
          </a:p>
          <a:p>
            <a:pPr lvl="2">
              <a:lnSpc>
                <a:spcPct val="150000"/>
              </a:lnSpc>
              <a:buNone/>
            </a:pPr>
            <a:r>
              <a:rPr lang="en-IN" dirty="0" smtClean="0"/>
              <a:t>	Contains all the necessary components to build a bot</a:t>
            </a:r>
          </a:p>
          <a:p>
            <a:pPr lvl="1">
              <a:lnSpc>
                <a:spcPct val="150000"/>
              </a:lnSpc>
            </a:pPr>
            <a:r>
              <a:rPr lang="en-IN" dirty="0" smtClean="0"/>
              <a:t>     Bot Controller</a:t>
            </a:r>
          </a:p>
          <a:p>
            <a:pPr lvl="2">
              <a:lnSpc>
                <a:spcPct val="150000"/>
              </a:lnSpc>
              <a:buNone/>
            </a:pPr>
            <a:r>
              <a:rPr lang="en-IN" dirty="0" smtClean="0"/>
              <a:t>	Invokes </a:t>
            </a:r>
            <a:r>
              <a:rPr lang="en-IN" dirty="0"/>
              <a:t>the root </a:t>
            </a:r>
            <a:r>
              <a:rPr lang="en-IN" dirty="0" smtClean="0"/>
              <a:t>dialog</a:t>
            </a:r>
          </a:p>
          <a:p>
            <a:pPr lvl="1">
              <a:lnSpc>
                <a:spcPct val="150000"/>
              </a:lnSpc>
            </a:pPr>
            <a:r>
              <a:rPr lang="en-IN" dirty="0" smtClean="0"/>
              <a:t>     Bot Dialog</a:t>
            </a:r>
          </a:p>
          <a:p>
            <a:pPr lvl="2">
              <a:lnSpc>
                <a:spcPct val="150000"/>
              </a:lnSpc>
              <a:buNone/>
            </a:pPr>
            <a:r>
              <a:rPr lang="en-IN" dirty="0" smtClean="0"/>
              <a:t>	Brains of the bot</a:t>
            </a:r>
          </a:p>
          <a:p>
            <a:r>
              <a:rPr lang="en-IN" dirty="0"/>
              <a:t>Bot Builder SDK</a:t>
            </a:r>
          </a:p>
          <a:p>
            <a:pPr lvl="1">
              <a:lnSpc>
                <a:spcPct val="150000"/>
              </a:lnSpc>
            </a:pPr>
            <a:r>
              <a:rPr lang="en-IN" dirty="0" smtClean="0"/>
              <a:t>     C#, Node.js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Bot Emulator </a:t>
            </a:r>
          </a:p>
          <a:p>
            <a:pPr lvl="1">
              <a:lnSpc>
                <a:spcPct val="150000"/>
              </a:lnSpc>
            </a:pPr>
            <a:r>
              <a:rPr lang="en-IN" dirty="0" smtClean="0"/>
              <a:t>     Desktop app to </a:t>
            </a:r>
            <a:r>
              <a:rPr lang="en-IN" dirty="0"/>
              <a:t>test and </a:t>
            </a:r>
            <a:r>
              <a:rPr lang="en-IN"/>
              <a:t>debug </a:t>
            </a:r>
            <a:r>
              <a:rPr lang="en-IN" smtClean="0"/>
              <a:t>your </a:t>
            </a:r>
            <a:r>
              <a:rPr lang="en-IN" dirty="0" smtClean="0"/>
              <a:t>bots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66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grpSp>
        <p:nvGrpSpPr>
          <p:cNvPr id="12" name="Shape 2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13" name="Shape 27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27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76" y="1016339"/>
            <a:ext cx="7389554" cy="3576315"/>
          </a:xfrm>
          <a:prstGeom prst="rect">
            <a:avLst/>
          </a:prstGeom>
        </p:spPr>
      </p:pic>
      <p:sp>
        <p:nvSpPr>
          <p:cNvPr id="15" name="Shape 281"/>
          <p:cNvSpPr txBox="1">
            <a:spLocks noGrp="1"/>
          </p:cNvSpPr>
          <p:nvPr>
            <p:ph type="title"/>
          </p:nvPr>
        </p:nvSpPr>
        <p:spPr>
          <a:xfrm>
            <a:off x="750163" y="433192"/>
            <a:ext cx="7369038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" sz="3200" dirty="0" smtClean="0">
                <a:solidFill>
                  <a:srgbClr val="FFC000"/>
                </a:solidFill>
              </a:rPr>
              <a:t>Architecture</a:t>
            </a:r>
            <a:endParaRPr lang="en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68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685800" y="681204"/>
            <a:ext cx="7369038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IN" sz="3200" dirty="0" smtClean="0"/>
              <a:t>Dialogs</a:t>
            </a:r>
            <a:endParaRPr lang="en" sz="3200" dirty="0">
              <a:solidFill>
                <a:srgbClr val="FFC000"/>
              </a:solidFill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grpSp>
        <p:nvGrpSpPr>
          <p:cNvPr id="12" name="Shape 2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13" name="Shape 27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27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523835"/>
            <a:ext cx="7042730" cy="23176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The </a:t>
            </a:r>
            <a:r>
              <a:rPr lang="en-IN" dirty="0" smtClean="0"/>
              <a:t>brains </a:t>
            </a:r>
            <a:r>
              <a:rPr lang="en-IN" dirty="0"/>
              <a:t>of the bot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Rely on an implementation of </a:t>
            </a:r>
            <a:r>
              <a:rPr lang="en-IN" dirty="0" err="1" smtClean="0"/>
              <a:t>IDialog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719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685800" y="1733550"/>
            <a:ext cx="7471957" cy="3115950"/>
          </a:xfrm>
        </p:spPr>
        <p:txBody>
          <a:bodyPr/>
          <a:lstStyle/>
          <a:p>
            <a:pPr marL="285750" indent="-285750"/>
            <a:r>
              <a:rPr lang="en-IN" dirty="0" smtClean="0"/>
              <a:t>A bot that can perform some Maths, say, add two numbers / find square root</a:t>
            </a:r>
          </a:p>
          <a:p>
            <a:pPr marL="285750" indent="-285750"/>
            <a:endParaRPr lang="en-IN" dirty="0" smtClean="0"/>
          </a:p>
          <a:p>
            <a:pPr marL="285750" indent="-285750"/>
            <a:r>
              <a:rPr lang="en-IN" dirty="0" smtClean="0"/>
              <a:t>If we draw that out as a flow diagram, we can understand what the “Dialogue” </a:t>
            </a:r>
            <a:r>
              <a:rPr lang="en-IN" dirty="0" err="1" smtClean="0"/>
              <a:t>i.e</a:t>
            </a:r>
            <a:r>
              <a:rPr lang="en-IN" dirty="0" smtClean="0"/>
              <a:t> conversation with the bot will look like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8" name="Shape 281"/>
          <p:cNvSpPr txBox="1">
            <a:spLocks noGrp="1"/>
          </p:cNvSpPr>
          <p:nvPr>
            <p:ph type="title"/>
          </p:nvPr>
        </p:nvSpPr>
        <p:spPr>
          <a:xfrm>
            <a:off x="685800" y="681204"/>
            <a:ext cx="7369038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IN" sz="3200" dirty="0" smtClean="0"/>
              <a:t>Example</a:t>
            </a:r>
            <a:endParaRPr lang="en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3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685800" y="681204"/>
            <a:ext cx="7369038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IN" sz="3200" dirty="0" smtClean="0"/>
              <a:t>Channels</a:t>
            </a:r>
            <a:endParaRPr lang="en" sz="3200" dirty="0">
              <a:solidFill>
                <a:srgbClr val="FFC000"/>
              </a:solidFill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grpSp>
        <p:nvGrpSpPr>
          <p:cNvPr id="12" name="Shape 2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13" name="Shape 27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27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52550"/>
            <a:ext cx="7042730" cy="23176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This is where your bot operates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The user talks to the bot through this channel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53" y="681204"/>
            <a:ext cx="2233460" cy="368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3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livia templat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594</TotalTime>
  <Words>261</Words>
  <Application>Microsoft Office PowerPoint</Application>
  <PresentationFormat>On-screen Show (16:9)</PresentationFormat>
  <Paragraphs>69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Raleway Light</vt:lpstr>
      <vt:lpstr>Raleway ExtraBold</vt:lpstr>
      <vt:lpstr>Arial</vt:lpstr>
      <vt:lpstr>Olivia template</vt:lpstr>
      <vt:lpstr>Bot Framework</vt:lpstr>
      <vt:lpstr>What are Chatbots?</vt:lpstr>
      <vt:lpstr>Voice Assistants</vt:lpstr>
      <vt:lpstr>Bot Framework</vt:lpstr>
      <vt:lpstr>Architecture</vt:lpstr>
      <vt:lpstr>Dialogs</vt:lpstr>
      <vt:lpstr>Example</vt:lpstr>
      <vt:lpstr>PowerPoint Presentation</vt:lpstr>
      <vt:lpstr>Channels</vt:lpstr>
      <vt:lpstr>Cards</vt:lpstr>
      <vt:lpstr>Cards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Drainage System</dc:title>
  <dc:creator>Debdeep Mohanty</dc:creator>
  <cp:lastModifiedBy>Ashraf Zakee</cp:lastModifiedBy>
  <cp:revision>45</cp:revision>
  <dcterms:modified xsi:type="dcterms:W3CDTF">2018-02-14T05:15:20Z</dcterms:modified>
</cp:coreProperties>
</file>