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57" r:id="rId4"/>
    <p:sldId id="258" r:id="rId5"/>
    <p:sldId id="259"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998CD-E478-0E0A-462F-6708B30D9A88}" v="57" dt="2018-10-16T21:17:55.963"/>
    <p1510:client id="{FBC92440-1E54-5769-9022-2FB10A49BA6B}" v="6" dt="2018-10-16T22:56:54.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00200" y="3418891"/>
            <a:ext cx="8991600" cy="1645920"/>
          </a:xfrm>
        </p:spPr>
        <p:txBody>
          <a:bodyPr>
            <a:normAutofit/>
          </a:bodyPr>
          <a:lstStyle/>
          <a:p>
            <a:r>
              <a:rPr lang="en-US" dirty="0"/>
              <a:t>Introduction to </a:t>
            </a:r>
            <a:r>
              <a:rPr lang="en-US" dirty="0" err="1"/>
              <a:t>github</a:t>
            </a:r>
          </a:p>
        </p:txBody>
      </p:sp>
      <p:pic>
        <p:nvPicPr>
          <p:cNvPr id="4" name="Picture 4">
            <a:extLst>
              <a:ext uri="{FF2B5EF4-FFF2-40B4-BE49-F238E27FC236}">
                <a16:creationId xmlns:a16="http://schemas.microsoft.com/office/drawing/2014/main" id="{9B73DE5B-61A7-4444-A65C-B338484F145D}"/>
              </a:ext>
            </a:extLst>
          </p:cNvPr>
          <p:cNvPicPr>
            <a:picLocks noChangeAspect="1"/>
          </p:cNvPicPr>
          <p:nvPr/>
        </p:nvPicPr>
        <p:blipFill>
          <a:blip r:embed="rId2"/>
          <a:stretch>
            <a:fillRect/>
          </a:stretch>
        </p:blipFill>
        <p:spPr>
          <a:xfrm>
            <a:off x="4622184" y="640079"/>
            <a:ext cx="2947631" cy="2456360"/>
          </a:xfrm>
          <a:prstGeom prst="rect">
            <a:avLst/>
          </a:prstGeom>
        </p:spPr>
      </p:pic>
    </p:spTree>
    <p:extLst>
      <p:ext uri="{BB962C8B-B14F-4D97-AF65-F5344CB8AC3E}">
        <p14:creationId xmlns:p14="http://schemas.microsoft.com/office/powerpoint/2010/main" val="119444022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D8D4A5D-DDD8-44B9-8350-18A3A5D1A67E}"/>
              </a:ext>
            </a:extLst>
          </p:cNvPr>
          <p:cNvPicPr>
            <a:picLocks noChangeAspect="1"/>
          </p:cNvPicPr>
          <p:nvPr/>
        </p:nvPicPr>
        <p:blipFill rotWithShape="1">
          <a:blip r:embed="rId2">
            <a:alphaModFix amt="25000"/>
            <a:extLst/>
          </a:blip>
          <a:srcRect l="1796" r="4874" b="3"/>
          <a:stretch/>
        </p:blipFill>
        <p:spPr>
          <a:xfrm>
            <a:off x="20" y="10"/>
            <a:ext cx="12191980" cy="6857990"/>
          </a:xfrm>
          <a:prstGeom prst="rect">
            <a:avLst/>
          </a:prstGeom>
        </p:spPr>
      </p:pic>
      <p:sp>
        <p:nvSpPr>
          <p:cNvPr id="2" name="Title 1">
            <a:extLst>
              <a:ext uri="{FF2B5EF4-FFF2-40B4-BE49-F238E27FC236}">
                <a16:creationId xmlns:a16="http://schemas.microsoft.com/office/drawing/2014/main" id="{BD4DDC24-DB69-45A2-BDD4-867CAEE8589B}"/>
              </a:ext>
            </a:extLst>
          </p:cNvPr>
          <p:cNvSpPr>
            <a:spLocks noGrp="1"/>
          </p:cNvSpPr>
          <p:nvPr>
            <p:ph type="title"/>
          </p:nvPr>
        </p:nvSpPr>
        <p:spPr>
          <a:xfrm>
            <a:off x="1914834" y="820918"/>
            <a:ext cx="8520482" cy="1303738"/>
          </a:xfrm>
          <a:solidFill>
            <a:schemeClr val="bg1">
              <a:alpha val="30000"/>
            </a:schemeClr>
          </a:solidFill>
          <a:ln>
            <a:solidFill>
              <a:srgbClr val="FFFFFF"/>
            </a:solidFill>
          </a:ln>
        </p:spPr>
        <p:txBody>
          <a:bodyPr>
            <a:normAutofit/>
          </a:bodyPr>
          <a:lstStyle/>
          <a:p>
            <a:r>
              <a:rPr lang="en-US" b="1" dirty="0">
                <a:solidFill>
                  <a:schemeClr val="tx1"/>
                </a:solidFill>
              </a:rPr>
              <a:t>hacktoberfest</a:t>
            </a:r>
          </a:p>
        </p:txBody>
      </p:sp>
      <p:sp>
        <p:nvSpPr>
          <p:cNvPr id="9" name="Title 1">
            <a:extLst>
              <a:ext uri="{FF2B5EF4-FFF2-40B4-BE49-F238E27FC236}">
                <a16:creationId xmlns:a16="http://schemas.microsoft.com/office/drawing/2014/main" id="{0245273A-6A28-4E21-8312-E11CBA32501F}"/>
              </a:ext>
            </a:extLst>
          </p:cNvPr>
          <p:cNvSpPr txBox="1">
            <a:spLocks/>
          </p:cNvSpPr>
          <p:nvPr/>
        </p:nvSpPr>
        <p:spPr bwMode="black">
          <a:xfrm>
            <a:off x="1909579" y="2536732"/>
            <a:ext cx="8507345" cy="3235013"/>
          </a:xfrm>
          <a:prstGeom prst="rect">
            <a:avLst/>
          </a:prstGeom>
          <a:solidFill>
            <a:schemeClr val="bg1">
              <a:alpha val="30000"/>
            </a:schemeClr>
          </a:solidFill>
          <a:ln w="31750" cap="sq">
            <a:solidFill>
              <a:srgbClr val="FFFFFF"/>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00000"/>
              </a:lnSpc>
              <a:spcBef>
                <a:spcPts val="1000"/>
              </a:spcBef>
            </a:pPr>
            <a:r>
              <a:rPr lang="en-US" sz="2400" dirty="0">
                <a:solidFill>
                  <a:srgbClr val="FFFFFF"/>
                </a:solidFill>
              </a:rPr>
              <a:t>Hacktoberfest is all about encouraging meaningful contributions to the open source ecosystem, for beginners and veterans alike.</a:t>
            </a:r>
          </a:p>
          <a:p>
            <a:pPr algn="l">
              <a:lnSpc>
                <a:spcPct val="100000"/>
              </a:lnSpc>
              <a:spcBef>
                <a:spcPts val="1000"/>
              </a:spcBef>
            </a:pPr>
            <a:r>
              <a:rPr lang="en-US" sz="2400" dirty="0">
                <a:solidFill>
                  <a:srgbClr val="FFFFFF"/>
                </a:solidFill>
              </a:rPr>
              <a:t>It's is conducted my a lot of big companies to promote open source development.</a:t>
            </a:r>
          </a:p>
        </p:txBody>
      </p:sp>
    </p:spTree>
    <p:extLst>
      <p:ext uri="{BB962C8B-B14F-4D97-AF65-F5344CB8AC3E}">
        <p14:creationId xmlns:p14="http://schemas.microsoft.com/office/powerpoint/2010/main" val="38547120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5FB2-E459-4C71-B8EB-53711CA22DCD}"/>
              </a:ext>
            </a:extLst>
          </p:cNvPr>
          <p:cNvSpPr>
            <a:spLocks noGrp="1"/>
          </p:cNvSpPr>
          <p:nvPr>
            <p:ph type="title"/>
          </p:nvPr>
        </p:nvSpPr>
        <p:spPr>
          <a:xfrm>
            <a:off x="2231136" y="964692"/>
            <a:ext cx="7729728" cy="1359513"/>
          </a:xfrm>
        </p:spPr>
        <p:txBody>
          <a:bodyPr>
            <a:normAutofit/>
          </a:bodyPr>
          <a:lstStyle/>
          <a:p>
            <a:pPr>
              <a:lnSpc>
                <a:spcPct val="100000"/>
              </a:lnSpc>
            </a:pPr>
            <a:r>
              <a:rPr lang="en-US" dirty="0"/>
              <a:t>What is open source software development</a:t>
            </a:r>
          </a:p>
        </p:txBody>
      </p:sp>
      <p:sp>
        <p:nvSpPr>
          <p:cNvPr id="3" name="Content Placeholder 2">
            <a:extLst>
              <a:ext uri="{FF2B5EF4-FFF2-40B4-BE49-F238E27FC236}">
                <a16:creationId xmlns:a16="http://schemas.microsoft.com/office/drawing/2014/main" id="{30DADACA-6C92-4D15-BDC1-E21F43F6264E}"/>
              </a:ext>
            </a:extLst>
          </p:cNvPr>
          <p:cNvSpPr>
            <a:spLocks noGrp="1"/>
          </p:cNvSpPr>
          <p:nvPr>
            <p:ph idx="1"/>
          </p:nvPr>
        </p:nvSpPr>
        <p:spPr>
          <a:xfrm>
            <a:off x="2231136" y="2638044"/>
            <a:ext cx="7729728" cy="3417293"/>
          </a:xfrm>
        </p:spPr>
        <p:txBody>
          <a:bodyPr vert="horz" lIns="91440" tIns="45720" rIns="91440" bIns="45720" rtlCol="0" anchor="t">
            <a:normAutofit lnSpcReduction="10000"/>
          </a:bodyPr>
          <a:lstStyle/>
          <a:p>
            <a:pPr marL="0" indent="0">
              <a:buNone/>
            </a:pPr>
            <a:r>
              <a:rPr lang="en-US" sz="2400" dirty="0"/>
              <a:t>Open source software is software with source code that anyone can inspect, modify, and enhance. </a:t>
            </a:r>
            <a:endParaRPr lang="en-US" dirty="0"/>
          </a:p>
          <a:p>
            <a:pPr marL="0" indent="0">
              <a:buNone/>
            </a:pPr>
            <a:r>
              <a:rPr lang="en-US" sz="2400" dirty="0"/>
              <a:t>By design, open source software licenses promote collaboration and sharing because they permit other people to make modifications to source code and incorporate those changes into their own projects. They encourage computer programmers to access, view, and modify open source software whenever they like, as long as they let others do the same when they share their work.</a:t>
            </a:r>
            <a:endParaRPr lang="en-US" dirty="0"/>
          </a:p>
        </p:txBody>
      </p:sp>
    </p:spTree>
    <p:extLst>
      <p:ext uri="{BB962C8B-B14F-4D97-AF65-F5344CB8AC3E}">
        <p14:creationId xmlns:p14="http://schemas.microsoft.com/office/powerpoint/2010/main" val="191819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C802-1A8A-4A4F-B7CA-13227EFB3B7F}"/>
              </a:ext>
            </a:extLst>
          </p:cNvPr>
          <p:cNvSpPr>
            <a:spLocks noGrp="1"/>
          </p:cNvSpPr>
          <p:nvPr>
            <p:ph type="title"/>
          </p:nvPr>
        </p:nvSpPr>
        <p:spPr/>
        <p:txBody>
          <a:bodyPr/>
          <a:lstStyle/>
          <a:p>
            <a:r>
              <a:rPr lang="en-US" dirty="0"/>
              <a:t>The "Git" in </a:t>
            </a:r>
            <a:r>
              <a:rPr lang="en-US" dirty="0" err="1"/>
              <a:t>Github</a:t>
            </a:r>
          </a:p>
        </p:txBody>
      </p:sp>
      <p:sp>
        <p:nvSpPr>
          <p:cNvPr id="3" name="Content Placeholder 2">
            <a:extLst>
              <a:ext uri="{FF2B5EF4-FFF2-40B4-BE49-F238E27FC236}">
                <a16:creationId xmlns:a16="http://schemas.microsoft.com/office/drawing/2014/main" id="{F8FF5A5D-4224-4C28-9AB8-4F82D928B114}"/>
              </a:ext>
            </a:extLst>
          </p:cNvPr>
          <p:cNvSpPr>
            <a:spLocks noGrp="1"/>
          </p:cNvSpPr>
          <p:nvPr>
            <p:ph idx="1"/>
          </p:nvPr>
        </p:nvSpPr>
        <p:spPr/>
        <p:txBody>
          <a:bodyPr vert="horz" lIns="91440" tIns="45720" rIns="91440" bIns="45720" rtlCol="0" anchor="t">
            <a:normAutofit/>
          </a:bodyPr>
          <a:lstStyle/>
          <a:p>
            <a:pPr marL="0" indent="0" algn="just">
              <a:lnSpc>
                <a:spcPct val="90000"/>
              </a:lnSpc>
              <a:buNone/>
            </a:pPr>
            <a:r>
              <a:rPr lang="en-US" sz="2400" dirty="0"/>
              <a:t>Git is an open-source version control system that was started by Linus </a:t>
            </a:r>
            <a:r>
              <a:rPr lang="en-US" sz="2400" dirty="0" err="1"/>
              <a:t>Trovalds</a:t>
            </a:r>
            <a:r>
              <a:rPr lang="en-US" sz="2400" dirty="0"/>
              <a:t>—the same person who created Linux.</a:t>
            </a:r>
            <a:endParaRPr lang="en-US"/>
          </a:p>
          <a:p>
            <a:pPr marL="0" indent="0" algn="just">
              <a:lnSpc>
                <a:spcPct val="90000"/>
              </a:lnSpc>
              <a:buNone/>
            </a:pPr>
            <a:r>
              <a:rPr lang="en-US" sz="2400" dirty="0"/>
              <a:t>Git is a version control system</a:t>
            </a:r>
          </a:p>
          <a:p>
            <a:pPr marL="0" indent="0" algn="just">
              <a:lnSpc>
                <a:spcPct val="90000"/>
              </a:lnSpc>
              <a:buNone/>
            </a:pPr>
            <a:r>
              <a:rPr lang="en-US" sz="2400" dirty="0"/>
              <a:t>Git is the preferred version control system of most developers, since it has multiple advantages over the other systems available. It stores file changes more efficiently and ensures file integrity better.</a:t>
            </a:r>
          </a:p>
        </p:txBody>
      </p:sp>
    </p:spTree>
    <p:extLst>
      <p:ext uri="{BB962C8B-B14F-4D97-AF65-F5344CB8AC3E}">
        <p14:creationId xmlns:p14="http://schemas.microsoft.com/office/powerpoint/2010/main" val="318548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2720-B65E-473B-AA12-4DF3C90F0D4B}"/>
              </a:ext>
            </a:extLst>
          </p:cNvPr>
          <p:cNvSpPr>
            <a:spLocks noGrp="1"/>
          </p:cNvSpPr>
          <p:nvPr>
            <p:ph type="title"/>
          </p:nvPr>
        </p:nvSpPr>
        <p:spPr/>
        <p:txBody>
          <a:bodyPr/>
          <a:lstStyle/>
          <a:p>
            <a:r>
              <a:rPr lang="en-US" dirty="0"/>
              <a:t>The "Hub" in </a:t>
            </a:r>
            <a:r>
              <a:rPr lang="en-US" dirty="0" err="1"/>
              <a:t>Github</a:t>
            </a:r>
            <a:r>
              <a:rPr lang="en-US" dirty="0"/>
              <a:t> </a:t>
            </a:r>
          </a:p>
        </p:txBody>
      </p:sp>
      <p:sp>
        <p:nvSpPr>
          <p:cNvPr id="3" name="Subtitle 2">
            <a:extLst>
              <a:ext uri="{FF2B5EF4-FFF2-40B4-BE49-F238E27FC236}">
                <a16:creationId xmlns:a16="http://schemas.microsoft.com/office/drawing/2014/main" id="{B5DBB273-AD7F-4769-948C-1182471EED03}"/>
              </a:ext>
            </a:extLst>
          </p:cNvPr>
          <p:cNvSpPr>
            <a:spLocks noGrp="1"/>
          </p:cNvSpPr>
          <p:nvPr>
            <p:ph idx="1"/>
          </p:nvPr>
        </p:nvSpPr>
        <p:spPr/>
        <p:txBody>
          <a:bodyPr vert="horz" lIns="91440" tIns="45720" rIns="91440" bIns="45720" rtlCol="0" anchor="t">
            <a:normAutofit/>
          </a:bodyPr>
          <a:lstStyle/>
          <a:p>
            <a:pPr marL="0" indent="0" algn="just">
              <a:lnSpc>
                <a:spcPct val="90000"/>
              </a:lnSpc>
              <a:buNone/>
            </a:pPr>
            <a:r>
              <a:rPr lang="en-US" sz="2400" dirty="0"/>
              <a:t>Git is a command-line tool, but the center around which all things involving Git revolve is the hub—GitHub.com—where developers store their projects and network with like minded people.</a:t>
            </a:r>
            <a:endParaRPr lang="en-US"/>
          </a:p>
        </p:txBody>
      </p:sp>
    </p:spTree>
    <p:extLst>
      <p:ext uri="{BB962C8B-B14F-4D97-AF65-F5344CB8AC3E}">
        <p14:creationId xmlns:p14="http://schemas.microsoft.com/office/powerpoint/2010/main" val="401574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7893-DC58-4E90-B7CA-DA77D526A4D9}"/>
              </a:ext>
            </a:extLst>
          </p:cNvPr>
          <p:cNvSpPr>
            <a:spLocks noGrp="1"/>
          </p:cNvSpPr>
          <p:nvPr>
            <p:ph type="title"/>
          </p:nvPr>
        </p:nvSpPr>
        <p:spPr>
          <a:xfrm>
            <a:off x="804672" y="964692"/>
            <a:ext cx="4476806" cy="1188720"/>
          </a:xfrm>
        </p:spPr>
        <p:txBody>
          <a:bodyPr>
            <a:normAutofit/>
          </a:bodyPr>
          <a:lstStyle/>
          <a:p>
            <a:r>
              <a:rPr lang="en-US" dirty="0"/>
              <a:t>Installing git and configuring</a:t>
            </a:r>
          </a:p>
        </p:txBody>
      </p:sp>
      <p:sp>
        <p:nvSpPr>
          <p:cNvPr id="13" name="Content Placeholder 8">
            <a:extLst>
              <a:ext uri="{FF2B5EF4-FFF2-40B4-BE49-F238E27FC236}">
                <a16:creationId xmlns:a16="http://schemas.microsoft.com/office/drawing/2014/main" id="{8A75A703-9FCB-4455-B85A-1A583BEE3441}"/>
              </a:ext>
            </a:extLst>
          </p:cNvPr>
          <p:cNvSpPr>
            <a:spLocks noGrp="1"/>
          </p:cNvSpPr>
          <p:nvPr>
            <p:ph idx="1"/>
          </p:nvPr>
        </p:nvSpPr>
        <p:spPr>
          <a:xfrm>
            <a:off x="803244" y="2638044"/>
            <a:ext cx="4492932" cy="3263206"/>
          </a:xfrm>
        </p:spPr>
        <p:txBody>
          <a:bodyPr vert="horz" lIns="91440" tIns="45720" rIns="91440" bIns="45720" rtlCol="0" anchor="t">
            <a:normAutofit/>
          </a:bodyPr>
          <a:lstStyle/>
          <a:p>
            <a:pPr marL="0" indent="0">
              <a:buNone/>
            </a:pPr>
            <a:r>
              <a:rPr lang="en-US" sz="2400" dirty="0"/>
              <a:t>To use Git on the command line, you'll need to download, install, and configure Git on your computer. </a:t>
            </a:r>
            <a:endParaRPr lang="en-US" dirty="0"/>
          </a:p>
          <a:p>
            <a:pPr marL="0" indent="0">
              <a:buNone/>
            </a:pPr>
            <a:r>
              <a:rPr lang="en-US" sz="2400" dirty="0"/>
              <a:t>Setting your Git username for </a:t>
            </a:r>
            <a:r>
              <a:rPr lang="en-US" sz="2400" i="1" dirty="0"/>
              <a:t>every</a:t>
            </a:r>
            <a:r>
              <a:rPr lang="en-US" sz="2400" dirty="0"/>
              <a:t> repository on your computer</a:t>
            </a:r>
            <a:endParaRPr lang="en-US"/>
          </a:p>
        </p:txBody>
      </p:sp>
      <p:sp>
        <p:nvSpPr>
          <p:cNvPr id="15" name="Rectangle 11">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643" y="964692"/>
            <a:ext cx="6504604" cy="3714483"/>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4">
            <a:extLst>
              <a:ext uri="{FF2B5EF4-FFF2-40B4-BE49-F238E27FC236}">
                <a16:creationId xmlns:a16="http://schemas.microsoft.com/office/drawing/2014/main" id="{D77AA047-DFB8-47F3-A0B9-A1202767A969}"/>
              </a:ext>
            </a:extLst>
          </p:cNvPr>
          <p:cNvPicPr>
            <a:picLocks noChangeAspect="1"/>
          </p:cNvPicPr>
          <p:nvPr/>
        </p:nvPicPr>
        <p:blipFill>
          <a:blip r:embed="rId2"/>
          <a:stretch>
            <a:fillRect/>
          </a:stretch>
        </p:blipFill>
        <p:spPr>
          <a:xfrm>
            <a:off x="5525166" y="1122562"/>
            <a:ext cx="6277557" cy="3371474"/>
          </a:xfrm>
          <a:prstGeom prst="rect">
            <a:avLst/>
          </a:prstGeom>
        </p:spPr>
      </p:pic>
    </p:spTree>
    <p:extLst>
      <p:ext uri="{BB962C8B-B14F-4D97-AF65-F5344CB8AC3E}">
        <p14:creationId xmlns:p14="http://schemas.microsoft.com/office/powerpoint/2010/main" val="321427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D9BF-5638-4C3B-964A-46B1E4C5D9F1}"/>
              </a:ext>
            </a:extLst>
          </p:cNvPr>
          <p:cNvSpPr>
            <a:spLocks noGrp="1"/>
          </p:cNvSpPr>
          <p:nvPr>
            <p:ph type="title"/>
          </p:nvPr>
        </p:nvSpPr>
        <p:spPr>
          <a:xfrm>
            <a:off x="804672" y="202692"/>
            <a:ext cx="10489868" cy="1188720"/>
          </a:xfrm>
        </p:spPr>
        <p:txBody>
          <a:bodyPr>
            <a:normAutofit/>
          </a:bodyPr>
          <a:lstStyle/>
          <a:p>
            <a:r>
              <a:rPr lang="en-US" dirty="0"/>
              <a:t>Branches</a:t>
            </a:r>
          </a:p>
        </p:txBody>
      </p:sp>
      <p:sp>
        <p:nvSpPr>
          <p:cNvPr id="3" name="Content Placeholder 2">
            <a:extLst>
              <a:ext uri="{FF2B5EF4-FFF2-40B4-BE49-F238E27FC236}">
                <a16:creationId xmlns:a16="http://schemas.microsoft.com/office/drawing/2014/main" id="{E54821A1-00D2-4482-976A-C94F48A798B1}"/>
              </a:ext>
            </a:extLst>
          </p:cNvPr>
          <p:cNvSpPr>
            <a:spLocks noGrp="1"/>
          </p:cNvSpPr>
          <p:nvPr>
            <p:ph idx="1"/>
          </p:nvPr>
        </p:nvSpPr>
        <p:spPr>
          <a:xfrm>
            <a:off x="803244" y="1639561"/>
            <a:ext cx="10499833" cy="1542137"/>
          </a:xfrm>
        </p:spPr>
        <p:txBody>
          <a:bodyPr vert="horz" lIns="91440" tIns="45720" rIns="91440" bIns="45720" rtlCol="0" anchor="t">
            <a:noAutofit/>
          </a:bodyPr>
          <a:lstStyle/>
          <a:p>
            <a:pPr marL="0" indent="0">
              <a:buNone/>
            </a:pPr>
            <a:r>
              <a:rPr lang="en-US" sz="2400" dirty="0"/>
              <a:t>A branch in Git is simply a lightweight movable pointer to one of these commits. The default branch name in Git is master. As you initially make commits, you're given a master branch that points to the last </a:t>
            </a:r>
            <a:r>
              <a:rPr lang="en-US" sz="2400" b="1" dirty="0"/>
              <a:t>commit</a:t>
            </a:r>
            <a:r>
              <a:rPr lang="en-US" sz="2400" dirty="0"/>
              <a:t> you made. Every time you </a:t>
            </a:r>
            <a:r>
              <a:rPr lang="en-US" sz="2400" b="1" dirty="0"/>
              <a:t>commit</a:t>
            </a:r>
            <a:r>
              <a:rPr lang="en-US" sz="2400" dirty="0"/>
              <a:t>, it moves forward automatically.</a:t>
            </a:r>
          </a:p>
        </p:txBody>
      </p:sp>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217" y="426037"/>
            <a:ext cx="10406397" cy="346511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A close up of a map&#10;&#10;Description generated with high confidence">
            <a:extLst>
              <a:ext uri="{FF2B5EF4-FFF2-40B4-BE49-F238E27FC236}">
                <a16:creationId xmlns:a16="http://schemas.microsoft.com/office/drawing/2014/main" id="{0F13495E-C846-4F6F-B307-3356433FEFCA}"/>
              </a:ext>
            </a:extLst>
          </p:cNvPr>
          <p:cNvPicPr>
            <a:picLocks noChangeAspect="1"/>
          </p:cNvPicPr>
          <p:nvPr/>
        </p:nvPicPr>
        <p:blipFill>
          <a:blip r:embed="rId2"/>
          <a:stretch>
            <a:fillRect/>
          </a:stretch>
        </p:blipFill>
        <p:spPr>
          <a:xfrm>
            <a:off x="1563920" y="3394121"/>
            <a:ext cx="8972892" cy="3122973"/>
          </a:xfrm>
          <a:prstGeom prst="rect">
            <a:avLst/>
          </a:prstGeom>
        </p:spPr>
      </p:pic>
    </p:spTree>
    <p:extLst>
      <p:ext uri="{BB962C8B-B14F-4D97-AF65-F5344CB8AC3E}">
        <p14:creationId xmlns:p14="http://schemas.microsoft.com/office/powerpoint/2010/main" val="115335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8CCA-6600-4475-B3A9-20CAA2E5522A}"/>
              </a:ext>
            </a:extLst>
          </p:cNvPr>
          <p:cNvSpPr>
            <a:spLocks noGrp="1"/>
          </p:cNvSpPr>
          <p:nvPr>
            <p:ph type="title"/>
          </p:nvPr>
        </p:nvSpPr>
        <p:spPr>
          <a:xfrm>
            <a:off x="2218000" y="426037"/>
            <a:ext cx="7742865" cy="1162445"/>
          </a:xfrm>
        </p:spPr>
        <p:txBody>
          <a:bodyPr>
            <a:normAutofit/>
          </a:bodyPr>
          <a:lstStyle/>
          <a:p>
            <a:r>
              <a:rPr lang="en-US" dirty="0"/>
              <a:t>Create a repository</a:t>
            </a:r>
          </a:p>
        </p:txBody>
      </p:sp>
      <p:sp>
        <p:nvSpPr>
          <p:cNvPr id="3" name="Content Placeholder 2">
            <a:extLst>
              <a:ext uri="{FF2B5EF4-FFF2-40B4-BE49-F238E27FC236}">
                <a16:creationId xmlns:a16="http://schemas.microsoft.com/office/drawing/2014/main" id="{942100C0-0D5F-429E-AF13-22F99B135193}"/>
              </a:ext>
            </a:extLst>
          </p:cNvPr>
          <p:cNvSpPr>
            <a:spLocks noGrp="1"/>
          </p:cNvSpPr>
          <p:nvPr>
            <p:ph idx="1"/>
          </p:nvPr>
        </p:nvSpPr>
        <p:spPr>
          <a:xfrm>
            <a:off x="2217999" y="2020562"/>
            <a:ext cx="7742865" cy="881674"/>
          </a:xfrm>
        </p:spPr>
        <p:txBody>
          <a:bodyPr vert="horz" lIns="91440" tIns="45720" rIns="91440" bIns="45720" rtlCol="0" anchor="t">
            <a:normAutofit/>
          </a:bodyPr>
          <a:lstStyle/>
          <a:p>
            <a:pPr marL="0" indent="0">
              <a:buNone/>
            </a:pPr>
            <a:r>
              <a:rPr lang="en-US" sz="2400" dirty="0"/>
              <a:t>To put your project up on GitHub, you'll need to create a repository for the project to live in. </a:t>
            </a:r>
          </a:p>
        </p:txBody>
      </p:sp>
      <p:sp>
        <p:nvSpPr>
          <p:cNvPr id="7" name="Title 1">
            <a:extLst>
              <a:ext uri="{FF2B5EF4-FFF2-40B4-BE49-F238E27FC236}">
                <a16:creationId xmlns:a16="http://schemas.microsoft.com/office/drawing/2014/main" id="{6B043B75-A8DF-47D5-8AF0-A5332FFB698F}"/>
              </a:ext>
            </a:extLst>
          </p:cNvPr>
          <p:cNvSpPr txBox="1">
            <a:spLocks/>
          </p:cNvSpPr>
          <p:nvPr/>
        </p:nvSpPr>
        <p:spPr bwMode="black">
          <a:xfrm>
            <a:off x="2231136" y="3329519"/>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Commit your first change</a:t>
            </a:r>
          </a:p>
        </p:txBody>
      </p:sp>
      <p:sp>
        <p:nvSpPr>
          <p:cNvPr id="9" name="Content Placeholder 2">
            <a:extLst>
              <a:ext uri="{FF2B5EF4-FFF2-40B4-BE49-F238E27FC236}">
                <a16:creationId xmlns:a16="http://schemas.microsoft.com/office/drawing/2014/main" id="{B6630011-3DB1-4F64-B955-E13ED7EDC3F5}"/>
              </a:ext>
            </a:extLst>
          </p:cNvPr>
          <p:cNvSpPr txBox="1">
            <a:spLocks/>
          </p:cNvSpPr>
          <p:nvPr/>
        </p:nvSpPr>
        <p:spPr>
          <a:xfrm>
            <a:off x="2212743" y="4971342"/>
            <a:ext cx="7729728" cy="115757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t>A commit is like a snapshot of all the files in your project at a particular point in time.</a:t>
            </a:r>
          </a:p>
        </p:txBody>
      </p:sp>
    </p:spTree>
    <p:extLst>
      <p:ext uri="{BB962C8B-B14F-4D97-AF65-F5344CB8AC3E}">
        <p14:creationId xmlns:p14="http://schemas.microsoft.com/office/powerpoint/2010/main" val="387587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7BEE-4557-436D-8AB6-84AD6267C742}"/>
              </a:ext>
            </a:extLst>
          </p:cNvPr>
          <p:cNvSpPr>
            <a:spLocks noGrp="1"/>
          </p:cNvSpPr>
          <p:nvPr>
            <p:ph type="title"/>
          </p:nvPr>
        </p:nvSpPr>
        <p:spPr/>
        <p:txBody>
          <a:bodyPr/>
          <a:lstStyle/>
          <a:p>
            <a:r>
              <a:rPr lang="en-US" dirty="0"/>
              <a:t>FORK a repository</a:t>
            </a:r>
          </a:p>
        </p:txBody>
      </p:sp>
      <p:sp>
        <p:nvSpPr>
          <p:cNvPr id="3" name="Content Placeholder 2">
            <a:extLst>
              <a:ext uri="{FF2B5EF4-FFF2-40B4-BE49-F238E27FC236}">
                <a16:creationId xmlns:a16="http://schemas.microsoft.com/office/drawing/2014/main" id="{B7EC16BC-EDC3-4E5E-A28F-127BEB22CE6B}"/>
              </a:ext>
            </a:extLst>
          </p:cNvPr>
          <p:cNvSpPr>
            <a:spLocks noGrp="1"/>
          </p:cNvSpPr>
          <p:nvPr>
            <p:ph idx="1"/>
          </p:nvPr>
        </p:nvSpPr>
        <p:spPr/>
        <p:txBody>
          <a:bodyPr vert="horz" lIns="91440" tIns="45720" rIns="91440" bIns="45720" rtlCol="0" anchor="t">
            <a:normAutofit/>
          </a:bodyPr>
          <a:lstStyle/>
          <a:p>
            <a:pPr marL="0" indent="0">
              <a:buNone/>
            </a:pPr>
            <a:r>
              <a:rPr lang="en-US" sz="2400" dirty="0"/>
              <a:t>A </a:t>
            </a:r>
            <a:r>
              <a:rPr lang="en-US" sz="2400" i="1" dirty="0"/>
              <a:t>fork</a:t>
            </a:r>
            <a:r>
              <a:rPr lang="en-US" sz="2400" dirty="0"/>
              <a:t> is a copy of a repository. Forking a repository allows you to freely experiment with changes without affecting the original project. </a:t>
            </a:r>
            <a:endParaRPr lang="en-US" dirty="0"/>
          </a:p>
          <a:p>
            <a:pPr marL="0" indent="0">
              <a:buNone/>
            </a:pPr>
            <a:r>
              <a:rPr lang="en-US" sz="2400" dirty="0"/>
              <a:t>Most commonly, forks are used to either propose changes to someone else's project or to use someone else's project as a starting point for your own idea.</a:t>
            </a:r>
            <a:endParaRPr lang="en-US"/>
          </a:p>
          <a:p>
            <a:pPr marL="0" indent="0">
              <a:buNone/>
            </a:pPr>
            <a:endParaRPr lang="en-US" sz="2400" dirty="0"/>
          </a:p>
        </p:txBody>
      </p:sp>
    </p:spTree>
    <p:extLst>
      <p:ext uri="{BB962C8B-B14F-4D97-AF65-F5344CB8AC3E}">
        <p14:creationId xmlns:p14="http://schemas.microsoft.com/office/powerpoint/2010/main" val="57989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3D3B-F34C-4FC0-A6E1-FD69061AFE9E}"/>
              </a:ext>
            </a:extLst>
          </p:cNvPr>
          <p:cNvSpPr>
            <a:spLocks noGrp="1"/>
          </p:cNvSpPr>
          <p:nvPr>
            <p:ph type="title"/>
          </p:nvPr>
        </p:nvSpPr>
        <p:spPr/>
        <p:txBody>
          <a:bodyPr/>
          <a:lstStyle/>
          <a:p>
            <a:r>
              <a:rPr lang="en-US" dirty="0"/>
              <a:t>Pull request</a:t>
            </a:r>
          </a:p>
        </p:txBody>
      </p:sp>
      <p:sp>
        <p:nvSpPr>
          <p:cNvPr id="3" name="Content Placeholder 2">
            <a:extLst>
              <a:ext uri="{FF2B5EF4-FFF2-40B4-BE49-F238E27FC236}">
                <a16:creationId xmlns:a16="http://schemas.microsoft.com/office/drawing/2014/main" id="{5AA810E4-75BB-42A9-9771-A7E98C14FC0C}"/>
              </a:ext>
            </a:extLst>
          </p:cNvPr>
          <p:cNvSpPr>
            <a:spLocks noGrp="1"/>
          </p:cNvSpPr>
          <p:nvPr>
            <p:ph idx="1"/>
          </p:nvPr>
        </p:nvSpPr>
        <p:spPr/>
        <p:txBody>
          <a:bodyPr vert="horz" lIns="91440" tIns="45720" rIns="91440" bIns="45720" rtlCol="0" anchor="t">
            <a:normAutofit/>
          </a:bodyPr>
          <a:lstStyle/>
          <a:p>
            <a:pPr marL="0" indent="0">
              <a:buNone/>
            </a:pPr>
            <a:r>
              <a:rPr lang="en-US" sz="2400" dirty="0"/>
              <a:t>Pull Requests are the heart of collaboration on GitHub. When you open a </a:t>
            </a:r>
            <a:r>
              <a:rPr lang="en-US" sz="2400" i="1" dirty="0"/>
              <a:t>pull request</a:t>
            </a:r>
            <a:r>
              <a:rPr lang="en-US" sz="2400" dirty="0"/>
              <a:t>, you’re proposing your changes and requesting that someone review and pull in your contribution and merge them into their branch. </a:t>
            </a:r>
            <a:endParaRPr lang="en-US"/>
          </a:p>
          <a:p>
            <a:pPr marL="0" indent="0">
              <a:buNone/>
            </a:pPr>
            <a:r>
              <a:rPr lang="en-US" sz="2400" dirty="0"/>
              <a:t>Pull requests show </a:t>
            </a:r>
            <a:r>
              <a:rPr lang="en-US" sz="2400" i="1" dirty="0"/>
              <a:t>diffs</a:t>
            </a:r>
            <a:r>
              <a:rPr lang="en-US" sz="2400" dirty="0"/>
              <a:t>, or differences, of the content from both branches. The changes, additions, and subtractions are shown in green and red.</a:t>
            </a:r>
            <a:endParaRPr lang="en-US"/>
          </a:p>
        </p:txBody>
      </p:sp>
    </p:spTree>
    <p:extLst>
      <p:ext uri="{BB962C8B-B14F-4D97-AF65-F5344CB8AC3E}">
        <p14:creationId xmlns:p14="http://schemas.microsoft.com/office/powerpoint/2010/main" val="2146564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Introduction to github</vt:lpstr>
      <vt:lpstr>What is open source software development</vt:lpstr>
      <vt:lpstr>The "Git" in Github</vt:lpstr>
      <vt:lpstr>The "Hub" in Github </vt:lpstr>
      <vt:lpstr>Installing git and configuring</vt:lpstr>
      <vt:lpstr>Branches</vt:lpstr>
      <vt:lpstr>Create a repository</vt:lpstr>
      <vt:lpstr>FORK a repository</vt:lpstr>
      <vt:lpstr>Pull request</vt:lpstr>
      <vt:lpstr>hacktoberfest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338</cp:revision>
  <dcterms:created xsi:type="dcterms:W3CDTF">2015-12-01T21:32:24Z</dcterms:created>
  <dcterms:modified xsi:type="dcterms:W3CDTF">2018-10-16T22:58:55Z</dcterms:modified>
</cp:coreProperties>
</file>