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3848a11961c048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3848a11961c04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3848a11961c048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3848a11961c048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3848a11961c048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3848a11961c048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4e2ace0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44e2ace0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3848a11961c048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3848a11961c048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3848a11961c048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3848a11961c048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3848a11961c048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3848a11961c048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4e2ace0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4e2ace0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3848a11961c048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3848a11961c048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62cc3367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2cc3367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2cc3367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2cc3367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64363273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64363273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4e2ace0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4e2ace0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4e2ace0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44e2ace01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44e2ace0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44e2ace0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44e2ace01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44e2ace01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44e2ace01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44e2ace01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4e2ace01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44e2ace01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44e2ace01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44e2ace01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4e2ace0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44e2ace0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4e2ace01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4e2ace01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62cc3367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62cc3367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44e2ace01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44e2ace01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44e2ace01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44e2ace01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44e2ace01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44e2ace01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4e2ace01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44e2ace01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44e2ace01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44e2ace01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44e2ace01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44e2ace01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3848a11961c048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3848a11961c048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3848a11961c048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a3848a11961c048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3848a11961c048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3848a11961c048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3848a11961c048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3848a11961c048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4e2ace01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4e2ace01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a3848a11961c048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a3848a11961c048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62cc3367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62cc3367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3848a11961c04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3848a11961c04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2cc3367c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2cc3367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ee14538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ee14538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3848a11961c04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3848a11961c04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index.js"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dejs.org/en/download" TargetMode="External"/><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s://github.com/r5n-labs/vscode-react-javascript-snippets/blob/HEAD/docs/Snippets.md" TargetMode="External"/><Relationship Id="rId5" Type="http://schemas.openxmlformats.org/officeDocument/2006/relationships/hyperlink" Target="http://filename.js" TargetMode="External"/><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14925" y="291825"/>
            <a:ext cx="85464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What is React?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A </a:t>
            </a:r>
            <a:r>
              <a:rPr b="1" lang="en-GB" sz="1100">
                <a:solidFill>
                  <a:schemeClr val="dk1"/>
                </a:solidFill>
              </a:rPr>
              <a:t>JavaScript library</a:t>
            </a:r>
            <a:r>
              <a:rPr lang="en-GB" sz="1100">
                <a:solidFill>
                  <a:schemeClr val="dk1"/>
                </a:solidFill>
              </a:rPr>
              <a:t> for building </a:t>
            </a:r>
            <a:r>
              <a:rPr b="1" lang="en-GB" sz="1100">
                <a:solidFill>
                  <a:schemeClr val="dk1"/>
                </a:solidFill>
              </a:rPr>
              <a:t>user interfaces</a:t>
            </a:r>
            <a:br>
              <a:rPr b="1" lang="en-GB" sz="1100">
                <a:solidFill>
                  <a:schemeClr val="dk1"/>
                </a:solidFill>
              </a:rPr>
            </a:b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Created by </a:t>
            </a:r>
            <a:r>
              <a:rPr b="1" lang="en-GB" sz="1100">
                <a:solidFill>
                  <a:schemeClr val="dk1"/>
                </a:solidFill>
              </a:rPr>
              <a:t>Facebook</a:t>
            </a:r>
            <a:r>
              <a:rPr lang="en-GB" sz="1100">
                <a:solidFill>
                  <a:schemeClr val="dk1"/>
                </a:solidFill>
              </a:rPr>
              <a:t> in 2013</a:t>
            </a:r>
            <a:br>
              <a:rPr lang="en-GB"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Used to build </a:t>
            </a:r>
            <a:r>
              <a:rPr b="1" lang="en-GB" sz="1100">
                <a:solidFill>
                  <a:schemeClr val="dk1"/>
                </a:solidFill>
              </a:rPr>
              <a:t>single-page applications (SPAs)</a:t>
            </a:r>
            <a:endParaRPr sz="1800">
              <a:solidFill>
                <a:schemeClr val="dk2"/>
              </a:solidFill>
            </a:endParaRPr>
          </a:p>
        </p:txBody>
      </p:sp>
      <p:sp>
        <p:nvSpPr>
          <p:cNvPr id="55" name="Google Shape;55;p13"/>
          <p:cNvSpPr txBox="1"/>
          <p:nvPr/>
        </p:nvSpPr>
        <p:spPr>
          <a:xfrm>
            <a:off x="509875" y="1896900"/>
            <a:ext cx="8436900" cy="321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Why Use React?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 </a:t>
            </a:r>
            <a:r>
              <a:rPr b="1" lang="en-GB" sz="1100">
                <a:solidFill>
                  <a:schemeClr val="dk1"/>
                </a:solidFill>
              </a:rPr>
              <a:t>Component-based</a:t>
            </a:r>
            <a:r>
              <a:rPr lang="en-GB" sz="1100">
                <a:solidFill>
                  <a:schemeClr val="dk1"/>
                </a:solidFill>
              </a:rPr>
              <a:t>: Build reusable UI pieces</a:t>
            </a:r>
            <a:br>
              <a:rPr lang="en-GB"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 </a:t>
            </a:r>
            <a:r>
              <a:rPr b="1" lang="en-GB" sz="1100">
                <a:solidFill>
                  <a:schemeClr val="dk1"/>
                </a:solidFill>
              </a:rPr>
              <a:t>Fast Rendering</a:t>
            </a:r>
            <a:r>
              <a:rPr lang="en-GB" sz="1100">
                <a:solidFill>
                  <a:schemeClr val="dk1"/>
                </a:solidFill>
              </a:rPr>
              <a:t>: Uses a </a:t>
            </a:r>
            <a:r>
              <a:rPr b="1" lang="en-GB" sz="1100">
                <a:solidFill>
                  <a:schemeClr val="dk1"/>
                </a:solidFill>
              </a:rPr>
              <a:t>Virtual DOM</a:t>
            </a:r>
            <a:br>
              <a:rPr b="1" lang="en-GB" sz="1100">
                <a:solidFill>
                  <a:schemeClr val="dk1"/>
                </a:solidFill>
              </a:rPr>
            </a:b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 </a:t>
            </a:r>
            <a:r>
              <a:rPr b="1" lang="en-GB" sz="1100">
                <a:solidFill>
                  <a:schemeClr val="dk1"/>
                </a:solidFill>
              </a:rPr>
              <a:t>One-Way Data Binding</a:t>
            </a:r>
            <a:r>
              <a:rPr lang="en-GB" sz="1100">
                <a:solidFill>
                  <a:schemeClr val="dk1"/>
                </a:solidFill>
              </a:rPr>
              <a:t>: Predictable data flow</a:t>
            </a:r>
            <a:br>
              <a:rPr lang="en-GB"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 </a:t>
            </a:r>
            <a:r>
              <a:rPr b="1" lang="en-GB" sz="1100">
                <a:solidFill>
                  <a:schemeClr val="dk1"/>
                </a:solidFill>
              </a:rPr>
              <a:t>Strong Ecosystem</a:t>
            </a:r>
            <a:r>
              <a:rPr lang="en-GB" sz="1100">
                <a:solidFill>
                  <a:schemeClr val="dk1"/>
                </a:solidFill>
              </a:rPr>
              <a:t>: Works with tools like Redux, React Router</a:t>
            </a:r>
            <a:br>
              <a:rPr lang="en-GB" sz="1100">
                <a:solidFill>
                  <a:schemeClr val="dk1"/>
                </a:solidFill>
              </a:rPr>
            </a:br>
            <a:endParaRPr sz="1100">
              <a:solidFill>
                <a:schemeClr val="dk1"/>
              </a:solidFill>
            </a:endParaRPr>
          </a:p>
          <a:p>
            <a:pPr indent="0" lvl="0" marL="0" rtl="0" algn="l">
              <a:lnSpc>
                <a:spcPct val="115000"/>
              </a:lnSpc>
              <a:spcBef>
                <a:spcPts val="1200"/>
              </a:spcBef>
              <a:spcAft>
                <a:spcPts val="0"/>
              </a:spcAft>
              <a:buNone/>
            </a:pPr>
            <a:r>
              <a:rPr b="1" lang="en-GB" sz="1100">
                <a:solidFill>
                  <a:schemeClr val="dk1"/>
                </a:solidFill>
              </a:rPr>
              <a:t>Who Uses React?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Facebook, Instagram, Netflix, Airbnb, WhatsApp, and many more!</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pic>
        <p:nvPicPr>
          <p:cNvPr id="56" name="Google Shape;56;p13"/>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GB" sz="3000">
                <a:solidFill>
                  <a:srgbClr val="23272F"/>
                </a:solidFill>
                <a:highlight>
                  <a:srgbClr val="FFFFFF"/>
                </a:highlight>
              </a:rPr>
              <a:t>Run app</a:t>
            </a:r>
            <a:endParaRPr b="1" sz="3000">
              <a:solidFill>
                <a:srgbClr val="23272F"/>
              </a:solidFill>
              <a:highlight>
                <a:srgbClr val="FFFFFF"/>
              </a:highlight>
            </a:endParaRPr>
          </a:p>
          <a:p>
            <a:pPr indent="0" lvl="0" marL="0" rtl="0" algn="l">
              <a:lnSpc>
                <a:spcPct val="125000"/>
              </a:lnSpc>
              <a:spcBef>
                <a:spcPts val="0"/>
              </a:spcBef>
              <a:spcAft>
                <a:spcPts val="0"/>
              </a:spcAft>
              <a:buClr>
                <a:schemeClr val="dk1"/>
              </a:buClr>
              <a:buSzPts val="1100"/>
              <a:buFont typeface="Arial"/>
              <a:buNone/>
            </a:pPr>
            <a:r>
              <a:t/>
            </a:r>
            <a:endParaRPr b="1" sz="3000">
              <a:solidFill>
                <a:srgbClr val="23272F"/>
              </a:solidFill>
              <a:highlight>
                <a:srgbClr val="FFFFFF"/>
              </a:highlight>
            </a:endParaRPr>
          </a:p>
        </p:txBody>
      </p:sp>
      <p:sp>
        <p:nvSpPr>
          <p:cNvPr id="134" name="Google Shape;134;p22"/>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Open terminal </a:t>
            </a:r>
            <a:r>
              <a:rPr lang="en-GB" sz="1150">
                <a:solidFill>
                  <a:srgbClr val="404756"/>
                </a:solidFill>
                <a:latin typeface="Courier New"/>
                <a:ea typeface="Courier New"/>
                <a:cs typeface="Courier New"/>
                <a:sym typeface="Courier New"/>
              </a:rPr>
              <a:t>from</a:t>
            </a:r>
            <a:r>
              <a:rPr lang="en-GB" sz="1150">
                <a:solidFill>
                  <a:srgbClr val="404756"/>
                </a:solidFill>
                <a:latin typeface="Courier New"/>
                <a:ea typeface="Courier New"/>
                <a:cs typeface="Courier New"/>
                <a:sym typeface="Courier New"/>
              </a:rPr>
              <a:t> VS code</a:t>
            </a:r>
            <a:endParaRPr sz="1150">
              <a:solidFill>
                <a:srgbClr val="404756"/>
              </a:solidFill>
              <a:latin typeface="Courier New"/>
              <a:ea typeface="Courier New"/>
              <a:cs typeface="Courier New"/>
              <a:sym typeface="Courier New"/>
            </a:endParaRPr>
          </a:p>
        </p:txBody>
      </p:sp>
      <p:sp>
        <p:nvSpPr>
          <p:cNvPr id="135" name="Google Shape;135;p22"/>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136" name="Google Shape;136;p22"/>
          <p:cNvSpPr txBox="1"/>
          <p:nvPr/>
        </p:nvSpPr>
        <p:spPr>
          <a:xfrm>
            <a:off x="198275" y="2915900"/>
            <a:ext cx="34290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http://localhost:3000/</a:t>
            </a:r>
            <a:endParaRPr/>
          </a:p>
        </p:txBody>
      </p:sp>
      <p:pic>
        <p:nvPicPr>
          <p:cNvPr id="137" name="Google Shape;137;p22"/>
          <p:cNvPicPr preferRelativeResize="0"/>
          <p:nvPr/>
        </p:nvPicPr>
        <p:blipFill>
          <a:blip r:embed="rId3">
            <a:alphaModFix/>
          </a:blip>
          <a:stretch>
            <a:fillRect/>
          </a:stretch>
        </p:blipFill>
        <p:spPr>
          <a:xfrm>
            <a:off x="198275" y="1517100"/>
            <a:ext cx="8618850" cy="1398800"/>
          </a:xfrm>
          <a:prstGeom prst="rect">
            <a:avLst/>
          </a:prstGeom>
          <a:noFill/>
          <a:ln>
            <a:noFill/>
          </a:ln>
        </p:spPr>
      </p:pic>
      <p:pic>
        <p:nvPicPr>
          <p:cNvPr id="138" name="Google Shape;138;p22"/>
          <p:cNvPicPr preferRelativeResize="0"/>
          <p:nvPr/>
        </p:nvPicPr>
        <p:blipFill>
          <a:blip r:embed="rId4">
            <a:alphaModFix/>
          </a:blip>
          <a:stretch>
            <a:fillRect/>
          </a:stretch>
        </p:blipFill>
        <p:spPr>
          <a:xfrm>
            <a:off x="2213925" y="2991375"/>
            <a:ext cx="2687575" cy="1736849"/>
          </a:xfrm>
          <a:prstGeom prst="rect">
            <a:avLst/>
          </a:prstGeom>
          <a:noFill/>
          <a:ln>
            <a:noFill/>
          </a:ln>
        </p:spPr>
      </p:pic>
      <p:pic>
        <p:nvPicPr>
          <p:cNvPr id="139" name="Google Shape;139;p22"/>
          <p:cNvPicPr preferRelativeResize="0"/>
          <p:nvPr/>
        </p:nvPicPr>
        <p:blipFill rotWithShape="1">
          <a:blip r:embed="rId5">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GB" sz="3000">
                <a:solidFill>
                  <a:srgbClr val="23272F"/>
                </a:solidFill>
                <a:highlight>
                  <a:srgbClr val="FFFFFF"/>
                </a:highlight>
              </a:rPr>
              <a:t>Check </a:t>
            </a:r>
            <a:r>
              <a:rPr b="1" lang="en-GB" sz="3000">
                <a:solidFill>
                  <a:srgbClr val="23272F"/>
                </a:solidFill>
                <a:highlight>
                  <a:srgbClr val="FFFFFF"/>
                </a:highlight>
              </a:rPr>
              <a:t>Format</a:t>
            </a:r>
            <a:endParaRPr b="1" sz="3000">
              <a:solidFill>
                <a:srgbClr val="23272F"/>
              </a:solidFill>
              <a:highlight>
                <a:srgbClr val="FFFFFF"/>
              </a:highlight>
            </a:endParaRPr>
          </a:p>
          <a:p>
            <a:pPr indent="0" lvl="0" marL="0" rtl="0" algn="l">
              <a:lnSpc>
                <a:spcPct val="125000"/>
              </a:lnSpc>
              <a:spcBef>
                <a:spcPts val="0"/>
              </a:spcBef>
              <a:spcAft>
                <a:spcPts val="0"/>
              </a:spcAft>
              <a:buClr>
                <a:schemeClr val="dk1"/>
              </a:buClr>
              <a:buSzPts val="1100"/>
              <a:buFont typeface="Arial"/>
              <a:buNone/>
            </a:pPr>
            <a:r>
              <a:t/>
            </a:r>
            <a:endParaRPr b="1" sz="3000">
              <a:solidFill>
                <a:srgbClr val="23272F"/>
              </a:solidFill>
              <a:highlight>
                <a:srgbClr val="FFFFFF"/>
              </a:highlight>
            </a:endParaRPr>
          </a:p>
        </p:txBody>
      </p:sp>
      <p:sp>
        <p:nvSpPr>
          <p:cNvPr id="145" name="Google Shape;145;p23"/>
          <p:cNvSpPr txBox="1"/>
          <p:nvPr/>
        </p:nvSpPr>
        <p:spPr>
          <a:xfrm>
            <a:off x="133675" y="631200"/>
            <a:ext cx="81138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p:txBody>
      </p:sp>
      <p:sp>
        <p:nvSpPr>
          <p:cNvPr id="146" name="Google Shape;146;p23"/>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147" name="Google Shape;147;p23"/>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148" name="Google Shape;148;p23"/>
          <p:cNvPicPr preferRelativeResize="0"/>
          <p:nvPr/>
        </p:nvPicPr>
        <p:blipFill>
          <a:blip r:embed="rId3">
            <a:alphaModFix/>
          </a:blip>
          <a:stretch>
            <a:fillRect/>
          </a:stretch>
        </p:blipFill>
        <p:spPr>
          <a:xfrm>
            <a:off x="0" y="1167073"/>
            <a:ext cx="9143999" cy="3633554"/>
          </a:xfrm>
          <a:prstGeom prst="rect">
            <a:avLst/>
          </a:prstGeom>
          <a:noFill/>
          <a:ln>
            <a:noFill/>
          </a:ln>
        </p:spPr>
      </p:pic>
      <p:sp>
        <p:nvSpPr>
          <p:cNvPr id="149" name="Google Shape;149;p23"/>
          <p:cNvSpPr txBox="1"/>
          <p:nvPr/>
        </p:nvSpPr>
        <p:spPr>
          <a:xfrm>
            <a:off x="283175" y="705375"/>
            <a:ext cx="887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Ctrl + Shift + p</a:t>
            </a:r>
            <a:endParaRPr sz="1800">
              <a:solidFill>
                <a:schemeClr val="dk2"/>
              </a:solidFill>
            </a:endParaRPr>
          </a:p>
        </p:txBody>
      </p:sp>
      <p:pic>
        <p:nvPicPr>
          <p:cNvPr id="150" name="Google Shape;150;p23"/>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1194475" y="151100"/>
            <a:ext cx="52050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GB" sz="3000">
                <a:solidFill>
                  <a:srgbClr val="23272F"/>
                </a:solidFill>
                <a:highlight>
                  <a:srgbClr val="FFFFFF"/>
                </a:highlight>
              </a:rPr>
              <a:t>Structure react project</a:t>
            </a:r>
            <a:endParaRPr b="1" sz="3000">
              <a:solidFill>
                <a:srgbClr val="23272F"/>
              </a:solidFill>
              <a:highlight>
                <a:srgbClr val="FFFFFF"/>
              </a:highlight>
            </a:endParaRPr>
          </a:p>
        </p:txBody>
      </p:sp>
      <p:sp>
        <p:nvSpPr>
          <p:cNvPr id="156" name="Google Shape;156;p24"/>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GB"/>
            </a:br>
            <a:r>
              <a:rPr lang="en-GB"/>
              <a:t>Start from index.html</a:t>
            </a:r>
            <a:endParaRPr/>
          </a:p>
          <a:p>
            <a:pPr indent="0" lvl="0" marL="0" rtl="0" algn="l">
              <a:lnSpc>
                <a:spcPct val="135714"/>
              </a:lnSpc>
              <a:spcBef>
                <a:spcPts val="0"/>
              </a:spcBef>
              <a:spcAft>
                <a:spcPts val="0"/>
              </a:spcAft>
              <a:buClr>
                <a:schemeClr val="dk1"/>
              </a:buClr>
              <a:buSzPts val="1100"/>
              <a:buFont typeface="Arial"/>
              <a:buNone/>
            </a:pPr>
            <a:r>
              <a:rPr lang="en-GB" sz="1050">
                <a:solidFill>
                  <a:srgbClr val="808080"/>
                </a:solidFill>
                <a:highlight>
                  <a:srgbClr val="1F1F1F"/>
                </a:highlight>
                <a:latin typeface="Courier New"/>
                <a:ea typeface="Courier New"/>
                <a:cs typeface="Courier New"/>
                <a:sym typeface="Courier New"/>
              </a:rPr>
              <a:t>&lt;</a:t>
            </a:r>
            <a:r>
              <a:rPr lang="en-GB" sz="1050">
                <a:solidFill>
                  <a:srgbClr val="569CD6"/>
                </a:solidFill>
                <a:highlight>
                  <a:srgbClr val="1F1F1F"/>
                </a:highlight>
                <a:latin typeface="Courier New"/>
                <a:ea typeface="Courier New"/>
                <a:cs typeface="Courier New"/>
                <a:sym typeface="Courier New"/>
              </a:rPr>
              <a:t>div</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id</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"root"</a:t>
            </a:r>
            <a:r>
              <a:rPr lang="en-GB" sz="1050">
                <a:solidFill>
                  <a:srgbClr val="808080"/>
                </a:solidFill>
                <a:highlight>
                  <a:srgbClr val="1F1F1F"/>
                </a:highlight>
                <a:latin typeface="Courier New"/>
                <a:ea typeface="Courier New"/>
                <a:cs typeface="Courier New"/>
                <a:sym typeface="Courier New"/>
              </a:rPr>
              <a:t>&gt;&lt;/</a:t>
            </a:r>
            <a:r>
              <a:rPr lang="en-GB" sz="1050">
                <a:solidFill>
                  <a:srgbClr val="569CD6"/>
                </a:solidFill>
                <a:highlight>
                  <a:srgbClr val="1F1F1F"/>
                </a:highlight>
                <a:latin typeface="Courier New"/>
                <a:ea typeface="Courier New"/>
                <a:cs typeface="Courier New"/>
                <a:sym typeface="Courier New"/>
              </a:rPr>
              <a:t>div</a:t>
            </a:r>
            <a:r>
              <a:rPr lang="en-GB"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spcBef>
                <a:spcPts val="0"/>
              </a:spcBef>
              <a:spcAft>
                <a:spcPts val="0"/>
              </a:spcAft>
              <a:buNone/>
            </a:pPr>
            <a:br>
              <a:rPr lang="en-GB"/>
            </a:br>
            <a:r>
              <a:rPr lang="en-GB" sz="1550" u="sng">
                <a:solidFill>
                  <a:schemeClr val="hlink"/>
                </a:solidFill>
                <a:latin typeface="Courier New"/>
                <a:ea typeface="Courier New"/>
                <a:cs typeface="Courier New"/>
                <a:sym typeface="Courier New"/>
                <a:hlinkClick r:id="rId3"/>
              </a:rPr>
              <a:t>index.js</a:t>
            </a:r>
            <a:r>
              <a:rPr lang="en-GB" sz="1550">
                <a:solidFill>
                  <a:srgbClr val="404756"/>
                </a:solidFill>
                <a:latin typeface="Courier New"/>
                <a:ea typeface="Courier New"/>
                <a:cs typeface="Courier New"/>
                <a:sym typeface="Courier New"/>
              </a:rPr>
              <a:t> </a:t>
            </a:r>
            <a:endParaRPr sz="15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550">
              <a:solidFill>
                <a:srgbClr val="404756"/>
              </a:solidFill>
              <a:latin typeface="Courier New"/>
              <a:ea typeface="Courier New"/>
              <a:cs typeface="Courier New"/>
              <a:sym typeface="Courier New"/>
            </a:endParaRPr>
          </a:p>
          <a:p>
            <a:pPr indent="0" lvl="0" marL="0" rtl="0" algn="l">
              <a:spcBef>
                <a:spcPts val="0"/>
              </a:spcBef>
              <a:spcAft>
                <a:spcPts val="0"/>
              </a:spcAft>
              <a:buNone/>
            </a:pPr>
            <a:br>
              <a:rPr lang="en-GB" sz="1550">
                <a:solidFill>
                  <a:srgbClr val="404756"/>
                </a:solidFill>
                <a:latin typeface="Courier New"/>
                <a:ea typeface="Courier New"/>
                <a:cs typeface="Courier New"/>
                <a:sym typeface="Courier New"/>
              </a:rPr>
            </a:br>
            <a:br>
              <a:rPr lang="en-GB" sz="1550">
                <a:solidFill>
                  <a:srgbClr val="404756"/>
                </a:solidFill>
                <a:latin typeface="Courier New"/>
                <a:ea typeface="Courier New"/>
                <a:cs typeface="Courier New"/>
                <a:sym typeface="Courier New"/>
              </a:rPr>
            </a:br>
            <a:endParaRPr sz="1550">
              <a:solidFill>
                <a:srgbClr val="404756"/>
              </a:solidFill>
              <a:latin typeface="Courier New"/>
              <a:ea typeface="Courier New"/>
              <a:cs typeface="Courier New"/>
              <a:sym typeface="Courier New"/>
            </a:endParaRPr>
          </a:p>
        </p:txBody>
      </p:sp>
      <p:sp>
        <p:nvSpPr>
          <p:cNvPr id="157" name="Google Shape;157;p24"/>
          <p:cNvSpPr txBox="1"/>
          <p:nvPr/>
        </p:nvSpPr>
        <p:spPr>
          <a:xfrm>
            <a:off x="476900" y="223510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158" name="Google Shape;158;p24"/>
          <p:cNvSpPr txBox="1"/>
          <p:nvPr/>
        </p:nvSpPr>
        <p:spPr>
          <a:xfrm>
            <a:off x="476900" y="2196600"/>
            <a:ext cx="4687200" cy="750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569CD6"/>
                </a:solidFill>
                <a:highlight>
                  <a:srgbClr val="1F1F1F"/>
                </a:highlight>
                <a:latin typeface="Courier New"/>
                <a:ea typeface="Courier New"/>
                <a:cs typeface="Courier New"/>
                <a:sym typeface="Courier New"/>
              </a:rPr>
              <a:t>const</a:t>
            </a:r>
            <a:r>
              <a:rPr lang="en-GB" sz="1050">
                <a:solidFill>
                  <a:srgbClr val="CCCCCC"/>
                </a:solidFill>
                <a:highlight>
                  <a:srgbClr val="1F1F1F"/>
                </a:highlight>
                <a:latin typeface="Courier New"/>
                <a:ea typeface="Courier New"/>
                <a:cs typeface="Courier New"/>
                <a:sym typeface="Courier New"/>
              </a:rPr>
              <a:t> </a:t>
            </a:r>
            <a:r>
              <a:rPr lang="en-GB" sz="1050">
                <a:solidFill>
                  <a:srgbClr val="4FC1FF"/>
                </a:solidFill>
                <a:highlight>
                  <a:srgbClr val="1F1F1F"/>
                </a:highlight>
                <a:latin typeface="Courier New"/>
                <a:ea typeface="Courier New"/>
                <a:cs typeface="Courier New"/>
                <a:sym typeface="Courier New"/>
              </a:rPr>
              <a:t>root</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ReactDOM</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createRoot</a:t>
            </a:r>
            <a:r>
              <a:rPr lang="en-GB" sz="1050">
                <a:solidFill>
                  <a:srgbClr val="CCCCCC"/>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document</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getElementById</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'root'</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4FC1FF"/>
                </a:solidFill>
                <a:highlight>
                  <a:srgbClr val="1F1F1F"/>
                </a:highlight>
                <a:latin typeface="Courier New"/>
                <a:ea typeface="Courier New"/>
                <a:cs typeface="Courier New"/>
                <a:sym typeface="Courier New"/>
              </a:rPr>
              <a:t>root</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render</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808080"/>
                </a:solidFill>
                <a:highlight>
                  <a:srgbClr val="1F1F1F"/>
                </a:highlight>
                <a:latin typeface="Courier New"/>
                <a:ea typeface="Courier New"/>
                <a:cs typeface="Courier New"/>
                <a:sym typeface="Courier New"/>
              </a:rPr>
              <a:t>&lt;</a:t>
            </a:r>
            <a:r>
              <a:rPr lang="en-GB" sz="1050">
                <a:solidFill>
                  <a:srgbClr val="4EC9B0"/>
                </a:solidFill>
                <a:highlight>
                  <a:srgbClr val="1F1F1F"/>
                </a:highlight>
                <a:latin typeface="Courier New"/>
                <a:ea typeface="Courier New"/>
                <a:cs typeface="Courier New"/>
                <a:sym typeface="Courier New"/>
              </a:rPr>
              <a:t>React.StrictMode</a:t>
            </a:r>
            <a:r>
              <a:rPr lang="en-GB"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808080"/>
                </a:solidFill>
                <a:highlight>
                  <a:srgbClr val="1F1F1F"/>
                </a:highlight>
                <a:latin typeface="Courier New"/>
                <a:ea typeface="Courier New"/>
                <a:cs typeface="Courier New"/>
                <a:sym typeface="Courier New"/>
              </a:rPr>
              <a:t>&lt;</a:t>
            </a:r>
            <a:r>
              <a:rPr lang="en-GB" sz="1050">
                <a:solidFill>
                  <a:srgbClr val="4EC9B0"/>
                </a:solidFill>
                <a:highlight>
                  <a:srgbClr val="1F1F1F"/>
                </a:highlight>
                <a:latin typeface="Courier New"/>
                <a:ea typeface="Courier New"/>
                <a:cs typeface="Courier New"/>
                <a:sym typeface="Courier New"/>
              </a:rPr>
              <a:t>App</a:t>
            </a:r>
            <a:r>
              <a:rPr lang="en-GB" sz="1050">
                <a:solidFill>
                  <a:srgbClr val="CCCCCC"/>
                </a:solidFill>
                <a:highlight>
                  <a:srgbClr val="1F1F1F"/>
                </a:highlight>
                <a:latin typeface="Courier New"/>
                <a:ea typeface="Courier New"/>
                <a:cs typeface="Courier New"/>
                <a:sym typeface="Courier New"/>
              </a:rPr>
              <a:t> </a:t>
            </a:r>
            <a:r>
              <a:rPr lang="en-GB"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808080"/>
                </a:solidFill>
                <a:highlight>
                  <a:srgbClr val="1F1F1F"/>
                </a:highlight>
                <a:latin typeface="Courier New"/>
                <a:ea typeface="Courier New"/>
                <a:cs typeface="Courier New"/>
                <a:sym typeface="Courier New"/>
              </a:rPr>
              <a:t>&lt;/</a:t>
            </a:r>
            <a:r>
              <a:rPr lang="en-GB" sz="1050">
                <a:solidFill>
                  <a:srgbClr val="4EC9B0"/>
                </a:solidFill>
                <a:highlight>
                  <a:srgbClr val="1F1F1F"/>
                </a:highlight>
                <a:latin typeface="Courier New"/>
                <a:ea typeface="Courier New"/>
                <a:cs typeface="Courier New"/>
                <a:sym typeface="Courier New"/>
              </a:rPr>
              <a:t>React.StrictMode</a:t>
            </a:r>
            <a:r>
              <a:rPr lang="en-GB" sz="1050">
                <a:solidFill>
                  <a:srgbClr val="808080"/>
                </a:solidFill>
                <a:highlight>
                  <a:srgbClr val="1F1F1F"/>
                </a:highlight>
                <a:latin typeface="Courier New"/>
                <a:ea typeface="Courier New"/>
                <a:cs typeface="Courier New"/>
                <a:sym typeface="Courier New"/>
              </a:rPr>
              <a:t>&gt;</a:t>
            </a:r>
            <a:endParaRPr sz="1050">
              <a:solidFill>
                <a:srgbClr val="808080"/>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pic>
        <p:nvPicPr>
          <p:cNvPr id="159" name="Google Shape;159;p24"/>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nvSpPr>
        <p:spPr>
          <a:xfrm>
            <a:off x="0" y="0"/>
            <a:ext cx="8395500" cy="5148000"/>
          </a:xfrm>
          <a:prstGeom prst="rect">
            <a:avLst/>
          </a:prstGeom>
          <a:noFill/>
          <a:ln>
            <a:noFill/>
          </a:ln>
        </p:spPr>
        <p:txBody>
          <a:bodyPr anchorCtr="0" anchor="t" bIns="91425" lIns="91425" spcFirstLastPara="1" rIns="91425" wrap="square" tIns="91425">
            <a:sp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Render HTML Elements to the DOM</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So far, you've learned that JSX is a convenient tool to write readable HTML within JavaScript. With React, we can render this JSX directly to the HTML DOM using </a:t>
            </a:r>
            <a:r>
              <a:rPr lang="en-GB" sz="1350">
                <a:solidFill>
                  <a:srgbClr val="1B1B32"/>
                </a:solidFill>
                <a:highlight>
                  <a:srgbClr val="F5F6F7"/>
                </a:highlight>
              </a:rPr>
              <a:t>React</a:t>
            </a:r>
            <a:r>
              <a:rPr lang="en-GB" sz="1350">
                <a:solidFill>
                  <a:srgbClr val="1B1B32"/>
                </a:solidFill>
                <a:highlight>
                  <a:srgbClr val="F5F6F7"/>
                </a:highlight>
              </a:rPr>
              <a:t> rendering API known as ReactDOM.</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ReactDOM offers a simple method to render React elements to the DOM which looks like this: </a:t>
            </a:r>
            <a:r>
              <a:rPr lang="en-GB" sz="1200">
                <a:solidFill>
                  <a:srgbClr val="2A2A40"/>
                </a:solidFill>
                <a:highlight>
                  <a:srgbClr val="DFDFE2"/>
                </a:highlight>
                <a:latin typeface="Courier New"/>
                <a:ea typeface="Courier New"/>
                <a:cs typeface="Courier New"/>
                <a:sym typeface="Courier New"/>
              </a:rPr>
              <a:t>ReactDOM.render(componentToRender, targetNode)</a:t>
            </a:r>
            <a:r>
              <a:rPr lang="en-GB" sz="1350">
                <a:solidFill>
                  <a:srgbClr val="1B1B32"/>
                </a:solidFill>
                <a:highlight>
                  <a:srgbClr val="F5F6F7"/>
                </a:highlight>
              </a:rPr>
              <a:t>, where the first argument is the React element or component that you want to render, and the second argument is the DOM node that you want to render the component to.</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As you would expect, </a:t>
            </a:r>
            <a:r>
              <a:rPr lang="en-GB" sz="1200">
                <a:solidFill>
                  <a:srgbClr val="2A2A40"/>
                </a:solidFill>
                <a:highlight>
                  <a:srgbClr val="DFDFE2"/>
                </a:highlight>
                <a:latin typeface="Courier New"/>
                <a:ea typeface="Courier New"/>
                <a:cs typeface="Courier New"/>
                <a:sym typeface="Courier New"/>
              </a:rPr>
              <a:t>ReactDOM.render()</a:t>
            </a:r>
            <a:r>
              <a:rPr lang="en-GB" sz="1350">
                <a:solidFill>
                  <a:srgbClr val="1B1B32"/>
                </a:solidFill>
                <a:highlight>
                  <a:srgbClr val="F5F6F7"/>
                </a:highlight>
              </a:rPr>
              <a:t> must be called after the JSX element declarations, just like how you must declare variables before using them.</a:t>
            </a:r>
            <a:endParaRPr sz="1350">
              <a:solidFill>
                <a:srgbClr val="1B1B32"/>
              </a:solidFill>
              <a:highlight>
                <a:srgbClr val="F5F6F7"/>
              </a:highlight>
            </a:endParaRPr>
          </a:p>
          <a:p>
            <a:pPr indent="0" lvl="0" marL="0" rtl="0" algn="l">
              <a:lnSpc>
                <a:spcPct val="133333"/>
              </a:lnSpc>
              <a:spcBef>
                <a:spcPts val="0"/>
              </a:spcBef>
              <a:spcAft>
                <a:spcPts val="0"/>
              </a:spcAft>
              <a:buNone/>
            </a:pPr>
            <a:r>
              <a:rPr lang="en-GB" sz="1350">
                <a:solidFill>
                  <a:srgbClr val="0000FF"/>
                </a:solidFill>
                <a:highlight>
                  <a:schemeClr val="lt1"/>
                </a:highlight>
                <a:latin typeface="Courier New"/>
                <a:ea typeface="Courier New"/>
                <a:cs typeface="Courier New"/>
                <a:sym typeface="Courier New"/>
              </a:rPr>
              <a:t>const</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JSX</a:t>
            </a:r>
            <a:r>
              <a:rPr lang="en-GB" sz="1350">
                <a:solidFill>
                  <a:schemeClr val="dk1"/>
                </a:solidFill>
                <a:highlight>
                  <a:schemeClr val="lt1"/>
                </a:highlight>
                <a:latin typeface="Courier New"/>
                <a:ea typeface="Courier New"/>
                <a:cs typeface="Courier New"/>
                <a:sym typeface="Courier New"/>
              </a:rPr>
              <a:t> =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r>
              <a:rPr lang="en-GB" sz="1350">
                <a:solidFill>
                  <a:srgbClr val="008080"/>
                </a:solidFill>
                <a:highlight>
                  <a:schemeClr val="lt1"/>
                </a:highlight>
                <a:latin typeface="Courier New"/>
                <a:ea typeface="Courier New"/>
                <a:cs typeface="Courier New"/>
                <a:sym typeface="Courier New"/>
              </a:rPr>
              <a:t>Hello</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World</a:t>
            </a:r>
            <a:r>
              <a:rPr lang="en-GB" sz="1350">
                <a:solidFill>
                  <a:schemeClr val="dk1"/>
                </a:solidFill>
                <a:highlight>
                  <a:schemeClr val="lt1"/>
                </a:highlight>
                <a:latin typeface="Courier New"/>
                <a:ea typeface="Courier New"/>
                <a:cs typeface="Courier New"/>
                <a:sym typeface="Courier New"/>
              </a:rPr>
              <a:t>&lt;/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p</a:t>
            </a:r>
            <a:r>
              <a:rPr lang="en-GB" sz="1350">
                <a:solidFill>
                  <a:schemeClr val="dk1"/>
                </a:solidFill>
                <a:highlight>
                  <a:schemeClr val="lt1"/>
                </a:highlight>
                <a:latin typeface="Courier New"/>
                <a:ea typeface="Courier New"/>
                <a:cs typeface="Courier New"/>
                <a:sym typeface="Courier New"/>
              </a:rPr>
              <a:t>&gt;</a:t>
            </a:r>
            <a:r>
              <a:rPr lang="en-GB" sz="1350">
                <a:solidFill>
                  <a:srgbClr val="008080"/>
                </a:solidFill>
                <a:highlight>
                  <a:schemeClr val="lt1"/>
                </a:highlight>
                <a:latin typeface="Courier New"/>
                <a:ea typeface="Courier New"/>
                <a:cs typeface="Courier New"/>
                <a:sym typeface="Courier New"/>
              </a:rPr>
              <a:t>Lets</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render</a:t>
            </a: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this</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to</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the</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DOM</a:t>
            </a:r>
            <a:r>
              <a:rPr lang="en-GB" sz="1350">
                <a:solidFill>
                  <a:schemeClr val="dk1"/>
                </a:solidFill>
                <a:highlight>
                  <a:schemeClr val="lt1"/>
                </a:highlight>
                <a:latin typeface="Courier New"/>
                <a:ea typeface="Courier New"/>
                <a:cs typeface="Courier New"/>
                <a:sym typeface="Courier New"/>
              </a:rPr>
              <a:t>&lt;/</a:t>
            </a:r>
            <a:r>
              <a:rPr lang="en-GB" sz="1350">
                <a:solidFill>
                  <a:srgbClr val="00107E"/>
                </a:solidFill>
                <a:highlight>
                  <a:schemeClr val="lt1"/>
                </a:highlight>
                <a:latin typeface="Courier New"/>
                <a:ea typeface="Courier New"/>
                <a:cs typeface="Courier New"/>
                <a:sym typeface="Courier New"/>
              </a:rPr>
              <a:t>p</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200">
                <a:solidFill>
                  <a:srgbClr val="2A2A40"/>
                </a:solidFill>
                <a:highlight>
                  <a:srgbClr val="DFDFE2"/>
                </a:highlight>
                <a:latin typeface="Courier New"/>
                <a:ea typeface="Courier New"/>
                <a:cs typeface="Courier New"/>
                <a:sym typeface="Courier New"/>
              </a:rPr>
              <a:t>ReactDOM.render(componentToRender, targetNode)</a:t>
            </a:r>
            <a:endParaRPr sz="1350">
              <a:solidFill>
                <a:srgbClr val="008000"/>
              </a:solidFill>
              <a:highlight>
                <a:schemeClr val="lt1"/>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rgbClr val="008080"/>
                </a:solidFill>
                <a:highlight>
                  <a:schemeClr val="lt1"/>
                </a:highlight>
                <a:latin typeface="Courier New"/>
                <a:ea typeface="Courier New"/>
                <a:cs typeface="Courier New"/>
                <a:sym typeface="Courier New"/>
              </a:rPr>
              <a:t>ReactDOM</a:t>
            </a:r>
            <a:r>
              <a:rPr lang="en-GB" sz="1350">
                <a:solidFill>
                  <a:schemeClr val="dk1"/>
                </a:solidFill>
                <a:highlight>
                  <a:schemeClr val="lt1"/>
                </a:highlight>
                <a:latin typeface="Courier New"/>
                <a:ea typeface="Courier New"/>
                <a:cs typeface="Courier New"/>
                <a:sym typeface="Courier New"/>
              </a:rPr>
              <a:t>.</a:t>
            </a:r>
            <a:r>
              <a:rPr lang="en-GB" sz="1350">
                <a:solidFill>
                  <a:srgbClr val="00107E"/>
                </a:solidFill>
                <a:highlight>
                  <a:schemeClr val="lt1"/>
                </a:highlight>
                <a:latin typeface="Courier New"/>
                <a:ea typeface="Courier New"/>
                <a:cs typeface="Courier New"/>
                <a:sym typeface="Courier New"/>
              </a:rPr>
              <a:t>render</a:t>
            </a:r>
            <a:r>
              <a:rPr lang="en-GB" sz="1350">
                <a:solidFill>
                  <a:schemeClr val="dk1"/>
                </a:solidFill>
                <a:highlight>
                  <a:schemeClr val="lt1"/>
                </a:highlight>
                <a:latin typeface="Courier New"/>
                <a:ea typeface="Courier New"/>
                <a:cs typeface="Courier New"/>
                <a:sym typeface="Courier New"/>
              </a:rPr>
              <a:t>(</a:t>
            </a:r>
            <a:r>
              <a:rPr lang="en-GB" sz="1350">
                <a:solidFill>
                  <a:srgbClr val="008080"/>
                </a:solidFill>
                <a:highlight>
                  <a:schemeClr val="lt1"/>
                </a:highlight>
                <a:latin typeface="Courier New"/>
                <a:ea typeface="Courier New"/>
                <a:cs typeface="Courier New"/>
                <a:sym typeface="Courier New"/>
              </a:rPr>
              <a:t>JSX</a:t>
            </a:r>
            <a:r>
              <a:rPr lang="en-GB" sz="1350">
                <a:solidFill>
                  <a:schemeClr val="dk1"/>
                </a:solidFill>
                <a:highlight>
                  <a:schemeClr val="lt1"/>
                </a:highlight>
                <a:latin typeface="Courier New"/>
                <a:ea typeface="Courier New"/>
                <a:cs typeface="Courier New"/>
                <a:sym typeface="Courier New"/>
              </a:rPr>
              <a:t>,</a:t>
            </a:r>
            <a:r>
              <a:rPr lang="en-GB" sz="1350">
                <a:solidFill>
                  <a:srgbClr val="00107E"/>
                </a:solidFill>
                <a:highlight>
                  <a:schemeClr val="lt1"/>
                </a:highlight>
                <a:latin typeface="Courier New"/>
                <a:ea typeface="Courier New"/>
                <a:cs typeface="Courier New"/>
                <a:sym typeface="Courier New"/>
              </a:rPr>
              <a:t>document</a:t>
            </a:r>
            <a:r>
              <a:rPr lang="en-GB" sz="1350">
                <a:solidFill>
                  <a:schemeClr val="dk1"/>
                </a:solidFill>
                <a:highlight>
                  <a:schemeClr val="lt1"/>
                </a:highlight>
                <a:latin typeface="Courier New"/>
                <a:ea typeface="Courier New"/>
                <a:cs typeface="Courier New"/>
                <a:sym typeface="Courier New"/>
              </a:rPr>
              <a:t>.</a:t>
            </a:r>
            <a:r>
              <a:rPr lang="en-GB" sz="1350">
                <a:solidFill>
                  <a:srgbClr val="00107E"/>
                </a:solidFill>
                <a:highlight>
                  <a:schemeClr val="lt1"/>
                </a:highlight>
                <a:latin typeface="Courier New"/>
                <a:ea typeface="Courier New"/>
                <a:cs typeface="Courier New"/>
                <a:sym typeface="Courier New"/>
              </a:rPr>
              <a:t>getElementById</a:t>
            </a:r>
            <a:r>
              <a:rPr lang="en-GB" sz="1350">
                <a:solidFill>
                  <a:schemeClr val="dk1"/>
                </a:solidFill>
                <a:highlight>
                  <a:schemeClr val="lt1"/>
                </a:highlight>
                <a:latin typeface="Courier New"/>
                <a:ea typeface="Courier New"/>
                <a:cs typeface="Courier New"/>
                <a:sym typeface="Courier New"/>
              </a:rPr>
              <a:t>(</a:t>
            </a:r>
            <a:r>
              <a:rPr lang="en-GB" sz="1350">
                <a:solidFill>
                  <a:srgbClr val="A31515"/>
                </a:solidFill>
                <a:highlight>
                  <a:schemeClr val="lt1"/>
                </a:highlight>
                <a:latin typeface="Courier New"/>
                <a:ea typeface="Courier New"/>
                <a:cs typeface="Courier New"/>
                <a:sym typeface="Courier New"/>
              </a:rPr>
              <a:t>'root'</a:t>
            </a: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400"/>
              </a:spcBef>
              <a:spcAft>
                <a:spcPts val="0"/>
              </a:spcAft>
              <a:buNone/>
            </a:pPr>
            <a:r>
              <a:t/>
            </a:r>
            <a:endParaRPr sz="1350">
              <a:solidFill>
                <a:srgbClr val="1B1B32"/>
              </a:solidFill>
              <a:highlight>
                <a:srgbClr val="F5F6F7"/>
              </a:highlight>
            </a:endParaRPr>
          </a:p>
        </p:txBody>
      </p:sp>
      <p:pic>
        <p:nvPicPr>
          <p:cNvPr id="165" name="Google Shape;165;p25"/>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171" name="Google Shape;171;p26"/>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172" name="Google Shape;172;p26"/>
          <p:cNvPicPr preferRelativeResize="0"/>
          <p:nvPr/>
        </p:nvPicPr>
        <p:blipFill>
          <a:blip r:embed="rId3">
            <a:alphaModFix/>
          </a:blip>
          <a:stretch>
            <a:fillRect/>
          </a:stretch>
        </p:blipFill>
        <p:spPr>
          <a:xfrm>
            <a:off x="5467625" y="666050"/>
            <a:ext cx="3524250" cy="3629025"/>
          </a:xfrm>
          <a:prstGeom prst="rect">
            <a:avLst/>
          </a:prstGeom>
          <a:noFill/>
          <a:ln>
            <a:noFill/>
          </a:ln>
        </p:spPr>
      </p:pic>
      <p:pic>
        <p:nvPicPr>
          <p:cNvPr id="173" name="Google Shape;173;p26"/>
          <p:cNvPicPr preferRelativeResize="0"/>
          <p:nvPr/>
        </p:nvPicPr>
        <p:blipFill>
          <a:blip r:embed="rId4">
            <a:alphaModFix/>
          </a:blip>
          <a:stretch>
            <a:fillRect/>
          </a:stretch>
        </p:blipFill>
        <p:spPr>
          <a:xfrm>
            <a:off x="73950" y="546988"/>
            <a:ext cx="5049750" cy="3867150"/>
          </a:xfrm>
          <a:prstGeom prst="rect">
            <a:avLst/>
          </a:prstGeom>
          <a:noFill/>
          <a:ln>
            <a:noFill/>
          </a:ln>
        </p:spPr>
      </p:pic>
      <p:pic>
        <p:nvPicPr>
          <p:cNvPr id="174" name="Google Shape;174;p26"/>
          <p:cNvPicPr preferRelativeResize="0"/>
          <p:nvPr/>
        </p:nvPicPr>
        <p:blipFill rotWithShape="1">
          <a:blip r:embed="rId5">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GB" sz="1800">
                <a:solidFill>
                  <a:schemeClr val="dk2"/>
                </a:solidFill>
              </a:rPr>
              <a:t>Nested Component </a:t>
            </a:r>
            <a:endParaRPr sz="1800">
              <a:solidFill>
                <a:schemeClr val="dk2"/>
              </a:solidFill>
            </a:endParaRPr>
          </a:p>
          <a:p>
            <a:pPr indent="0" lvl="0" marL="0" rtl="0" algn="l">
              <a:lnSpc>
                <a:spcPct val="125000"/>
              </a:lnSpc>
              <a:spcBef>
                <a:spcPts val="0"/>
              </a:spcBef>
              <a:spcAft>
                <a:spcPts val="0"/>
              </a:spcAft>
              <a:buClr>
                <a:schemeClr val="dk1"/>
              </a:buClr>
              <a:buSzPts val="1100"/>
              <a:buFont typeface="Arial"/>
              <a:buNone/>
            </a:pPr>
            <a:r>
              <a:t/>
            </a:r>
            <a:endParaRPr b="1" sz="3000">
              <a:solidFill>
                <a:srgbClr val="23272F"/>
              </a:solidFill>
              <a:highlight>
                <a:srgbClr val="FFFFFF"/>
              </a:highlight>
            </a:endParaRPr>
          </a:p>
        </p:txBody>
      </p:sp>
      <p:sp>
        <p:nvSpPr>
          <p:cNvPr id="180" name="Google Shape;180;p27"/>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p:txBody>
      </p:sp>
      <p:sp>
        <p:nvSpPr>
          <p:cNvPr id="181" name="Google Shape;181;p27"/>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182" name="Google Shape;182;p27"/>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183" name="Google Shape;183;p27"/>
          <p:cNvPicPr preferRelativeResize="0"/>
          <p:nvPr/>
        </p:nvPicPr>
        <p:blipFill>
          <a:blip r:embed="rId3">
            <a:alphaModFix/>
          </a:blip>
          <a:stretch>
            <a:fillRect/>
          </a:stretch>
        </p:blipFill>
        <p:spPr>
          <a:xfrm>
            <a:off x="577850" y="772274"/>
            <a:ext cx="6972300" cy="3177175"/>
          </a:xfrm>
          <a:prstGeom prst="rect">
            <a:avLst/>
          </a:prstGeom>
          <a:noFill/>
          <a:ln>
            <a:noFill/>
          </a:ln>
        </p:spPr>
      </p:pic>
      <p:pic>
        <p:nvPicPr>
          <p:cNvPr id="184" name="Google Shape;184;p27"/>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t/>
            </a:r>
            <a:endParaRPr b="1" sz="3000">
              <a:solidFill>
                <a:srgbClr val="23272F"/>
              </a:solidFill>
              <a:highlight>
                <a:srgbClr val="FFFFFF"/>
              </a:highlight>
            </a:endParaRPr>
          </a:p>
        </p:txBody>
      </p:sp>
      <p:sp>
        <p:nvSpPr>
          <p:cNvPr id="190" name="Google Shape;190;p28"/>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p:txBody>
      </p:sp>
      <p:sp>
        <p:nvSpPr>
          <p:cNvPr id="191" name="Google Shape;191;p28"/>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192" name="Google Shape;192;p28"/>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193" name="Google Shape;193;p28"/>
          <p:cNvPicPr preferRelativeResize="0"/>
          <p:nvPr/>
        </p:nvPicPr>
        <p:blipFill>
          <a:blip r:embed="rId3">
            <a:alphaModFix/>
          </a:blip>
          <a:stretch>
            <a:fillRect/>
          </a:stretch>
        </p:blipFill>
        <p:spPr>
          <a:xfrm>
            <a:off x="99025" y="0"/>
            <a:ext cx="889557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nvSpPr>
        <p:spPr>
          <a:xfrm>
            <a:off x="0" y="0"/>
            <a:ext cx="8021700" cy="421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a:solidFill>
                  <a:srgbClr val="1B1B32"/>
                </a:solidFill>
                <a:highlight>
                  <a:srgbClr val="F5F6F7"/>
                </a:highlight>
              </a:rPr>
              <a:t>JSX :</a:t>
            </a:r>
            <a:endParaRPr b="1" sz="2300">
              <a:solidFill>
                <a:srgbClr val="1B1B32"/>
              </a:solidFill>
              <a:highlight>
                <a:srgbClr val="F5F6F7"/>
              </a:highlight>
            </a:endParaRPr>
          </a:p>
          <a:p>
            <a:pPr indent="0" lvl="0" marL="0" rtl="0" algn="l">
              <a:spcBef>
                <a:spcPts val="0"/>
              </a:spcBef>
              <a:spcAft>
                <a:spcPts val="0"/>
              </a:spcAft>
              <a:buNone/>
            </a:pPr>
            <a:r>
              <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React uses a syntax extension of JavaScript called JSX that allows you to write HTML directly within JavaScript. This has several benefits. It lets you use the full programmatic power of JavaScript within HTML, and helps to keep your code readable. For the most part, JSX is similar to the HTML that you have already learned, however there are a few key differences that will be covered throughout these challenges.</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For instance, because JSX is a syntactic extension of JavaScript, you can actually write JavaScript directly within JSX. To do this, you simply include the code you want to be treated as JavaScript within curly braces: </a:t>
            </a:r>
            <a:r>
              <a:rPr lang="en-GB" sz="1200">
                <a:solidFill>
                  <a:srgbClr val="2A2A40"/>
                </a:solidFill>
                <a:highlight>
                  <a:srgbClr val="DFDFE2"/>
                </a:highlight>
                <a:latin typeface="Courier New"/>
                <a:ea typeface="Courier New"/>
                <a:cs typeface="Courier New"/>
                <a:sym typeface="Courier New"/>
              </a:rPr>
              <a:t>{ 'this is treated as JavaScript code' }</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However, because JSX is not valid JavaScript, JSX code must be compiled into JavaScript. The transpiler Babel is a popular tool for this process</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Jsx =&gt; Babel =&gt; js</a:t>
            </a:r>
            <a:endParaRPr/>
          </a:p>
        </p:txBody>
      </p:sp>
      <p:pic>
        <p:nvPicPr>
          <p:cNvPr id="199" name="Google Shape;199;p29"/>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nvSpPr>
        <p:spPr>
          <a:xfrm>
            <a:off x="2044025" y="151100"/>
            <a:ext cx="4355400" cy="7503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0"/>
              </a:spcBef>
              <a:spcAft>
                <a:spcPts val="0"/>
              </a:spcAft>
              <a:buClr>
                <a:schemeClr val="dk1"/>
              </a:buClr>
              <a:buSzPts val="1100"/>
              <a:buFont typeface="Arial"/>
              <a:buNone/>
            </a:pPr>
            <a:r>
              <a:rPr b="1" lang="en-GB" sz="3000">
                <a:solidFill>
                  <a:srgbClr val="23272F"/>
                </a:solidFill>
                <a:highlight>
                  <a:srgbClr val="FFFFFF"/>
                </a:highlight>
              </a:rPr>
              <a:t>JSX-Javascript XML</a:t>
            </a:r>
            <a:endParaRPr b="1" sz="3000">
              <a:solidFill>
                <a:srgbClr val="23272F"/>
              </a:solidFill>
              <a:highlight>
                <a:srgbClr val="FFFFFF"/>
              </a:highlight>
            </a:endParaRPr>
          </a:p>
        </p:txBody>
      </p:sp>
      <p:sp>
        <p:nvSpPr>
          <p:cNvPr id="205" name="Google Shape;205;p30"/>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p:txBody>
      </p:sp>
      <p:sp>
        <p:nvSpPr>
          <p:cNvPr id="206" name="Google Shape;206;p30"/>
          <p:cNvSpPr txBox="1"/>
          <p:nvPr/>
        </p:nvSpPr>
        <p:spPr>
          <a:xfrm>
            <a:off x="299750" y="792725"/>
            <a:ext cx="8113800" cy="377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800">
                <a:solidFill>
                  <a:srgbClr val="23272F"/>
                </a:solidFill>
                <a:highlight>
                  <a:srgbClr val="FFFFFF"/>
                </a:highlight>
              </a:rPr>
              <a:t>1- close tag &lt;h1&gt; &lt;/h1&gt;</a:t>
            </a:r>
            <a:endParaRPr b="1" sz="1800">
              <a:solidFill>
                <a:srgbClr val="23272F"/>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GB" sz="1800">
                <a:solidFill>
                  <a:srgbClr val="23272F"/>
                </a:solidFill>
                <a:highlight>
                  <a:srgbClr val="FFFFFF"/>
                </a:highlight>
              </a:rPr>
              <a:t>2- </a:t>
            </a:r>
            <a:r>
              <a:rPr b="1" lang="en-GB" sz="1800">
                <a:solidFill>
                  <a:srgbClr val="23272F"/>
                </a:solidFill>
                <a:highlight>
                  <a:srgbClr val="FFFFFF"/>
                </a:highlight>
              </a:rPr>
              <a:t>Custom</a:t>
            </a:r>
            <a:r>
              <a:rPr b="1" lang="en-GB" sz="1800">
                <a:solidFill>
                  <a:srgbClr val="23272F"/>
                </a:solidFill>
                <a:highlight>
                  <a:srgbClr val="FFFFFF"/>
                </a:highlight>
              </a:rPr>
              <a:t> Component self close &lt;MyFirstComponent /&gt;</a:t>
            </a:r>
            <a:endParaRPr b="1" sz="1800">
              <a:solidFill>
                <a:srgbClr val="23272F"/>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GB" sz="1800">
                <a:solidFill>
                  <a:srgbClr val="23272F"/>
                </a:solidFill>
                <a:highlight>
                  <a:srgbClr val="FFFFFF"/>
                </a:highlight>
              </a:rPr>
              <a:t>3- Return one element  call wrapper</a:t>
            </a:r>
            <a:endParaRPr b="1" sz="1800">
              <a:solidFill>
                <a:srgbClr val="23272F"/>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GB" sz="1800">
                <a:solidFill>
                  <a:srgbClr val="23272F"/>
                </a:solidFill>
                <a:highlight>
                  <a:srgbClr val="FFFFFF"/>
                </a:highlight>
              </a:rPr>
              <a:t>4- All tags in wrapper is child </a:t>
            </a:r>
            <a:endParaRPr b="1" sz="1800">
              <a:solidFill>
                <a:srgbClr val="23272F"/>
              </a:solidFill>
              <a:highlight>
                <a:srgbClr val="FFFFFF"/>
              </a:highlight>
            </a:endParaRPr>
          </a:p>
          <a:p>
            <a:pPr indent="0" lvl="0" marL="0" rtl="0" algn="l">
              <a:lnSpc>
                <a:spcPct val="115000"/>
              </a:lnSpc>
              <a:spcBef>
                <a:spcPts val="1400"/>
              </a:spcBef>
              <a:spcAft>
                <a:spcPts val="400"/>
              </a:spcAft>
              <a:buClr>
                <a:schemeClr val="dk1"/>
              </a:buClr>
              <a:buSzPts val="1100"/>
              <a:buFont typeface="Arial"/>
              <a:buNone/>
            </a:pPr>
            <a:r>
              <a:rPr b="1" lang="en-GB" sz="1800">
                <a:solidFill>
                  <a:srgbClr val="23272F"/>
                </a:solidFill>
                <a:highlight>
                  <a:srgbClr val="FFFFFF"/>
                </a:highlight>
              </a:rPr>
              <a:t>5- can write javascript in html </a:t>
            </a:r>
            <a:r>
              <a:rPr b="1" lang="en-GB" sz="1800">
                <a:solidFill>
                  <a:srgbClr val="23272F"/>
                </a:solidFill>
                <a:highlight>
                  <a:srgbClr val="FFFFFF"/>
                </a:highlight>
              </a:rPr>
              <a:t>using</a:t>
            </a:r>
            <a:r>
              <a:rPr b="1" lang="en-GB" sz="1800">
                <a:solidFill>
                  <a:srgbClr val="23272F"/>
                </a:solidFill>
                <a:highlight>
                  <a:srgbClr val="FFFFFF"/>
                </a:highlight>
              </a:rPr>
              <a:t> { }</a:t>
            </a:r>
            <a:endParaRPr b="1" sz="1800">
              <a:solidFill>
                <a:srgbClr val="23272F"/>
              </a:solidFill>
              <a:highlight>
                <a:srgbClr val="FFFFFF"/>
              </a:highlight>
            </a:endParaRPr>
          </a:p>
        </p:txBody>
      </p:sp>
      <p:pic>
        <p:nvPicPr>
          <p:cNvPr id="207" name="Google Shape;207;p30"/>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1380975" y="4372225"/>
            <a:ext cx="30174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595959"/>
              </a:solidFill>
            </a:endParaRPr>
          </a:p>
        </p:txBody>
      </p:sp>
      <p:sp>
        <p:nvSpPr>
          <p:cNvPr id="213" name="Google Shape;213;p31"/>
          <p:cNvSpPr txBox="1"/>
          <p:nvPr/>
        </p:nvSpPr>
        <p:spPr>
          <a:xfrm>
            <a:off x="333525" y="198025"/>
            <a:ext cx="5534400" cy="3705300"/>
          </a:xfrm>
          <a:prstGeom prst="rect">
            <a:avLst/>
          </a:prstGeom>
          <a:noFill/>
          <a:ln>
            <a:noFill/>
          </a:ln>
        </p:spPr>
        <p:txBody>
          <a:bodyPr anchorCtr="0" anchor="t" bIns="91425" lIns="91425" spcFirstLastPara="1" rIns="91425" wrap="square" tIns="91425">
            <a:noAutofit/>
          </a:bodyPr>
          <a:lstStyle/>
          <a:p>
            <a:pPr indent="0" lvl="0" marL="190500" rtl="0" algn="l">
              <a:lnSpc>
                <a:spcPct val="115000"/>
              </a:lnSpc>
              <a:spcBef>
                <a:spcPts val="0"/>
              </a:spcBef>
              <a:spcAft>
                <a:spcPts val="0"/>
              </a:spcAft>
              <a:buNone/>
            </a:pPr>
            <a:r>
              <a:rPr lang="en-GB" sz="1300">
                <a:solidFill>
                  <a:srgbClr val="23272F"/>
                </a:solidFill>
                <a:highlight>
                  <a:srgbClr val="FFFFFF"/>
                </a:highlight>
              </a:rPr>
              <a:t>React components are JavaScript functions that return markup:</a:t>
            </a:r>
            <a:endParaRPr sz="1000">
              <a:solidFill>
                <a:srgbClr val="D73A49"/>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None/>
            </a:pPr>
            <a:r>
              <a:t/>
            </a:r>
            <a:endParaRPr sz="1000">
              <a:solidFill>
                <a:srgbClr val="D73A49"/>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D73A49"/>
                </a:solidFill>
                <a:highlight>
                  <a:srgbClr val="FFFFFF"/>
                </a:highlight>
                <a:latin typeface="Courier New"/>
                <a:ea typeface="Courier New"/>
                <a:cs typeface="Courier New"/>
                <a:sym typeface="Courier New"/>
              </a:rPr>
              <a:t>function</a:t>
            </a:r>
            <a:r>
              <a:rPr lang="en-GB" sz="1000">
                <a:solidFill>
                  <a:srgbClr val="23272F"/>
                </a:solidFill>
                <a:highlight>
                  <a:srgbClr val="FFFFFF"/>
                </a:highlight>
                <a:latin typeface="Courier New"/>
                <a:ea typeface="Courier New"/>
                <a:cs typeface="Courier New"/>
                <a:sym typeface="Courier New"/>
              </a:rPr>
              <a:t> </a:t>
            </a:r>
            <a:r>
              <a:rPr lang="en-GB" sz="1000">
                <a:solidFill>
                  <a:srgbClr val="6F42C1"/>
                </a:solidFill>
                <a:highlight>
                  <a:srgbClr val="FFFFFF"/>
                </a:highlight>
                <a:latin typeface="Courier New"/>
                <a:ea typeface="Courier New"/>
                <a:cs typeface="Courier New"/>
                <a:sym typeface="Courier New"/>
              </a:rPr>
              <a:t>MyButton</a:t>
            </a:r>
            <a:r>
              <a:rPr lang="en-GB" sz="1000">
                <a:solidFill>
                  <a:srgbClr val="24292E"/>
                </a:solidFill>
                <a:highlight>
                  <a:srgbClr val="FFFFFF"/>
                </a:highlight>
                <a:latin typeface="Courier New"/>
                <a:ea typeface="Courier New"/>
                <a:cs typeface="Courier New"/>
                <a:sym typeface="Courier New"/>
              </a:rPr>
              <a:t>()</a:t>
            </a: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3272F"/>
                </a:solidFill>
                <a:highlight>
                  <a:srgbClr val="FFFFFF"/>
                </a:highlight>
                <a:latin typeface="Courier New"/>
                <a:ea typeface="Courier New"/>
                <a:cs typeface="Courier New"/>
                <a:sym typeface="Courier New"/>
              </a:rPr>
              <a:t> </a:t>
            </a:r>
            <a:r>
              <a:rPr lang="en-GB" sz="1000">
                <a:solidFill>
                  <a:srgbClr val="D73A49"/>
                </a:solidFill>
                <a:highlight>
                  <a:srgbClr val="FFFFFF"/>
                </a:highlight>
                <a:latin typeface="Courier New"/>
                <a:ea typeface="Courier New"/>
                <a:cs typeface="Courier New"/>
                <a:sym typeface="Courier New"/>
              </a:rPr>
              <a:t>return</a:t>
            </a: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&lt;</a:t>
            </a:r>
            <a:r>
              <a:rPr lang="en-GB" sz="1000">
                <a:solidFill>
                  <a:srgbClr val="22863A"/>
                </a:solidFill>
                <a:highlight>
                  <a:srgbClr val="FFFFFF"/>
                </a:highlight>
                <a:latin typeface="Courier New"/>
                <a:ea typeface="Courier New"/>
                <a:cs typeface="Courier New"/>
                <a:sym typeface="Courier New"/>
              </a:rPr>
              <a:t>button</a:t>
            </a:r>
            <a:r>
              <a:rPr lang="en-GB" sz="1000">
                <a:solidFill>
                  <a:srgbClr val="24292E"/>
                </a:solidFill>
                <a:highlight>
                  <a:srgbClr val="FFFFFF"/>
                </a:highlight>
                <a:latin typeface="Courier New"/>
                <a:ea typeface="Courier New"/>
                <a:cs typeface="Courier New"/>
                <a:sym typeface="Courier New"/>
              </a:rPr>
              <a:t>&gt;</a:t>
            </a:r>
            <a:r>
              <a:rPr lang="en-GB" sz="1000">
                <a:solidFill>
                  <a:srgbClr val="23272F"/>
                </a:solidFill>
                <a:highlight>
                  <a:srgbClr val="FFFFFF"/>
                </a:highlight>
                <a:latin typeface="Courier New"/>
                <a:ea typeface="Courier New"/>
                <a:cs typeface="Courier New"/>
                <a:sym typeface="Courier New"/>
              </a:rPr>
              <a:t>I'm a button</a:t>
            </a:r>
            <a:r>
              <a:rPr lang="en-GB" sz="1000">
                <a:solidFill>
                  <a:srgbClr val="24292E"/>
                </a:solidFill>
                <a:highlight>
                  <a:srgbClr val="FFFFFF"/>
                </a:highlight>
                <a:latin typeface="Courier New"/>
                <a:ea typeface="Courier New"/>
                <a:cs typeface="Courier New"/>
                <a:sym typeface="Courier New"/>
              </a:rPr>
              <a:t>&lt;/</a:t>
            </a:r>
            <a:r>
              <a:rPr lang="en-GB" sz="1000">
                <a:solidFill>
                  <a:srgbClr val="22863A"/>
                </a:solidFill>
                <a:highlight>
                  <a:srgbClr val="FFFFFF"/>
                </a:highlight>
                <a:latin typeface="Courier New"/>
                <a:ea typeface="Courier New"/>
                <a:cs typeface="Courier New"/>
                <a:sym typeface="Courier New"/>
              </a:rPr>
              <a:t>button</a:t>
            </a:r>
            <a:r>
              <a:rPr lang="en-GB" sz="1000">
                <a:solidFill>
                  <a:srgbClr val="24292E"/>
                </a:solidFill>
                <a:highlight>
                  <a:srgbClr val="FFFFFF"/>
                </a:highlight>
                <a:latin typeface="Courier New"/>
                <a:ea typeface="Courier New"/>
                <a:cs typeface="Courier New"/>
                <a:sym typeface="Courier New"/>
              </a:rPr>
              <a:t>&gt;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None/>
            </a:pPr>
            <a:r>
              <a:rPr lang="en-GB"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None/>
            </a:pPr>
            <a:r>
              <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None/>
            </a:pPr>
            <a:r>
              <a:rPr lang="en-GB" sz="1300">
                <a:solidFill>
                  <a:srgbClr val="23272F"/>
                </a:solidFill>
                <a:highlight>
                  <a:srgbClr val="FFFFFF"/>
                </a:highlight>
              </a:rPr>
              <a:t>can nest it into another component:</a:t>
            </a:r>
            <a:endParaRPr sz="1300">
              <a:solidFill>
                <a:srgbClr val="23272F"/>
              </a:solidFill>
              <a:highlight>
                <a:srgbClr val="FFFFFF"/>
              </a:highlight>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D73A49"/>
                </a:solidFill>
                <a:highlight>
                  <a:srgbClr val="FFFFFF"/>
                </a:highlight>
                <a:latin typeface="Courier New"/>
                <a:ea typeface="Courier New"/>
                <a:cs typeface="Courier New"/>
                <a:sym typeface="Courier New"/>
              </a:rPr>
              <a:t>export</a:t>
            </a:r>
            <a:r>
              <a:rPr lang="en-GB" sz="1000">
                <a:solidFill>
                  <a:srgbClr val="23272F"/>
                </a:solidFill>
                <a:highlight>
                  <a:srgbClr val="FFFFFF"/>
                </a:highlight>
                <a:latin typeface="Courier New"/>
                <a:ea typeface="Courier New"/>
                <a:cs typeface="Courier New"/>
                <a:sym typeface="Courier New"/>
              </a:rPr>
              <a:t> </a:t>
            </a:r>
            <a:r>
              <a:rPr lang="en-GB" sz="1000">
                <a:solidFill>
                  <a:srgbClr val="D73A49"/>
                </a:solidFill>
                <a:highlight>
                  <a:srgbClr val="FFFFFF"/>
                </a:highlight>
                <a:latin typeface="Courier New"/>
                <a:ea typeface="Courier New"/>
                <a:cs typeface="Courier New"/>
                <a:sym typeface="Courier New"/>
              </a:rPr>
              <a:t>default</a:t>
            </a:r>
            <a:r>
              <a:rPr lang="en-GB" sz="1000">
                <a:solidFill>
                  <a:srgbClr val="23272F"/>
                </a:solidFill>
                <a:highlight>
                  <a:srgbClr val="FFFFFF"/>
                </a:highlight>
                <a:latin typeface="Courier New"/>
                <a:ea typeface="Courier New"/>
                <a:cs typeface="Courier New"/>
                <a:sym typeface="Courier New"/>
              </a:rPr>
              <a:t> </a:t>
            </a:r>
            <a:r>
              <a:rPr lang="en-GB" sz="1000">
                <a:solidFill>
                  <a:srgbClr val="D73A49"/>
                </a:solidFill>
                <a:highlight>
                  <a:srgbClr val="FFFFFF"/>
                </a:highlight>
                <a:latin typeface="Courier New"/>
                <a:ea typeface="Courier New"/>
                <a:cs typeface="Courier New"/>
                <a:sym typeface="Courier New"/>
              </a:rPr>
              <a:t>function</a:t>
            </a:r>
            <a:r>
              <a:rPr lang="en-GB" sz="1000">
                <a:solidFill>
                  <a:srgbClr val="23272F"/>
                </a:solidFill>
                <a:highlight>
                  <a:srgbClr val="FFFFFF"/>
                </a:highlight>
                <a:latin typeface="Courier New"/>
                <a:ea typeface="Courier New"/>
                <a:cs typeface="Courier New"/>
                <a:sym typeface="Courier New"/>
              </a:rPr>
              <a:t> </a:t>
            </a:r>
            <a:r>
              <a:rPr lang="en-GB" sz="1000">
                <a:solidFill>
                  <a:srgbClr val="6F42C1"/>
                </a:solidFill>
                <a:highlight>
                  <a:srgbClr val="FFFFFF"/>
                </a:highlight>
                <a:latin typeface="Courier New"/>
                <a:ea typeface="Courier New"/>
                <a:cs typeface="Courier New"/>
                <a:sym typeface="Courier New"/>
              </a:rPr>
              <a:t>MyApp</a:t>
            </a:r>
            <a:r>
              <a:rPr lang="en-GB" sz="1000">
                <a:solidFill>
                  <a:srgbClr val="24292E"/>
                </a:solidFill>
                <a:highlight>
                  <a:srgbClr val="FFFFFF"/>
                </a:highlight>
                <a:latin typeface="Courier New"/>
                <a:ea typeface="Courier New"/>
                <a:cs typeface="Courier New"/>
                <a:sym typeface="Courier New"/>
              </a:rPr>
              <a:t>()</a:t>
            </a: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3272F"/>
                </a:solidFill>
                <a:highlight>
                  <a:srgbClr val="FFFFFF"/>
                </a:highlight>
                <a:latin typeface="Courier New"/>
                <a:ea typeface="Courier New"/>
                <a:cs typeface="Courier New"/>
                <a:sym typeface="Courier New"/>
              </a:rPr>
              <a:t> </a:t>
            </a:r>
            <a:r>
              <a:rPr lang="en-GB" sz="1000">
                <a:solidFill>
                  <a:srgbClr val="D73A49"/>
                </a:solidFill>
                <a:highlight>
                  <a:srgbClr val="FFFFFF"/>
                </a:highlight>
                <a:latin typeface="Courier New"/>
                <a:ea typeface="Courier New"/>
                <a:cs typeface="Courier New"/>
                <a:sym typeface="Courier New"/>
              </a:rPr>
              <a:t>return</a:t>
            </a: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&lt;</a:t>
            </a:r>
            <a:r>
              <a:rPr lang="en-GB" sz="1000">
                <a:solidFill>
                  <a:srgbClr val="22863A"/>
                </a:solidFill>
                <a:highlight>
                  <a:srgbClr val="FFFFFF"/>
                </a:highlight>
                <a:latin typeface="Courier New"/>
                <a:ea typeface="Courier New"/>
                <a:cs typeface="Courier New"/>
                <a:sym typeface="Courier New"/>
              </a:rPr>
              <a:t>div</a:t>
            </a:r>
            <a:r>
              <a:rPr lang="en-GB" sz="1000">
                <a:solidFill>
                  <a:srgbClr val="24292E"/>
                </a:solidFill>
                <a:highlight>
                  <a:srgbClr val="FFFFFF"/>
                </a:highlight>
                <a:latin typeface="Courier New"/>
                <a:ea typeface="Courier New"/>
                <a:cs typeface="Courier New"/>
                <a:sym typeface="Courier New"/>
              </a:rPr>
              <a:t>&gt;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&lt;</a:t>
            </a:r>
            <a:r>
              <a:rPr lang="en-GB" sz="1000">
                <a:solidFill>
                  <a:srgbClr val="22863A"/>
                </a:solidFill>
                <a:highlight>
                  <a:srgbClr val="FFFFFF"/>
                </a:highlight>
                <a:latin typeface="Courier New"/>
                <a:ea typeface="Courier New"/>
                <a:cs typeface="Courier New"/>
                <a:sym typeface="Courier New"/>
              </a:rPr>
              <a:t>h1</a:t>
            </a:r>
            <a:r>
              <a:rPr lang="en-GB" sz="1000">
                <a:solidFill>
                  <a:srgbClr val="24292E"/>
                </a:solidFill>
                <a:highlight>
                  <a:srgbClr val="FFFFFF"/>
                </a:highlight>
                <a:latin typeface="Courier New"/>
                <a:ea typeface="Courier New"/>
                <a:cs typeface="Courier New"/>
                <a:sym typeface="Courier New"/>
              </a:rPr>
              <a:t>&gt;</a:t>
            </a:r>
            <a:r>
              <a:rPr lang="en-GB" sz="1000">
                <a:solidFill>
                  <a:srgbClr val="23272F"/>
                </a:solidFill>
                <a:highlight>
                  <a:srgbClr val="FFFFFF"/>
                </a:highlight>
                <a:latin typeface="Courier New"/>
                <a:ea typeface="Courier New"/>
                <a:cs typeface="Courier New"/>
                <a:sym typeface="Courier New"/>
              </a:rPr>
              <a:t>Welcome to my app</a:t>
            </a:r>
            <a:r>
              <a:rPr lang="en-GB" sz="1000">
                <a:solidFill>
                  <a:srgbClr val="24292E"/>
                </a:solidFill>
                <a:highlight>
                  <a:srgbClr val="FFFFFF"/>
                </a:highlight>
                <a:latin typeface="Courier New"/>
                <a:ea typeface="Courier New"/>
                <a:cs typeface="Courier New"/>
                <a:sym typeface="Courier New"/>
              </a:rPr>
              <a:t>&lt;/</a:t>
            </a:r>
            <a:r>
              <a:rPr lang="en-GB" sz="1000">
                <a:solidFill>
                  <a:srgbClr val="22863A"/>
                </a:solidFill>
                <a:highlight>
                  <a:srgbClr val="FFFFFF"/>
                </a:highlight>
                <a:latin typeface="Courier New"/>
                <a:ea typeface="Courier New"/>
                <a:cs typeface="Courier New"/>
                <a:sym typeface="Courier New"/>
              </a:rPr>
              <a:t>h1</a:t>
            </a:r>
            <a:r>
              <a:rPr lang="en-GB" sz="1000">
                <a:solidFill>
                  <a:srgbClr val="24292E"/>
                </a:solidFill>
                <a:highlight>
                  <a:srgbClr val="FFFFFF"/>
                </a:highlight>
                <a:latin typeface="Courier New"/>
                <a:ea typeface="Courier New"/>
                <a:cs typeface="Courier New"/>
                <a:sym typeface="Courier New"/>
              </a:rPr>
              <a:t>&gt;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3272F"/>
                </a:solidFill>
                <a:highlight>
                  <a:srgbClr val="FFFBDD"/>
                </a:highlight>
                <a:latin typeface="Courier New"/>
                <a:ea typeface="Courier New"/>
                <a:cs typeface="Courier New"/>
                <a:sym typeface="Courier New"/>
              </a:rPr>
              <a:t>     </a:t>
            </a:r>
            <a:r>
              <a:rPr lang="en-GB" sz="1000">
                <a:solidFill>
                  <a:srgbClr val="24292E"/>
                </a:solidFill>
                <a:highlight>
                  <a:srgbClr val="FFFBDD"/>
                </a:highlight>
                <a:latin typeface="Courier New"/>
                <a:ea typeface="Courier New"/>
                <a:cs typeface="Courier New"/>
                <a:sym typeface="Courier New"/>
              </a:rPr>
              <a:t>&lt;</a:t>
            </a:r>
            <a:r>
              <a:rPr lang="en-GB" sz="1000">
                <a:solidFill>
                  <a:srgbClr val="6F42C1"/>
                </a:solidFill>
                <a:highlight>
                  <a:srgbClr val="FFFBDD"/>
                </a:highlight>
                <a:latin typeface="Courier New"/>
                <a:ea typeface="Courier New"/>
                <a:cs typeface="Courier New"/>
                <a:sym typeface="Courier New"/>
              </a:rPr>
              <a:t>MyButton</a:t>
            </a:r>
            <a:r>
              <a:rPr lang="en-GB" sz="1000">
                <a:solidFill>
                  <a:srgbClr val="23272F"/>
                </a:solidFill>
                <a:highlight>
                  <a:srgbClr val="FFFBDD"/>
                </a:highlight>
                <a:latin typeface="Courier New"/>
                <a:ea typeface="Courier New"/>
                <a:cs typeface="Courier New"/>
                <a:sym typeface="Courier New"/>
              </a:rPr>
              <a:t> </a:t>
            </a:r>
            <a:r>
              <a:rPr lang="en-GB" sz="1000">
                <a:solidFill>
                  <a:srgbClr val="24292E"/>
                </a:solidFill>
                <a:highlight>
                  <a:srgbClr val="FFFBDD"/>
                </a:highlight>
                <a:latin typeface="Courier New"/>
                <a:ea typeface="Courier New"/>
                <a:cs typeface="Courier New"/>
                <a:sym typeface="Courier New"/>
              </a:rPr>
              <a:t>/&gt;</a:t>
            </a:r>
            <a:endParaRPr sz="1000">
              <a:solidFill>
                <a:srgbClr val="24292E"/>
              </a:solidFill>
              <a:highlight>
                <a:srgbClr val="FFFBDD"/>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&lt;/</a:t>
            </a:r>
            <a:r>
              <a:rPr lang="en-GB" sz="1000">
                <a:solidFill>
                  <a:srgbClr val="22863A"/>
                </a:solidFill>
                <a:highlight>
                  <a:srgbClr val="FFFFFF"/>
                </a:highlight>
                <a:latin typeface="Courier New"/>
                <a:ea typeface="Courier New"/>
                <a:cs typeface="Courier New"/>
                <a:sym typeface="Courier New"/>
              </a:rPr>
              <a:t>div</a:t>
            </a:r>
            <a:r>
              <a:rPr lang="en-GB" sz="1000">
                <a:solidFill>
                  <a:srgbClr val="24292E"/>
                </a:solidFill>
                <a:highlight>
                  <a:srgbClr val="FFFFFF"/>
                </a:highlight>
                <a:latin typeface="Courier New"/>
                <a:ea typeface="Courier New"/>
                <a:cs typeface="Courier New"/>
                <a:sym typeface="Courier New"/>
              </a:rPr>
              <a:t>&gt;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3272F"/>
                </a:solidFill>
                <a:highlight>
                  <a:srgbClr val="FFFFFF"/>
                </a:highlight>
                <a:latin typeface="Courier New"/>
                <a:ea typeface="Courier New"/>
                <a:cs typeface="Courier New"/>
                <a:sym typeface="Courier New"/>
              </a:rPr>
              <a:t> </a:t>
            </a:r>
            <a:r>
              <a:rPr lang="en-GB"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190500" rtl="0" algn="l">
              <a:lnSpc>
                <a:spcPct val="115000"/>
              </a:lnSpc>
              <a:spcBef>
                <a:spcPts val="0"/>
              </a:spcBef>
              <a:spcAft>
                <a:spcPts val="0"/>
              </a:spcAft>
              <a:buClr>
                <a:schemeClr val="dk1"/>
              </a:buClr>
              <a:buSzPts val="1100"/>
              <a:buFont typeface="Arial"/>
              <a:buNone/>
            </a:pPr>
            <a:r>
              <a:rPr lang="en-GB" sz="1000">
                <a:solidFill>
                  <a:srgbClr val="24292E"/>
                </a:solidFill>
                <a:highlight>
                  <a:srgbClr val="FFFFFF"/>
                </a:highlight>
                <a:latin typeface="Courier New"/>
                <a:ea typeface="Courier New"/>
                <a:cs typeface="Courier New"/>
                <a:sym typeface="Courier New"/>
              </a:rPr>
              <a:t>}</a:t>
            </a:r>
            <a:endParaRPr sz="1000">
              <a:solidFill>
                <a:srgbClr val="24292E"/>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214" name="Google Shape;214;p31"/>
          <p:cNvSpPr txBox="1"/>
          <p:nvPr/>
        </p:nvSpPr>
        <p:spPr>
          <a:xfrm>
            <a:off x="286625" y="3277875"/>
            <a:ext cx="54561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23272F"/>
                </a:solidFill>
                <a:highlight>
                  <a:srgbClr val="FFFFFF"/>
                </a:highlight>
              </a:rPr>
              <a:t>1- Starts with a capital letter.</a:t>
            </a:r>
            <a:endParaRPr sz="1300">
              <a:solidFill>
                <a:srgbClr val="23272F"/>
              </a:solidFill>
              <a:highlight>
                <a:srgbClr val="FFFFFF"/>
              </a:highlight>
            </a:endParaRPr>
          </a:p>
          <a:p>
            <a:pPr indent="0" lvl="0" marL="0" rtl="0" algn="l">
              <a:spcBef>
                <a:spcPts val="0"/>
              </a:spcBef>
              <a:spcAft>
                <a:spcPts val="0"/>
              </a:spcAft>
              <a:buNone/>
            </a:pPr>
            <a:r>
              <a:rPr lang="en-GB" sz="1300">
                <a:solidFill>
                  <a:srgbClr val="23272F"/>
                </a:solidFill>
                <a:highlight>
                  <a:srgbClr val="FFFFFF"/>
                </a:highlight>
              </a:rPr>
              <a:t>2- HTML tags must be lowercase.</a:t>
            </a:r>
            <a:endParaRPr sz="1300">
              <a:solidFill>
                <a:srgbClr val="23272F"/>
              </a:solidFill>
              <a:highlight>
                <a:srgbClr val="FFFFFF"/>
              </a:highlight>
            </a:endParaRPr>
          </a:p>
          <a:p>
            <a:pPr indent="0" lvl="0" marL="0" rtl="0" algn="l">
              <a:spcBef>
                <a:spcPts val="0"/>
              </a:spcBef>
              <a:spcAft>
                <a:spcPts val="0"/>
              </a:spcAft>
              <a:buNone/>
            </a:pPr>
            <a:r>
              <a:rPr lang="en-GB" sz="1300">
                <a:solidFill>
                  <a:srgbClr val="23272F"/>
                </a:solidFill>
                <a:highlight>
                  <a:srgbClr val="FFFFFF"/>
                </a:highlight>
              </a:rPr>
              <a:t>3- The </a:t>
            </a:r>
            <a:r>
              <a:rPr lang="en-GB" sz="1100">
                <a:solidFill>
                  <a:srgbClr val="404756"/>
                </a:solidFill>
                <a:latin typeface="Courier New"/>
                <a:ea typeface="Courier New"/>
                <a:cs typeface="Courier New"/>
                <a:sym typeface="Courier New"/>
              </a:rPr>
              <a:t>export default</a:t>
            </a:r>
            <a:r>
              <a:rPr lang="en-GB" sz="1300">
                <a:solidFill>
                  <a:srgbClr val="23272F"/>
                </a:solidFill>
                <a:highlight>
                  <a:srgbClr val="FFFFFF"/>
                </a:highlight>
              </a:rPr>
              <a:t> keywords specify the main component in the file.</a:t>
            </a:r>
            <a:endParaRPr sz="1300">
              <a:solidFill>
                <a:srgbClr val="23272F"/>
              </a:solidFill>
              <a:highlight>
                <a:srgbClr val="FFFFFF"/>
              </a:highlight>
            </a:endParaRPr>
          </a:p>
          <a:p>
            <a:pPr indent="0" lvl="0" marL="0" rtl="0" algn="l">
              <a:spcBef>
                <a:spcPts val="0"/>
              </a:spcBef>
              <a:spcAft>
                <a:spcPts val="0"/>
              </a:spcAft>
              <a:buNone/>
            </a:pPr>
            <a:r>
              <a:rPr lang="en-GB" sz="1300">
                <a:solidFill>
                  <a:srgbClr val="23272F"/>
                </a:solidFill>
                <a:highlight>
                  <a:srgbClr val="FFFFFF"/>
                </a:highlight>
              </a:rPr>
              <a:t>4- Wrap them into a shared parent. Cna use </a:t>
            </a:r>
            <a:r>
              <a:rPr lang="en-GB" sz="1150">
                <a:solidFill>
                  <a:srgbClr val="404756"/>
                </a:solidFill>
                <a:latin typeface="Courier New"/>
                <a:ea typeface="Courier New"/>
                <a:cs typeface="Courier New"/>
                <a:sym typeface="Courier New"/>
              </a:rPr>
              <a:t>&lt;&gt;...&lt;/&gt; </a:t>
            </a:r>
            <a:r>
              <a:rPr lang="en-GB" sz="1150">
                <a:solidFill>
                  <a:srgbClr val="404756"/>
                </a:solidFill>
                <a:latin typeface="Courier New"/>
                <a:ea typeface="Courier New"/>
                <a:cs typeface="Courier New"/>
                <a:sym typeface="Courier New"/>
              </a:rPr>
              <a:t>fragment</a:t>
            </a:r>
            <a:r>
              <a:rPr lang="en-GB" sz="1150">
                <a:solidFill>
                  <a:srgbClr val="404756"/>
                </a:solidFill>
                <a:latin typeface="Courier New"/>
                <a:ea typeface="Courier New"/>
                <a:cs typeface="Courier New"/>
                <a:sym typeface="Courier New"/>
              </a:rPr>
              <a:t> </a:t>
            </a:r>
            <a:endParaRPr sz="1300">
              <a:solidFill>
                <a:srgbClr val="23272F"/>
              </a:solidFill>
              <a:highlight>
                <a:srgbClr val="FFFFFF"/>
              </a:highlight>
            </a:endParaRPr>
          </a:p>
          <a:p>
            <a:pPr indent="0" lvl="0" marL="0" rtl="0" algn="l">
              <a:spcBef>
                <a:spcPts val="0"/>
              </a:spcBef>
              <a:spcAft>
                <a:spcPts val="0"/>
              </a:spcAft>
              <a:buNone/>
            </a:pPr>
            <a:r>
              <a:rPr lang="en-GB" sz="1300">
                <a:solidFill>
                  <a:srgbClr val="23272F"/>
                </a:solidFill>
                <a:highlight>
                  <a:srgbClr val="FFFFFF"/>
                </a:highlight>
              </a:rPr>
              <a:t>5-  Self close tags  </a:t>
            </a:r>
            <a:r>
              <a:rPr lang="en-GB" sz="1000">
                <a:solidFill>
                  <a:srgbClr val="24292E"/>
                </a:solidFill>
                <a:highlight>
                  <a:srgbClr val="FFFBDD"/>
                </a:highlight>
                <a:latin typeface="Courier New"/>
                <a:ea typeface="Courier New"/>
                <a:cs typeface="Courier New"/>
                <a:sym typeface="Courier New"/>
              </a:rPr>
              <a:t>&lt;</a:t>
            </a:r>
            <a:r>
              <a:rPr lang="en-GB" sz="1000">
                <a:solidFill>
                  <a:srgbClr val="6F42C1"/>
                </a:solidFill>
                <a:highlight>
                  <a:srgbClr val="FFFBDD"/>
                </a:highlight>
                <a:latin typeface="Courier New"/>
                <a:ea typeface="Courier New"/>
                <a:cs typeface="Courier New"/>
                <a:sym typeface="Courier New"/>
              </a:rPr>
              <a:t>MyButton</a:t>
            </a:r>
            <a:r>
              <a:rPr lang="en-GB" sz="1000">
                <a:solidFill>
                  <a:srgbClr val="23272F"/>
                </a:solidFill>
                <a:highlight>
                  <a:srgbClr val="FFFBDD"/>
                </a:highlight>
                <a:latin typeface="Courier New"/>
                <a:ea typeface="Courier New"/>
                <a:cs typeface="Courier New"/>
                <a:sym typeface="Courier New"/>
              </a:rPr>
              <a:t> </a:t>
            </a:r>
            <a:r>
              <a:rPr lang="en-GB" sz="1000">
                <a:solidFill>
                  <a:srgbClr val="24292E"/>
                </a:solidFill>
                <a:highlight>
                  <a:srgbClr val="FFFBDD"/>
                </a:highlight>
                <a:latin typeface="Courier New"/>
                <a:ea typeface="Courier New"/>
                <a:cs typeface="Courier New"/>
                <a:sym typeface="Courier New"/>
              </a:rPr>
              <a:t>/&gt; </a:t>
            </a:r>
            <a:endParaRPr sz="1000">
              <a:solidFill>
                <a:srgbClr val="24292E"/>
              </a:solidFill>
              <a:highlight>
                <a:srgbClr val="FFFBDD"/>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92E"/>
              </a:solidFill>
              <a:highlight>
                <a:srgbClr val="FFFBDD"/>
              </a:highlight>
              <a:latin typeface="Courier New"/>
              <a:ea typeface="Courier New"/>
              <a:cs typeface="Courier New"/>
              <a:sym typeface="Courier New"/>
            </a:endParaRPr>
          </a:p>
        </p:txBody>
      </p:sp>
      <p:pic>
        <p:nvPicPr>
          <p:cNvPr id="215" name="Google Shape;215;p31"/>
          <p:cNvPicPr preferRelativeResize="0"/>
          <p:nvPr/>
        </p:nvPicPr>
        <p:blipFill>
          <a:blip r:embed="rId3">
            <a:alphaModFix/>
          </a:blip>
          <a:stretch>
            <a:fillRect/>
          </a:stretch>
        </p:blipFill>
        <p:spPr>
          <a:xfrm>
            <a:off x="5153675" y="968513"/>
            <a:ext cx="3581400" cy="1228725"/>
          </a:xfrm>
          <a:prstGeom prst="rect">
            <a:avLst/>
          </a:prstGeom>
          <a:noFill/>
          <a:ln>
            <a:noFill/>
          </a:ln>
        </p:spPr>
      </p:pic>
      <p:pic>
        <p:nvPicPr>
          <p:cNvPr id="216" name="Google Shape;216;p31"/>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802525" y="777700"/>
            <a:ext cx="7144627" cy="4192949"/>
          </a:xfrm>
          <a:prstGeom prst="rect">
            <a:avLst/>
          </a:prstGeom>
          <a:noFill/>
          <a:ln>
            <a:noFill/>
          </a:ln>
        </p:spPr>
      </p:pic>
      <p:pic>
        <p:nvPicPr>
          <p:cNvPr id="62" name="Google Shape;62;p14"/>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nvSpPr>
        <p:spPr>
          <a:xfrm>
            <a:off x="1380975" y="4372225"/>
            <a:ext cx="30174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595959"/>
              </a:solidFill>
            </a:endParaRPr>
          </a:p>
        </p:txBody>
      </p:sp>
      <p:sp>
        <p:nvSpPr>
          <p:cNvPr id="222" name="Google Shape;222;p32"/>
          <p:cNvSpPr txBox="1"/>
          <p:nvPr/>
        </p:nvSpPr>
        <p:spPr>
          <a:xfrm>
            <a:off x="333525" y="198025"/>
            <a:ext cx="5534400" cy="3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23" name="Google Shape;223;p32"/>
          <p:cNvSpPr txBox="1"/>
          <p:nvPr/>
        </p:nvSpPr>
        <p:spPr>
          <a:xfrm>
            <a:off x="286625" y="3277875"/>
            <a:ext cx="54561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24292E"/>
              </a:solidFill>
              <a:highlight>
                <a:srgbClr val="FFFBDD"/>
              </a:highlight>
              <a:latin typeface="Courier New"/>
              <a:ea typeface="Courier New"/>
              <a:cs typeface="Courier New"/>
              <a:sym typeface="Courier New"/>
            </a:endParaRPr>
          </a:p>
        </p:txBody>
      </p:sp>
      <p:pic>
        <p:nvPicPr>
          <p:cNvPr id="224" name="Google Shape;224;p32"/>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pic>
        <p:nvPicPr>
          <p:cNvPr id="225" name="Google Shape;225;p32"/>
          <p:cNvPicPr preferRelativeResize="0"/>
          <p:nvPr/>
        </p:nvPicPr>
        <p:blipFill>
          <a:blip r:embed="rId4">
            <a:alphaModFix/>
          </a:blip>
          <a:stretch>
            <a:fillRect/>
          </a:stretch>
        </p:blipFill>
        <p:spPr>
          <a:xfrm>
            <a:off x="203275" y="1317550"/>
            <a:ext cx="8550399" cy="269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119600" y="57300"/>
            <a:ext cx="7909500" cy="5414100"/>
          </a:xfrm>
          <a:prstGeom prst="rect">
            <a:avLst/>
          </a:prstGeom>
          <a:noFill/>
          <a:ln>
            <a:noFill/>
          </a:ln>
        </p:spPr>
        <p:txBody>
          <a:bodyPr anchorCtr="0" anchor="t" bIns="91425" lIns="91425" spcFirstLastPara="1" rIns="91425" wrap="square" tIns="91425">
            <a:sp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Complex JSX Element</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250">
                <a:solidFill>
                  <a:srgbClr val="1B1B32"/>
                </a:solidFill>
                <a:highlight>
                  <a:srgbClr val="F5F6F7"/>
                </a:highlight>
              </a:rPr>
              <a:t>The last challenge was a simple example of JSX, but JSX can represent more complex HTML as well.</a:t>
            </a:r>
            <a:endParaRPr sz="1250">
              <a:solidFill>
                <a:srgbClr val="1B1B32"/>
              </a:solidFill>
              <a:highlight>
                <a:srgbClr val="F5F6F7"/>
              </a:highlight>
            </a:endParaRPr>
          </a:p>
          <a:p>
            <a:pPr indent="0" lvl="0" marL="0" rtl="0" algn="l">
              <a:lnSpc>
                <a:spcPct val="115000"/>
              </a:lnSpc>
              <a:spcBef>
                <a:spcPts val="1400"/>
              </a:spcBef>
              <a:spcAft>
                <a:spcPts val="0"/>
              </a:spcAft>
              <a:buNone/>
            </a:pPr>
            <a:r>
              <a:rPr lang="en-GB" sz="1250">
                <a:solidFill>
                  <a:srgbClr val="1B1B32"/>
                </a:solidFill>
                <a:highlight>
                  <a:srgbClr val="F5F6F7"/>
                </a:highlight>
              </a:rPr>
              <a:t>One important thing to know about nested JSX is that it must return a single element.</a:t>
            </a:r>
            <a:endParaRPr sz="1250">
              <a:solidFill>
                <a:srgbClr val="1B1B32"/>
              </a:solidFill>
              <a:highlight>
                <a:srgbClr val="F5F6F7"/>
              </a:highlight>
            </a:endParaRPr>
          </a:p>
          <a:p>
            <a:pPr indent="0" lvl="0" marL="0" rtl="0" algn="l">
              <a:lnSpc>
                <a:spcPct val="115000"/>
              </a:lnSpc>
              <a:spcBef>
                <a:spcPts val="1400"/>
              </a:spcBef>
              <a:spcAft>
                <a:spcPts val="0"/>
              </a:spcAft>
              <a:buNone/>
            </a:pPr>
            <a:r>
              <a:rPr lang="en-GB" sz="1250">
                <a:solidFill>
                  <a:srgbClr val="1B1B32"/>
                </a:solidFill>
                <a:highlight>
                  <a:srgbClr val="F5F6F7"/>
                </a:highlight>
              </a:rPr>
              <a:t>This one parent element would wrap all of the other levels of nested elements.</a:t>
            </a:r>
            <a:endParaRPr sz="1250">
              <a:solidFill>
                <a:srgbClr val="1B1B32"/>
              </a:solidFill>
              <a:highlight>
                <a:srgbClr val="F5F6F7"/>
              </a:highlight>
            </a:endParaRPr>
          </a:p>
          <a:p>
            <a:pPr indent="0" lvl="0" marL="0" rtl="0" algn="l">
              <a:lnSpc>
                <a:spcPct val="115000"/>
              </a:lnSpc>
              <a:spcBef>
                <a:spcPts val="1400"/>
              </a:spcBef>
              <a:spcAft>
                <a:spcPts val="0"/>
              </a:spcAft>
              <a:buNone/>
            </a:pPr>
            <a:r>
              <a:rPr lang="en-GB" sz="1250">
                <a:solidFill>
                  <a:srgbClr val="1B1B32"/>
                </a:solidFill>
                <a:highlight>
                  <a:srgbClr val="F5F6F7"/>
                </a:highlight>
              </a:rPr>
              <a:t>For instance, several JSX elements written as siblings with no parent wrapper element will not transpile.</a:t>
            </a:r>
            <a:endParaRPr sz="12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Valid JSX:</a:t>
            </a:r>
            <a:endParaRPr b="1" sz="1350">
              <a:solidFill>
                <a:srgbClr val="1B1B32"/>
              </a:solidFill>
              <a:highlight>
                <a:srgbClr val="F5F6F7"/>
              </a:highlight>
            </a:endParaRPr>
          </a:p>
          <a:p>
            <a:pPr indent="0" lvl="0" marL="0" rtl="0" algn="l">
              <a:spcBef>
                <a:spcPts val="1400"/>
              </a:spcBef>
              <a:spcAft>
                <a:spcPts val="0"/>
              </a:spcAft>
              <a:buNone/>
            </a:pP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div</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Paragraph One</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Paragraph Two</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Paragraph Three</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div</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GB" sz="1350">
                <a:solidFill>
                  <a:srgbClr val="1B1B32"/>
                </a:solidFill>
                <a:highlight>
                  <a:srgbClr val="F5F6F7"/>
                </a:highlight>
              </a:rPr>
              <a:t>Invalid JSX:</a:t>
            </a:r>
            <a:endParaRPr b="1" sz="1350">
              <a:solidFill>
                <a:srgbClr val="1B1B32"/>
              </a:solidFill>
              <a:highlight>
                <a:srgbClr val="F5F6F7"/>
              </a:highlight>
            </a:endParaRPr>
          </a:p>
          <a:p>
            <a:pPr indent="0" lvl="0" marL="0" rtl="0" algn="l">
              <a:spcBef>
                <a:spcPts val="1400"/>
              </a:spcBef>
              <a:spcAft>
                <a:spcPts val="0"/>
              </a:spcAft>
              <a:buNone/>
            </a:pP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Paragraph One</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Paragraph Two</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Paragraph Three</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p</a:t>
            </a:r>
            <a:r>
              <a:rPr lang="en-GB" sz="1350">
                <a:solidFill>
                  <a:srgbClr val="38425C"/>
                </a:solidFill>
                <a:highlight>
                  <a:srgbClr val="F5F2F0"/>
                </a:highlight>
                <a:latin typeface="Courier New"/>
                <a:ea typeface="Courier New"/>
                <a:cs typeface="Courier New"/>
                <a:sym typeface="Courier New"/>
              </a:rPr>
              <a:t>&gt;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t/>
            </a:r>
            <a:endParaRPr sz="1800">
              <a:solidFill>
                <a:schemeClr val="dk2"/>
              </a:solidFill>
            </a:endParaRPr>
          </a:p>
        </p:txBody>
      </p:sp>
      <p:pic>
        <p:nvPicPr>
          <p:cNvPr id="231" name="Google Shape;231;p33"/>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nvSpPr>
        <p:spPr>
          <a:xfrm>
            <a:off x="0" y="0"/>
            <a:ext cx="7625700" cy="3164100"/>
          </a:xfrm>
          <a:prstGeom prst="rect">
            <a:avLst/>
          </a:prstGeom>
          <a:noFill/>
          <a:ln>
            <a:noFill/>
          </a:ln>
        </p:spPr>
        <p:txBody>
          <a:bodyPr anchorCtr="0" anchor="t" bIns="91425" lIns="91425" spcFirstLastPara="1" rIns="91425" wrap="square" tIns="91425">
            <a:sp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Add Comments in JSX</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JSX is a syntax that gets compiled into valid JavaScript. Sometimes, for readability, you might need to add comments to your code. Like most programming languages, JSX has its own way to do this.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To put comments inside JSX, you use the syntax </a:t>
            </a:r>
            <a:r>
              <a:rPr lang="en-GB" sz="1200">
                <a:solidFill>
                  <a:srgbClr val="2A2A40"/>
                </a:solidFill>
                <a:highlight>
                  <a:srgbClr val="DFDFE2"/>
                </a:highlight>
                <a:latin typeface="Courier New"/>
                <a:ea typeface="Courier New"/>
                <a:cs typeface="Courier New"/>
                <a:sym typeface="Courier New"/>
              </a:rPr>
              <a:t>{/* */}</a:t>
            </a:r>
            <a:r>
              <a:rPr lang="en-GB" sz="1350">
                <a:solidFill>
                  <a:srgbClr val="1B1B32"/>
                </a:solidFill>
                <a:highlight>
                  <a:srgbClr val="F5F6F7"/>
                </a:highlight>
              </a:rPr>
              <a:t> to wrap around the comment text.</a:t>
            </a:r>
            <a:endParaRPr sz="1350">
              <a:solidFill>
                <a:srgbClr val="1B1B32"/>
              </a:solidFill>
              <a:highlight>
                <a:srgbClr val="F5F6F7"/>
              </a:highlight>
            </a:endParaRPr>
          </a:p>
          <a:p>
            <a:pPr indent="0" lvl="0" marL="0" rtl="0" algn="l">
              <a:lnSpc>
                <a:spcPct val="115000"/>
              </a:lnSpc>
              <a:spcBef>
                <a:spcPts val="0"/>
              </a:spcBef>
              <a:spcAft>
                <a:spcPts val="0"/>
              </a:spcAft>
              <a:buNone/>
            </a:pPr>
            <a:r>
              <a:t/>
            </a:r>
            <a:endParaRPr sz="1350">
              <a:solidFill>
                <a:srgbClr val="1B1B32"/>
              </a:solidFill>
              <a:highlight>
                <a:srgbClr val="F5F6F7"/>
              </a:highlight>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r>
              <a:rPr lang="en-GB" sz="1350">
                <a:solidFill>
                  <a:srgbClr val="008080"/>
                </a:solidFill>
                <a:highlight>
                  <a:schemeClr val="lt1"/>
                </a:highlight>
                <a:latin typeface="Courier New"/>
                <a:ea typeface="Courier New"/>
                <a:cs typeface="Courier New"/>
                <a:sym typeface="Courier New"/>
              </a:rPr>
              <a:t>This</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is</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a</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block</a:t>
            </a: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of</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JSX</a:t>
            </a:r>
            <a:r>
              <a:rPr lang="en-GB" sz="1350">
                <a:solidFill>
                  <a:schemeClr val="dk1"/>
                </a:solidFill>
                <a:highlight>
                  <a:schemeClr val="lt1"/>
                </a:highlight>
                <a:latin typeface="Courier New"/>
                <a:ea typeface="Courier New"/>
                <a:cs typeface="Courier New"/>
                <a:sym typeface="Courier New"/>
              </a:rPr>
              <a:t>&lt;/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a:t>
            </a:r>
            <a:r>
              <a:rPr lang="en-GB" sz="1350">
                <a:solidFill>
                  <a:srgbClr val="008000"/>
                </a:solidFill>
                <a:highlight>
                  <a:schemeClr val="lt1"/>
                </a:highlight>
                <a:latin typeface="Courier New"/>
                <a:ea typeface="Courier New"/>
                <a:cs typeface="Courier New"/>
                <a:sym typeface="Courier New"/>
              </a:rPr>
              <a:t>/* &lt;p&gt;Here's a subtitle&lt;/p&gt; */</a:t>
            </a: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p:txBody>
      </p:sp>
      <p:pic>
        <p:nvPicPr>
          <p:cNvPr id="237" name="Google Shape;237;p34"/>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nvSpPr>
        <p:spPr>
          <a:xfrm>
            <a:off x="83375" y="57325"/>
            <a:ext cx="8973900" cy="5018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Create a Stateless Functional Component</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Components are the core of React. Everything in React is a component and here you will learn how to create one.</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There are two ways to create a React component. The first way is to use a JavaScript function. Defining a component in this way creates a </a:t>
            </a:r>
            <a:r>
              <a:rPr i="1" lang="en-GB" sz="1350">
                <a:solidFill>
                  <a:srgbClr val="1B1B32"/>
                </a:solidFill>
                <a:highlight>
                  <a:srgbClr val="F5F6F7"/>
                </a:highlight>
              </a:rPr>
              <a:t>stateless functional component</a:t>
            </a:r>
            <a:r>
              <a:rPr lang="en-GB" sz="1350">
                <a:solidFill>
                  <a:srgbClr val="1B1B32"/>
                </a:solidFill>
                <a:highlight>
                  <a:srgbClr val="F5F6F7"/>
                </a:highlight>
              </a:rPr>
              <a:t>. The concept of state in an application will be covered in later challenges. For now, think of a stateless component as one that can receive data and render it, but does not manage or track changes to that data. (We'll cover the second way to create a React component in the next challenge.)</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To create a component with a function, you simply write a JavaScript function that returns either JSX or </a:t>
            </a:r>
            <a:r>
              <a:rPr lang="en-GB" sz="1200">
                <a:solidFill>
                  <a:srgbClr val="2A2A40"/>
                </a:solidFill>
                <a:highlight>
                  <a:srgbClr val="DFDFE2"/>
                </a:highlight>
                <a:latin typeface="Courier New"/>
                <a:ea typeface="Courier New"/>
                <a:cs typeface="Courier New"/>
                <a:sym typeface="Courier New"/>
              </a:rPr>
              <a:t>null</a:t>
            </a:r>
            <a:r>
              <a:rPr lang="en-GB" sz="1350">
                <a:solidFill>
                  <a:srgbClr val="1B1B32"/>
                </a:solidFill>
                <a:highlight>
                  <a:srgbClr val="F5F6F7"/>
                </a:highlight>
              </a:rPr>
              <a:t>. One important thing to note is that React requires your function name to begin with a capital letter. Here's an example of a stateless functional component that assigns an HTML class in JSX:</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DemoComponent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function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div </a:t>
            </a:r>
            <a:r>
              <a:rPr lang="en-GB" sz="1350">
                <a:solidFill>
                  <a:srgbClr val="008040"/>
                </a:solidFill>
                <a:highlight>
                  <a:srgbClr val="F5F2F0"/>
                </a:highlight>
                <a:latin typeface="Courier New"/>
                <a:ea typeface="Courier New"/>
                <a:cs typeface="Courier New"/>
                <a:sym typeface="Courier New"/>
              </a:rPr>
              <a:t>className</a:t>
            </a:r>
            <a:r>
              <a:rPr lang="en-GB" sz="1350">
                <a:solidFill>
                  <a:srgbClr val="38425C"/>
                </a:solidFill>
                <a:highlight>
                  <a:srgbClr val="F5F2F0"/>
                </a:highlight>
                <a:latin typeface="Courier New"/>
                <a:ea typeface="Courier New"/>
                <a:cs typeface="Courier New"/>
                <a:sym typeface="Courier New"/>
              </a:rPr>
              <a:t>='</a:t>
            </a:r>
            <a:r>
              <a:rPr lang="en-GB" sz="1350">
                <a:solidFill>
                  <a:srgbClr val="2574A9"/>
                </a:solidFill>
                <a:highlight>
                  <a:srgbClr val="F5F2F0"/>
                </a:highlight>
                <a:latin typeface="Courier New"/>
                <a:ea typeface="Courier New"/>
                <a:cs typeface="Courier New"/>
                <a:sym typeface="Courier New"/>
              </a:rPr>
              <a:t>customClass</a:t>
            </a:r>
            <a:r>
              <a:rPr lang="en-GB" sz="1350">
                <a:solidFill>
                  <a:srgbClr val="38425C"/>
                </a:solidFill>
                <a:highlight>
                  <a:srgbClr val="F5F2F0"/>
                </a:highlight>
                <a:latin typeface="Courier New"/>
                <a:ea typeface="Courier New"/>
                <a:cs typeface="Courier New"/>
                <a:sym typeface="Courier New"/>
              </a:rPr>
              <a:t>'</a:t>
            </a:r>
            <a:r>
              <a:rPr lang="en-GB" sz="1350">
                <a:solidFill>
                  <a:srgbClr val="E00000"/>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pic>
        <p:nvPicPr>
          <p:cNvPr id="243" name="Google Shape;243;p35"/>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nvSpPr>
        <p:spPr>
          <a:xfrm>
            <a:off x="83375" y="57325"/>
            <a:ext cx="8973900" cy="5018400"/>
          </a:xfrm>
          <a:prstGeom prst="rect">
            <a:avLst/>
          </a:prstGeom>
          <a:noFill/>
          <a:ln>
            <a:noFill/>
          </a:ln>
        </p:spPr>
        <p:txBody>
          <a:bodyPr anchorCtr="0" anchor="t" bIns="91425" lIns="91425" spcFirstLastPara="1" rIns="91425" wrap="square" tIns="91425">
            <a:noAutofit/>
          </a:bodyPr>
          <a:lstStyle/>
          <a:p>
            <a:pPr indent="0" lvl="0" marL="177800" marR="177800" rtl="0" algn="l">
              <a:lnSpc>
                <a:spcPct val="150000"/>
              </a:lnSpc>
              <a:spcBef>
                <a:spcPts val="70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Clr>
                <a:schemeClr val="dk1"/>
              </a:buClr>
              <a:buSzPts val="1100"/>
              <a:buFont typeface="Arial"/>
              <a:buNone/>
            </a:pPr>
            <a:r>
              <a:rPr lang="en-GB" sz="1350">
                <a:solidFill>
                  <a:srgbClr val="1B1B32"/>
                </a:solidFill>
                <a:highlight>
                  <a:srgbClr val="F5F6F7"/>
                </a:highlight>
              </a:rPr>
              <a:t>After being transpiled, the </a:t>
            </a:r>
            <a:r>
              <a:rPr lang="en-GB" sz="1200">
                <a:solidFill>
                  <a:srgbClr val="2A2A40"/>
                </a:solidFill>
                <a:highlight>
                  <a:srgbClr val="DFDFE2"/>
                </a:highlight>
                <a:latin typeface="Courier New"/>
                <a:ea typeface="Courier New"/>
                <a:cs typeface="Courier New"/>
                <a:sym typeface="Courier New"/>
              </a:rPr>
              <a:t>&lt;div&gt;</a:t>
            </a:r>
            <a:r>
              <a:rPr lang="en-GB" sz="1350">
                <a:solidFill>
                  <a:srgbClr val="1B1B32"/>
                </a:solidFill>
                <a:highlight>
                  <a:srgbClr val="F5F6F7"/>
                </a:highlight>
              </a:rPr>
              <a:t> will have a CSS class of </a:t>
            </a:r>
            <a:r>
              <a:rPr lang="en-GB" sz="1200">
                <a:solidFill>
                  <a:srgbClr val="2A2A40"/>
                </a:solidFill>
                <a:highlight>
                  <a:srgbClr val="DFDFE2"/>
                </a:highlight>
                <a:latin typeface="Courier New"/>
                <a:ea typeface="Courier New"/>
                <a:cs typeface="Courier New"/>
                <a:sym typeface="Courier New"/>
              </a:rPr>
              <a:t>customClass</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Because a JSX component represents HTML, you could put several components together to create a more complex HTML page. This is one of the key advantages of the component architecture React provides. It allows you to compose your UI from many separate, isolated components. This makes it easier to build and maintain complex user interfaces.</a:t>
            </a:r>
            <a:endParaRPr sz="1350">
              <a:solidFill>
                <a:srgbClr val="1B1B32"/>
              </a:solidFill>
              <a:highlight>
                <a:srgbClr val="F5F6F7"/>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rgbClr val="1B1B32"/>
              </a:solidFill>
              <a:highlight>
                <a:srgbClr val="F5F6F7"/>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rgbClr val="1B1B32"/>
              </a:solidFill>
              <a:highlight>
                <a:srgbClr val="F5F6F7"/>
              </a:highlight>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const</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MyComponent</a:t>
            </a:r>
            <a:r>
              <a:rPr lang="en-GB" sz="1350">
                <a:solidFill>
                  <a:schemeClr val="dk1"/>
                </a:solidFill>
                <a:highlight>
                  <a:schemeClr val="lt1"/>
                </a:highlight>
                <a:latin typeface="Courier New"/>
                <a:ea typeface="Courier New"/>
                <a:cs typeface="Courier New"/>
                <a:sym typeface="Courier New"/>
              </a:rPr>
              <a:t> = </a:t>
            </a:r>
            <a:r>
              <a:rPr lang="en-GB" sz="1350">
                <a:solidFill>
                  <a:srgbClr val="0000FF"/>
                </a:solidFill>
                <a:highlight>
                  <a:schemeClr val="lt1"/>
                </a:highlight>
                <a:latin typeface="Courier New"/>
                <a:ea typeface="Courier New"/>
                <a:cs typeface="Courier New"/>
                <a:sym typeface="Courier New"/>
              </a:rPr>
              <a:t>function</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return</a:t>
            </a: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 </a:t>
            </a:r>
            <a:r>
              <a:rPr lang="en-GB" sz="1350">
                <a:solidFill>
                  <a:srgbClr val="008080"/>
                </a:solidFill>
                <a:highlight>
                  <a:schemeClr val="lt1"/>
                </a:highlight>
                <a:latin typeface="Courier New"/>
                <a:ea typeface="Courier New"/>
                <a:cs typeface="Courier New"/>
                <a:sym typeface="Courier New"/>
              </a:rPr>
              <a:t>Yones</a:t>
            </a: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With custom class css</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const</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MyComponent</a:t>
            </a:r>
            <a:r>
              <a:rPr lang="en-GB" sz="1350">
                <a:solidFill>
                  <a:schemeClr val="dk1"/>
                </a:solidFill>
                <a:highlight>
                  <a:schemeClr val="lt1"/>
                </a:highlight>
                <a:latin typeface="Courier New"/>
                <a:ea typeface="Courier New"/>
                <a:cs typeface="Courier New"/>
                <a:sym typeface="Courier New"/>
              </a:rPr>
              <a:t> = </a:t>
            </a:r>
            <a:r>
              <a:rPr lang="en-GB" sz="1350">
                <a:solidFill>
                  <a:srgbClr val="0000FF"/>
                </a:solidFill>
                <a:highlight>
                  <a:schemeClr val="lt1"/>
                </a:highlight>
                <a:latin typeface="Courier New"/>
                <a:ea typeface="Courier New"/>
                <a:cs typeface="Courier New"/>
                <a:sym typeface="Courier New"/>
              </a:rPr>
              <a:t>function</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return</a:t>
            </a: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 className=</a:t>
            </a:r>
            <a:r>
              <a:rPr lang="en-GB" sz="1350">
                <a:solidFill>
                  <a:srgbClr val="38425C"/>
                </a:solidFill>
                <a:highlight>
                  <a:srgbClr val="F5F2F0"/>
                </a:highlight>
                <a:latin typeface="Courier New"/>
                <a:ea typeface="Courier New"/>
                <a:cs typeface="Courier New"/>
                <a:sym typeface="Courier New"/>
              </a:rPr>
              <a:t>'</a:t>
            </a:r>
            <a:r>
              <a:rPr lang="en-GB" sz="1350">
                <a:solidFill>
                  <a:srgbClr val="00107E"/>
                </a:solidFill>
                <a:highlight>
                  <a:schemeClr val="lt1"/>
                </a:highlight>
                <a:latin typeface="Courier New"/>
                <a:ea typeface="Courier New"/>
                <a:cs typeface="Courier New"/>
                <a:sym typeface="Courier New"/>
              </a:rPr>
              <a:t>yonesCss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chemeClr val="lt1"/>
                </a:highlight>
                <a:latin typeface="Courier New"/>
                <a:ea typeface="Courier New"/>
                <a:cs typeface="Courier New"/>
                <a:sym typeface="Courier New"/>
              </a:rPr>
              <a:t>&gt; </a:t>
            </a:r>
            <a:r>
              <a:rPr lang="en-GB" sz="1350">
                <a:solidFill>
                  <a:srgbClr val="008080"/>
                </a:solidFill>
                <a:highlight>
                  <a:schemeClr val="lt1"/>
                </a:highlight>
                <a:latin typeface="Courier New"/>
                <a:ea typeface="Courier New"/>
                <a:cs typeface="Courier New"/>
                <a:sym typeface="Courier New"/>
              </a:rPr>
              <a:t>Yones</a:t>
            </a: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t/>
            </a:r>
            <a:endParaRPr sz="1350">
              <a:solidFill>
                <a:srgbClr val="0000FF"/>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350">
              <a:solidFill>
                <a:srgbClr val="1B1B32"/>
              </a:solidFill>
              <a:highlight>
                <a:srgbClr val="F5F6F7"/>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rgbClr val="1B1B32"/>
              </a:solidFill>
              <a:highlight>
                <a:srgbClr val="F5F6F7"/>
              </a:highlight>
            </a:endParaRPr>
          </a:p>
          <a:p>
            <a:pPr indent="0" lvl="0" marL="0" rtl="0" algn="l">
              <a:spcBef>
                <a:spcPts val="0"/>
              </a:spcBef>
              <a:spcAft>
                <a:spcPts val="0"/>
              </a:spcAft>
              <a:buNone/>
            </a:pPr>
            <a:r>
              <a:t/>
            </a:r>
            <a:endParaRPr b="1" sz="2400">
              <a:solidFill>
                <a:srgbClr val="1B1B32"/>
              </a:solidFill>
              <a:highlight>
                <a:srgbClr val="F5F6F7"/>
              </a:highlight>
            </a:endParaRPr>
          </a:p>
        </p:txBody>
      </p:sp>
      <p:pic>
        <p:nvPicPr>
          <p:cNvPr id="249" name="Google Shape;249;p36"/>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nvSpPr>
        <p:spPr>
          <a:xfrm>
            <a:off x="83375" y="57325"/>
            <a:ext cx="8973900" cy="5018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!!!Not Recommended!!! </a:t>
            </a:r>
            <a:endParaRPr b="1" sz="2400">
              <a:solidFill>
                <a:srgbClr val="1B1B32"/>
              </a:solidFill>
              <a:highlight>
                <a:srgbClr val="F5F6F7"/>
              </a:highlight>
            </a:endParaRPr>
          </a:p>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Create a React Component</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The other way to define a React component is with the ES6 </a:t>
            </a:r>
            <a:r>
              <a:rPr lang="en-GB" sz="1200">
                <a:solidFill>
                  <a:srgbClr val="2A2A40"/>
                </a:solidFill>
                <a:highlight>
                  <a:srgbClr val="DFDFE2"/>
                </a:highlight>
                <a:latin typeface="Courier New"/>
                <a:ea typeface="Courier New"/>
                <a:cs typeface="Courier New"/>
                <a:sym typeface="Courier New"/>
              </a:rPr>
              <a:t>class</a:t>
            </a:r>
            <a:r>
              <a:rPr lang="en-GB" sz="1350">
                <a:solidFill>
                  <a:srgbClr val="1B1B32"/>
                </a:solidFill>
                <a:highlight>
                  <a:srgbClr val="F5F6F7"/>
                </a:highlight>
              </a:rPr>
              <a:t> syntax. In the following example, </a:t>
            </a:r>
            <a:r>
              <a:rPr lang="en-GB" sz="1200">
                <a:solidFill>
                  <a:srgbClr val="2A2A40"/>
                </a:solidFill>
                <a:highlight>
                  <a:srgbClr val="DFDFE2"/>
                </a:highlight>
                <a:latin typeface="Courier New"/>
                <a:ea typeface="Courier New"/>
                <a:cs typeface="Courier New"/>
                <a:sym typeface="Courier New"/>
              </a:rPr>
              <a:t>Car </a:t>
            </a:r>
            <a:r>
              <a:rPr lang="en-GB" sz="1350">
                <a:solidFill>
                  <a:srgbClr val="1B1B32"/>
                </a:solidFill>
                <a:highlight>
                  <a:srgbClr val="F5F6F7"/>
                </a:highlight>
              </a:rPr>
              <a:t>extends </a:t>
            </a:r>
            <a:r>
              <a:rPr lang="en-GB" sz="1200">
                <a:solidFill>
                  <a:srgbClr val="2A2A40"/>
                </a:solidFill>
                <a:highlight>
                  <a:srgbClr val="DFDFE2"/>
                </a:highlight>
                <a:latin typeface="Courier New"/>
                <a:ea typeface="Courier New"/>
                <a:cs typeface="Courier New"/>
                <a:sym typeface="Courier New"/>
              </a:rPr>
              <a:t>React.Component</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spcBef>
                <a:spcPts val="1400"/>
              </a:spcBef>
              <a:spcAft>
                <a:spcPts val="0"/>
              </a:spcAft>
              <a:buClr>
                <a:schemeClr val="dk1"/>
              </a:buClr>
              <a:buSzPts val="1100"/>
              <a:buFont typeface="Arial"/>
              <a:buNone/>
            </a:pPr>
            <a:r>
              <a:rPr lang="en-GB" sz="1350">
                <a:solidFill>
                  <a:srgbClr val="2574A9"/>
                </a:solidFill>
                <a:highlight>
                  <a:srgbClr val="F5F2F0"/>
                </a:highlight>
                <a:latin typeface="Courier New"/>
                <a:ea typeface="Courier New"/>
                <a:cs typeface="Courier New"/>
                <a:sym typeface="Courier New"/>
              </a:rPr>
              <a:t>class</a:t>
            </a:r>
            <a:r>
              <a:rPr lang="en-GB" sz="1350">
                <a:solidFill>
                  <a:schemeClr val="dk1"/>
                </a:solidFill>
                <a:highlight>
                  <a:srgbClr val="F5F2F0"/>
                </a:highlight>
                <a:latin typeface="Courier New"/>
                <a:ea typeface="Courier New"/>
                <a:cs typeface="Courier New"/>
                <a:sym typeface="Courier New"/>
              </a:rPr>
              <a:t> </a:t>
            </a:r>
            <a:r>
              <a:rPr lang="en-GB" sz="1200">
                <a:solidFill>
                  <a:srgbClr val="2A2A40"/>
                </a:solidFill>
                <a:highlight>
                  <a:srgbClr val="DFDFE2"/>
                </a:highlight>
                <a:latin typeface="Courier New"/>
                <a:ea typeface="Courier New"/>
                <a:cs typeface="Courier New"/>
                <a:sym typeface="Courier New"/>
              </a:rPr>
              <a:t>Car </a:t>
            </a:r>
            <a:r>
              <a:rPr lang="en-GB" sz="1350">
                <a:solidFill>
                  <a:srgbClr val="2574A9"/>
                </a:solidFill>
                <a:highlight>
                  <a:srgbClr val="F5F2F0"/>
                </a:highlight>
                <a:latin typeface="Courier New"/>
                <a:ea typeface="Courier New"/>
                <a:cs typeface="Courier New"/>
                <a:sym typeface="Courier New"/>
              </a:rPr>
              <a:t>extends</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React</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Component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constructor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props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super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props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render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h1</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Hi</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h1</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rgbClr val="38425C"/>
                </a:solidFill>
                <a:highlight>
                  <a:srgbClr val="F5F2F0"/>
                </a:highlight>
                <a:latin typeface="Courier New"/>
                <a:ea typeface="Courier New"/>
                <a:cs typeface="Courier New"/>
                <a:sym typeface="Courier New"/>
              </a:rPr>
              <a:t>}</a:t>
            </a:r>
            <a:endParaRPr sz="1800">
              <a:solidFill>
                <a:schemeClr val="dk2"/>
              </a:solidFill>
            </a:endParaRPr>
          </a:p>
          <a:p>
            <a:pPr indent="0" lvl="0" marL="0" rtl="0" algn="l">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p:txBody>
      </p:sp>
      <p:pic>
        <p:nvPicPr>
          <p:cNvPr id="255" name="Google Shape;255;p37"/>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nvSpPr>
        <p:spPr>
          <a:xfrm>
            <a:off x="83375" y="57325"/>
            <a:ext cx="8973900" cy="50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350">
              <a:solidFill>
                <a:srgbClr val="1B1B32"/>
              </a:solidFill>
              <a:highlight>
                <a:srgbClr val="F5F6F7"/>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rgbClr val="1B1B32"/>
              </a:solidFill>
              <a:highlight>
                <a:srgbClr val="F5F6F7"/>
              </a:highlight>
            </a:endParaRPr>
          </a:p>
          <a:p>
            <a:pPr indent="0" lvl="0" marL="0" rtl="0" algn="l">
              <a:lnSpc>
                <a:spcPct val="115000"/>
              </a:lnSpc>
              <a:spcBef>
                <a:spcPts val="0"/>
              </a:spcBef>
              <a:spcAft>
                <a:spcPts val="0"/>
              </a:spcAft>
              <a:buClr>
                <a:schemeClr val="dk1"/>
              </a:buClr>
              <a:buSzPts val="1100"/>
              <a:buFont typeface="Arial"/>
              <a:buNone/>
            </a:pPr>
            <a:r>
              <a:rPr lang="en-GB" sz="1350">
                <a:solidFill>
                  <a:srgbClr val="1B1B32"/>
                </a:solidFill>
                <a:highlight>
                  <a:srgbClr val="F5F6F7"/>
                </a:highlight>
              </a:rPr>
              <a:t>This creates an ES6 class </a:t>
            </a:r>
            <a:r>
              <a:rPr lang="en-GB" sz="1200">
                <a:solidFill>
                  <a:srgbClr val="2A2A40"/>
                </a:solidFill>
                <a:highlight>
                  <a:srgbClr val="DFDFE2"/>
                </a:highlight>
                <a:latin typeface="Courier New"/>
                <a:ea typeface="Courier New"/>
                <a:cs typeface="Courier New"/>
                <a:sym typeface="Courier New"/>
              </a:rPr>
              <a:t>Car </a:t>
            </a:r>
            <a:r>
              <a:rPr lang="en-GB" sz="1350">
                <a:solidFill>
                  <a:srgbClr val="1B1B32"/>
                </a:solidFill>
                <a:highlight>
                  <a:srgbClr val="F5F6F7"/>
                </a:highlight>
              </a:rPr>
              <a:t>which extends the </a:t>
            </a:r>
            <a:r>
              <a:rPr lang="en-GB" sz="1200">
                <a:solidFill>
                  <a:srgbClr val="2A2A40"/>
                </a:solidFill>
                <a:highlight>
                  <a:srgbClr val="DFDFE2"/>
                </a:highlight>
                <a:latin typeface="Courier New"/>
                <a:ea typeface="Courier New"/>
                <a:cs typeface="Courier New"/>
                <a:sym typeface="Courier New"/>
              </a:rPr>
              <a:t>React.Component</a:t>
            </a:r>
            <a:r>
              <a:rPr lang="en-GB" sz="1350">
                <a:solidFill>
                  <a:srgbClr val="1B1B32"/>
                </a:solidFill>
                <a:highlight>
                  <a:srgbClr val="F5F6F7"/>
                </a:highlight>
              </a:rPr>
              <a:t> class. So the </a:t>
            </a:r>
            <a:r>
              <a:rPr lang="en-GB" sz="1200">
                <a:solidFill>
                  <a:srgbClr val="2A2A40"/>
                </a:solidFill>
                <a:highlight>
                  <a:srgbClr val="DFDFE2"/>
                </a:highlight>
                <a:latin typeface="Courier New"/>
                <a:ea typeface="Courier New"/>
                <a:cs typeface="Courier New"/>
                <a:sym typeface="Courier New"/>
              </a:rPr>
              <a:t>Car </a:t>
            </a:r>
            <a:r>
              <a:rPr lang="en-GB" sz="1350">
                <a:solidFill>
                  <a:srgbClr val="1B1B32"/>
                </a:solidFill>
                <a:highlight>
                  <a:srgbClr val="F5F6F7"/>
                </a:highlight>
              </a:rPr>
              <a:t>class now has access to many useful React features, such as local state and lifecycle hooks. Don't worry if you aren't familiar with these terms yet, they will be covered in greater detail in later challenges. Also notice the </a:t>
            </a:r>
            <a:r>
              <a:rPr lang="en-GB" sz="1200">
                <a:solidFill>
                  <a:srgbClr val="2A2A40"/>
                </a:solidFill>
                <a:highlight>
                  <a:srgbClr val="DFDFE2"/>
                </a:highlight>
                <a:latin typeface="Courier New"/>
                <a:ea typeface="Courier New"/>
                <a:cs typeface="Courier New"/>
                <a:sym typeface="Courier New"/>
              </a:rPr>
              <a:t>Car </a:t>
            </a:r>
            <a:r>
              <a:rPr lang="en-GB" sz="1350">
                <a:solidFill>
                  <a:srgbClr val="1B1B32"/>
                </a:solidFill>
                <a:highlight>
                  <a:srgbClr val="F5F6F7"/>
                </a:highlight>
              </a:rPr>
              <a:t>class has a </a:t>
            </a:r>
            <a:r>
              <a:rPr lang="en-GB" sz="1200">
                <a:solidFill>
                  <a:srgbClr val="2A2A40"/>
                </a:solidFill>
                <a:highlight>
                  <a:srgbClr val="DFDFE2"/>
                </a:highlight>
                <a:latin typeface="Courier New"/>
                <a:ea typeface="Courier New"/>
                <a:cs typeface="Courier New"/>
                <a:sym typeface="Courier New"/>
              </a:rPr>
              <a:t>constructor</a:t>
            </a:r>
            <a:r>
              <a:rPr lang="en-GB" sz="1350">
                <a:solidFill>
                  <a:srgbClr val="1B1B32"/>
                </a:solidFill>
                <a:highlight>
                  <a:srgbClr val="F5F6F7"/>
                </a:highlight>
              </a:rPr>
              <a:t> defined within it that calls </a:t>
            </a:r>
            <a:r>
              <a:rPr lang="en-GB" sz="1200">
                <a:solidFill>
                  <a:srgbClr val="2A2A40"/>
                </a:solidFill>
                <a:highlight>
                  <a:srgbClr val="DFDFE2"/>
                </a:highlight>
                <a:latin typeface="Courier New"/>
                <a:ea typeface="Courier New"/>
                <a:cs typeface="Courier New"/>
                <a:sym typeface="Courier New"/>
              </a:rPr>
              <a:t>super()</a:t>
            </a:r>
            <a:r>
              <a:rPr lang="en-GB" sz="1350">
                <a:solidFill>
                  <a:srgbClr val="1B1B32"/>
                </a:solidFill>
                <a:highlight>
                  <a:srgbClr val="F5F6F7"/>
                </a:highlight>
              </a:rPr>
              <a:t>. It uses </a:t>
            </a:r>
            <a:r>
              <a:rPr lang="en-GB" sz="1200">
                <a:solidFill>
                  <a:srgbClr val="2A2A40"/>
                </a:solidFill>
                <a:highlight>
                  <a:srgbClr val="DFDFE2"/>
                </a:highlight>
                <a:latin typeface="Courier New"/>
                <a:ea typeface="Courier New"/>
                <a:cs typeface="Courier New"/>
                <a:sym typeface="Courier New"/>
              </a:rPr>
              <a:t>super()</a:t>
            </a:r>
            <a:r>
              <a:rPr lang="en-GB" sz="1350">
                <a:solidFill>
                  <a:srgbClr val="1B1B32"/>
                </a:solidFill>
                <a:highlight>
                  <a:srgbClr val="F5F6F7"/>
                </a:highlight>
              </a:rPr>
              <a:t> to call the constructor of the parent class, in this case </a:t>
            </a:r>
            <a:r>
              <a:rPr lang="en-GB" sz="1200">
                <a:solidFill>
                  <a:srgbClr val="2A2A40"/>
                </a:solidFill>
                <a:highlight>
                  <a:srgbClr val="DFDFE2"/>
                </a:highlight>
                <a:latin typeface="Courier New"/>
                <a:ea typeface="Courier New"/>
                <a:cs typeface="Courier New"/>
                <a:sym typeface="Courier New"/>
              </a:rPr>
              <a:t>React.Component</a:t>
            </a:r>
            <a:r>
              <a:rPr lang="en-GB" sz="1350">
                <a:solidFill>
                  <a:srgbClr val="1B1B32"/>
                </a:solidFill>
                <a:highlight>
                  <a:srgbClr val="F5F6F7"/>
                </a:highlight>
              </a:rPr>
              <a:t>. The constructor is a special method used during the initialization of objects that are created with the </a:t>
            </a:r>
            <a:r>
              <a:rPr lang="en-GB" sz="1200">
                <a:solidFill>
                  <a:srgbClr val="2A2A40"/>
                </a:solidFill>
                <a:highlight>
                  <a:srgbClr val="DFDFE2"/>
                </a:highlight>
                <a:latin typeface="Courier New"/>
                <a:ea typeface="Courier New"/>
                <a:cs typeface="Courier New"/>
                <a:sym typeface="Courier New"/>
              </a:rPr>
              <a:t>class</a:t>
            </a:r>
            <a:r>
              <a:rPr lang="en-GB" sz="1350">
                <a:solidFill>
                  <a:srgbClr val="1B1B32"/>
                </a:solidFill>
                <a:highlight>
                  <a:srgbClr val="F5F6F7"/>
                </a:highlight>
              </a:rPr>
              <a:t> keyword. It is best practice to call a component's </a:t>
            </a:r>
            <a:r>
              <a:rPr lang="en-GB" sz="1200">
                <a:solidFill>
                  <a:srgbClr val="2A2A40"/>
                </a:solidFill>
                <a:highlight>
                  <a:srgbClr val="DFDFE2"/>
                </a:highlight>
                <a:latin typeface="Courier New"/>
                <a:ea typeface="Courier New"/>
                <a:cs typeface="Courier New"/>
                <a:sym typeface="Courier New"/>
              </a:rPr>
              <a:t>constructor</a:t>
            </a:r>
            <a:r>
              <a:rPr lang="en-GB" sz="1350">
                <a:solidFill>
                  <a:srgbClr val="1B1B32"/>
                </a:solidFill>
                <a:highlight>
                  <a:srgbClr val="F5F6F7"/>
                </a:highlight>
              </a:rPr>
              <a:t> with </a:t>
            </a:r>
            <a:r>
              <a:rPr lang="en-GB" sz="1200">
                <a:solidFill>
                  <a:srgbClr val="2A2A40"/>
                </a:solidFill>
                <a:highlight>
                  <a:srgbClr val="DFDFE2"/>
                </a:highlight>
                <a:latin typeface="Courier New"/>
                <a:ea typeface="Courier New"/>
                <a:cs typeface="Courier New"/>
                <a:sym typeface="Courier New"/>
              </a:rPr>
              <a:t>super</a:t>
            </a:r>
            <a:r>
              <a:rPr lang="en-GB" sz="1350">
                <a:solidFill>
                  <a:srgbClr val="1B1B32"/>
                </a:solidFill>
                <a:highlight>
                  <a:srgbClr val="F5F6F7"/>
                </a:highlight>
              </a:rPr>
              <a:t>, and pass </a:t>
            </a:r>
            <a:r>
              <a:rPr lang="en-GB" sz="1200">
                <a:solidFill>
                  <a:srgbClr val="2A2A40"/>
                </a:solidFill>
                <a:highlight>
                  <a:srgbClr val="DFDFE2"/>
                </a:highlight>
                <a:latin typeface="Courier New"/>
                <a:ea typeface="Courier New"/>
                <a:cs typeface="Courier New"/>
                <a:sym typeface="Courier New"/>
              </a:rPr>
              <a:t>props</a:t>
            </a:r>
            <a:r>
              <a:rPr lang="en-GB" sz="1350">
                <a:solidFill>
                  <a:srgbClr val="1B1B32"/>
                </a:solidFill>
                <a:highlight>
                  <a:srgbClr val="F5F6F7"/>
                </a:highlight>
              </a:rPr>
              <a:t> to both. This makes sure the component is initialized properly. For now, know that it is standard for this code to be included. Soon you will see other uses for the constructor as well as </a:t>
            </a:r>
            <a:r>
              <a:rPr lang="en-GB" sz="1200">
                <a:solidFill>
                  <a:srgbClr val="2A2A40"/>
                </a:solidFill>
                <a:highlight>
                  <a:srgbClr val="DFDFE2"/>
                </a:highlight>
                <a:latin typeface="Courier New"/>
                <a:ea typeface="Courier New"/>
                <a:cs typeface="Courier New"/>
                <a:sym typeface="Courier New"/>
              </a:rPr>
              <a:t>props</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b="1" sz="2400">
              <a:solidFill>
                <a:srgbClr val="1B1B32"/>
              </a:solidFill>
              <a:highlight>
                <a:srgbClr val="F5F6F7"/>
              </a:highlight>
            </a:endParaRPr>
          </a:p>
        </p:txBody>
      </p:sp>
      <p:pic>
        <p:nvPicPr>
          <p:cNvPr id="261" name="Google Shape;261;p38"/>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nvSpPr>
        <p:spPr>
          <a:xfrm>
            <a:off x="83375" y="57325"/>
            <a:ext cx="8973900" cy="50184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                     React component VS functional component </a:t>
            </a:r>
            <a:endParaRPr sz="1350">
              <a:solidFill>
                <a:srgbClr val="0000FF"/>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Class </a:t>
            </a:r>
            <a:endParaRPr sz="1350">
              <a:solidFill>
                <a:srgbClr val="0000FF"/>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class</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MyComponent</a:t>
            </a: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extends</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React</a:t>
            </a:r>
            <a:r>
              <a:rPr lang="en-GB" sz="1350">
                <a:solidFill>
                  <a:schemeClr val="dk1"/>
                </a:solidFill>
                <a:highlight>
                  <a:schemeClr val="lt1"/>
                </a:highlight>
                <a:latin typeface="Courier New"/>
                <a:ea typeface="Courier New"/>
                <a:cs typeface="Courier New"/>
                <a:sym typeface="Courier New"/>
              </a:rPr>
              <a:t>.</a:t>
            </a:r>
            <a:r>
              <a:rPr lang="en-GB" sz="1350">
                <a:solidFill>
                  <a:srgbClr val="008080"/>
                </a:solidFill>
                <a:highlight>
                  <a:schemeClr val="lt1"/>
                </a:highlight>
                <a:latin typeface="Courier New"/>
                <a:ea typeface="Courier New"/>
                <a:cs typeface="Courier New"/>
                <a:sym typeface="Courier New"/>
              </a:rPr>
              <a:t>Component</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constructor</a:t>
            </a:r>
            <a:r>
              <a:rPr lang="en-GB" sz="1350">
                <a:solidFill>
                  <a:schemeClr val="dk1"/>
                </a:solidFill>
                <a:highlight>
                  <a:schemeClr val="lt1"/>
                </a:highlight>
                <a:latin typeface="Courier New"/>
                <a:ea typeface="Courier New"/>
                <a:cs typeface="Courier New"/>
                <a:sym typeface="Courier New"/>
              </a:rPr>
              <a:t>(</a:t>
            </a:r>
            <a:r>
              <a:rPr lang="en-GB" sz="1350">
                <a:solidFill>
                  <a:srgbClr val="00107E"/>
                </a:solidFill>
                <a:highlight>
                  <a:schemeClr val="lt1"/>
                </a:highlight>
                <a:latin typeface="Courier New"/>
                <a:ea typeface="Courier New"/>
                <a:cs typeface="Courier New"/>
                <a:sym typeface="Courier New"/>
              </a:rPr>
              <a:t>props</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super</a:t>
            </a:r>
            <a:r>
              <a:rPr lang="en-GB" sz="1350">
                <a:solidFill>
                  <a:schemeClr val="dk1"/>
                </a:solidFill>
                <a:highlight>
                  <a:schemeClr val="lt1"/>
                </a:highlight>
                <a:latin typeface="Courier New"/>
                <a:ea typeface="Courier New"/>
                <a:cs typeface="Courier New"/>
                <a:sym typeface="Courier New"/>
              </a:rPr>
              <a:t>(</a:t>
            </a:r>
            <a:r>
              <a:rPr lang="en-GB" sz="1350">
                <a:solidFill>
                  <a:srgbClr val="00107E"/>
                </a:solidFill>
                <a:highlight>
                  <a:schemeClr val="lt1"/>
                </a:highlight>
                <a:latin typeface="Courier New"/>
                <a:ea typeface="Courier New"/>
                <a:cs typeface="Courier New"/>
                <a:sym typeface="Courier New"/>
              </a:rPr>
              <a:t>props</a:t>
            </a: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render</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return</a:t>
            </a:r>
            <a:r>
              <a:rPr lang="en-GB" sz="1350">
                <a:solidFill>
                  <a:schemeClr val="dk1"/>
                </a:solidFill>
                <a:highlight>
                  <a:schemeClr val="lt1"/>
                </a:highlight>
                <a:latin typeface="Courier New"/>
                <a:ea typeface="Courier New"/>
                <a:cs typeface="Courier New"/>
                <a:sym typeface="Courier New"/>
              </a:rPr>
              <a:t> (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r>
              <a:rPr lang="en-GB" sz="1350">
                <a:solidFill>
                  <a:srgbClr val="008080"/>
                </a:solidFill>
                <a:highlight>
                  <a:schemeClr val="lt1"/>
                </a:highlight>
                <a:latin typeface="Courier New"/>
                <a:ea typeface="Courier New"/>
                <a:cs typeface="Courier New"/>
                <a:sym typeface="Courier New"/>
              </a:rPr>
              <a:t>Hello</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React</a:t>
            </a:r>
            <a:r>
              <a:rPr lang="en-GB" sz="1350">
                <a:solidFill>
                  <a:schemeClr val="dk1"/>
                </a:solidFill>
                <a:highlight>
                  <a:schemeClr val="lt1"/>
                </a:highlight>
                <a:latin typeface="Courier New"/>
                <a:ea typeface="Courier New"/>
                <a:cs typeface="Courier New"/>
                <a:sym typeface="Courier New"/>
              </a:rPr>
              <a:t>!&lt;/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    )</a:t>
            </a:r>
            <a:endParaRPr sz="1350">
              <a:solidFill>
                <a:srgbClr val="008000"/>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Functional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const</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MyComponent</a:t>
            </a:r>
            <a:r>
              <a:rPr lang="en-GB" sz="1350">
                <a:solidFill>
                  <a:schemeClr val="dk1"/>
                </a:solidFill>
                <a:highlight>
                  <a:schemeClr val="lt1"/>
                </a:highlight>
                <a:latin typeface="Courier New"/>
                <a:ea typeface="Courier New"/>
                <a:cs typeface="Courier New"/>
                <a:sym typeface="Courier New"/>
              </a:rPr>
              <a:t> = </a:t>
            </a:r>
            <a:r>
              <a:rPr lang="en-GB" sz="1350">
                <a:solidFill>
                  <a:srgbClr val="0000FF"/>
                </a:solidFill>
                <a:highlight>
                  <a:schemeClr val="lt1"/>
                </a:highlight>
                <a:latin typeface="Courier New"/>
                <a:ea typeface="Courier New"/>
                <a:cs typeface="Courier New"/>
                <a:sym typeface="Courier New"/>
              </a:rPr>
              <a:t>function</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chemeClr val="lt1"/>
                </a:highlight>
                <a:latin typeface="Courier New"/>
                <a:ea typeface="Courier New"/>
                <a:cs typeface="Courier New"/>
                <a:sym typeface="Courier New"/>
              </a:rPr>
              <a:t>return</a:t>
            </a: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r>
              <a:rPr lang="en-GB" sz="1350">
                <a:solidFill>
                  <a:srgbClr val="008080"/>
                </a:solidFill>
                <a:highlight>
                  <a:schemeClr val="lt1"/>
                </a:highlight>
                <a:latin typeface="Courier New"/>
                <a:ea typeface="Courier New"/>
                <a:cs typeface="Courier New"/>
                <a:sym typeface="Courier New"/>
              </a:rPr>
              <a:t>Hello</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React</a:t>
            </a:r>
            <a:r>
              <a:rPr lang="en-GB" sz="1350">
                <a:solidFill>
                  <a:schemeClr val="dk1"/>
                </a:solidFill>
                <a:highlight>
                  <a:schemeClr val="lt1"/>
                </a:highlight>
                <a:latin typeface="Courier New"/>
                <a:ea typeface="Courier New"/>
                <a:cs typeface="Courier New"/>
                <a:sym typeface="Courier New"/>
              </a:rPr>
              <a:t>!&lt;/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t/>
            </a:r>
            <a:endParaRPr sz="13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p:txBody>
      </p:sp>
      <p:pic>
        <p:nvPicPr>
          <p:cNvPr id="267" name="Google Shape;267;p39"/>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0" y="0"/>
            <a:ext cx="8776800" cy="4852500"/>
          </a:xfrm>
          <a:prstGeom prst="rect">
            <a:avLst/>
          </a:prstGeom>
          <a:noFill/>
          <a:ln>
            <a:noFill/>
          </a:ln>
        </p:spPr>
        <p:txBody>
          <a:bodyPr anchorCtr="0" anchor="t" bIns="91425" lIns="91425" spcFirstLastPara="1" rIns="91425" wrap="square" tIns="91425">
            <a:sp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Learn About Self-Closing JSX Tags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So far, you’ve seen how JSX differs from HTML in a key way with the use of </a:t>
            </a:r>
            <a:r>
              <a:rPr lang="en-GB" sz="1200">
                <a:solidFill>
                  <a:srgbClr val="2A2A40"/>
                </a:solidFill>
                <a:highlight>
                  <a:srgbClr val="DFDFE2"/>
                </a:highlight>
                <a:latin typeface="Courier New"/>
                <a:ea typeface="Courier New"/>
                <a:cs typeface="Courier New"/>
                <a:sym typeface="Courier New"/>
              </a:rPr>
              <a:t>className</a:t>
            </a:r>
            <a:r>
              <a:rPr lang="en-GB" sz="1350">
                <a:solidFill>
                  <a:srgbClr val="1B1B32"/>
                </a:solidFill>
                <a:highlight>
                  <a:srgbClr val="F5F6F7"/>
                </a:highlight>
              </a:rPr>
              <a:t> vs. </a:t>
            </a:r>
            <a:r>
              <a:rPr lang="en-GB" sz="1200">
                <a:solidFill>
                  <a:srgbClr val="2A2A40"/>
                </a:solidFill>
                <a:highlight>
                  <a:srgbClr val="DFDFE2"/>
                </a:highlight>
                <a:latin typeface="Courier New"/>
                <a:ea typeface="Courier New"/>
                <a:cs typeface="Courier New"/>
                <a:sym typeface="Courier New"/>
              </a:rPr>
              <a:t>class</a:t>
            </a:r>
            <a:r>
              <a:rPr lang="en-GB" sz="1350">
                <a:solidFill>
                  <a:srgbClr val="1B1B32"/>
                </a:solidFill>
                <a:highlight>
                  <a:srgbClr val="F5F6F7"/>
                </a:highlight>
              </a:rPr>
              <a:t> for defining HTML classes.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Another important way in which JSX differs from HTML is in the idea of the self-closing tag.</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In HTML, almost all tags have both an opening and closing tag: </a:t>
            </a:r>
            <a:r>
              <a:rPr lang="en-GB" sz="1200">
                <a:solidFill>
                  <a:srgbClr val="2A2A40"/>
                </a:solidFill>
                <a:highlight>
                  <a:srgbClr val="DFDFE2"/>
                </a:highlight>
                <a:latin typeface="Courier New"/>
                <a:ea typeface="Courier New"/>
                <a:cs typeface="Courier New"/>
                <a:sym typeface="Courier New"/>
              </a:rPr>
              <a:t>&lt;div&gt;&lt;/div&gt;</a:t>
            </a:r>
            <a:r>
              <a:rPr lang="en-GB" sz="1350">
                <a:solidFill>
                  <a:srgbClr val="1B1B32"/>
                </a:solidFill>
                <a:highlight>
                  <a:srgbClr val="F5F6F7"/>
                </a:highlight>
              </a:rPr>
              <a:t>; the closing tag always has a forward slash before the tag name that you are closing. However, there are special instances in HTML called void elements, or elements that don’t require both an opening and closing tag before another element can start.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For example the line-break tag can be written as </a:t>
            </a:r>
            <a:r>
              <a:rPr lang="en-GB" sz="1200">
                <a:solidFill>
                  <a:srgbClr val="2A2A40"/>
                </a:solidFill>
                <a:highlight>
                  <a:srgbClr val="DFDFE2"/>
                </a:highlight>
                <a:latin typeface="Courier New"/>
                <a:ea typeface="Courier New"/>
                <a:cs typeface="Courier New"/>
                <a:sym typeface="Courier New"/>
              </a:rPr>
              <a:t>&lt;br&gt;</a:t>
            </a:r>
            <a:r>
              <a:rPr lang="en-GB" sz="1350">
                <a:solidFill>
                  <a:srgbClr val="1B1B32"/>
                </a:solidFill>
                <a:highlight>
                  <a:srgbClr val="F5F6F7"/>
                </a:highlight>
              </a:rPr>
              <a:t> or as </a:t>
            </a:r>
            <a:r>
              <a:rPr lang="en-GB" sz="1200">
                <a:solidFill>
                  <a:srgbClr val="2A2A40"/>
                </a:solidFill>
                <a:highlight>
                  <a:srgbClr val="DFDFE2"/>
                </a:highlight>
                <a:latin typeface="Courier New"/>
                <a:ea typeface="Courier New"/>
                <a:cs typeface="Courier New"/>
                <a:sym typeface="Courier New"/>
              </a:rPr>
              <a:t>&lt;br /&gt;</a:t>
            </a:r>
            <a:r>
              <a:rPr lang="en-GB" sz="1350">
                <a:solidFill>
                  <a:srgbClr val="1B1B32"/>
                </a:solidFill>
                <a:highlight>
                  <a:srgbClr val="F5F6F7"/>
                </a:highlight>
              </a:rPr>
              <a:t>, but should never be written as </a:t>
            </a:r>
            <a:r>
              <a:rPr lang="en-GB" sz="1200">
                <a:solidFill>
                  <a:srgbClr val="2A2A40"/>
                </a:solidFill>
                <a:highlight>
                  <a:srgbClr val="DFDFE2"/>
                </a:highlight>
                <a:latin typeface="Courier New"/>
                <a:ea typeface="Courier New"/>
                <a:cs typeface="Courier New"/>
                <a:sym typeface="Courier New"/>
              </a:rPr>
              <a:t>&lt;br&gt;&lt;/br&gt;</a:t>
            </a:r>
            <a:r>
              <a:rPr lang="en-GB" sz="1350">
                <a:solidFill>
                  <a:srgbClr val="1B1B32"/>
                </a:solidFill>
                <a:highlight>
                  <a:srgbClr val="F5F6F7"/>
                </a:highlight>
              </a:rPr>
              <a:t>, since it doesn't contain any content.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In JSX, the rules are a little different. Any JSX element can be written with a self-closing tag, and every element must be closed. The line-break tag, for example, must always be written as </a:t>
            </a:r>
            <a:r>
              <a:rPr lang="en-GB" sz="1200">
                <a:solidFill>
                  <a:srgbClr val="2A2A40"/>
                </a:solidFill>
                <a:highlight>
                  <a:srgbClr val="DFDFE2"/>
                </a:highlight>
                <a:latin typeface="Courier New"/>
                <a:ea typeface="Courier New"/>
                <a:cs typeface="Courier New"/>
                <a:sym typeface="Courier New"/>
              </a:rPr>
              <a:t>&lt;br /&gt;</a:t>
            </a:r>
            <a:r>
              <a:rPr lang="en-GB" sz="1350">
                <a:solidFill>
                  <a:srgbClr val="1B1B32"/>
                </a:solidFill>
                <a:highlight>
                  <a:srgbClr val="F5F6F7"/>
                </a:highlight>
              </a:rPr>
              <a:t> in order to be valid JSX that can be transpiled. A </a:t>
            </a:r>
            <a:r>
              <a:rPr lang="en-GB" sz="1200">
                <a:solidFill>
                  <a:srgbClr val="2A2A40"/>
                </a:solidFill>
                <a:highlight>
                  <a:srgbClr val="DFDFE2"/>
                </a:highlight>
                <a:latin typeface="Courier New"/>
                <a:ea typeface="Courier New"/>
                <a:cs typeface="Courier New"/>
                <a:sym typeface="Courier New"/>
              </a:rPr>
              <a:t>&lt;div&gt;</a:t>
            </a:r>
            <a:r>
              <a:rPr lang="en-GB" sz="1350">
                <a:solidFill>
                  <a:srgbClr val="1B1B32"/>
                </a:solidFill>
                <a:highlight>
                  <a:srgbClr val="F5F6F7"/>
                </a:highlight>
              </a:rPr>
              <a:t>, on the other hand, can be written as </a:t>
            </a:r>
            <a:r>
              <a:rPr lang="en-GB" sz="1200">
                <a:solidFill>
                  <a:srgbClr val="2A2A40"/>
                </a:solidFill>
                <a:highlight>
                  <a:srgbClr val="DFDFE2"/>
                </a:highlight>
                <a:latin typeface="Courier New"/>
                <a:ea typeface="Courier New"/>
                <a:cs typeface="Courier New"/>
                <a:sym typeface="Courier New"/>
              </a:rPr>
              <a:t>&lt;div /&gt;</a:t>
            </a:r>
            <a:r>
              <a:rPr lang="en-GB" sz="1350">
                <a:solidFill>
                  <a:srgbClr val="1B1B32"/>
                </a:solidFill>
                <a:highlight>
                  <a:srgbClr val="F5F6F7"/>
                </a:highlight>
              </a:rPr>
              <a:t> or </a:t>
            </a:r>
            <a:r>
              <a:rPr lang="en-GB" sz="1200">
                <a:solidFill>
                  <a:srgbClr val="2A2A40"/>
                </a:solidFill>
                <a:highlight>
                  <a:srgbClr val="DFDFE2"/>
                </a:highlight>
                <a:latin typeface="Courier New"/>
                <a:ea typeface="Courier New"/>
                <a:cs typeface="Courier New"/>
                <a:sym typeface="Courier New"/>
              </a:rPr>
              <a:t>&lt;div&gt;&lt;/div&gt;</a:t>
            </a:r>
            <a:r>
              <a:rPr lang="en-GB" sz="1350">
                <a:solidFill>
                  <a:srgbClr val="1B1B32"/>
                </a:solidFill>
                <a:highlight>
                  <a:srgbClr val="F5F6F7"/>
                </a:highlight>
              </a:rPr>
              <a:t>. The difference is that in the first syntax version there is no way to include anything in the </a:t>
            </a:r>
            <a:r>
              <a:rPr lang="en-GB" sz="1200">
                <a:solidFill>
                  <a:srgbClr val="2A2A40"/>
                </a:solidFill>
                <a:highlight>
                  <a:srgbClr val="DFDFE2"/>
                </a:highlight>
                <a:latin typeface="Courier New"/>
                <a:ea typeface="Courier New"/>
                <a:cs typeface="Courier New"/>
                <a:sym typeface="Courier New"/>
              </a:rPr>
              <a:t>&lt;div /&gt;</a:t>
            </a:r>
            <a:r>
              <a:rPr lang="en-GB" sz="1350">
                <a:solidFill>
                  <a:srgbClr val="1B1B32"/>
                </a:solidFill>
                <a:highlight>
                  <a:srgbClr val="F5F6F7"/>
                </a:highlight>
              </a:rPr>
              <a:t>. You will see in later challenges that this syntax is useful when rendering React components.</a:t>
            </a:r>
            <a:endParaRPr sz="1350">
              <a:solidFill>
                <a:srgbClr val="1B1B32"/>
              </a:solidFill>
              <a:highlight>
                <a:srgbClr val="F5F6F7"/>
              </a:highlight>
            </a:endParaRPr>
          </a:p>
          <a:p>
            <a:pPr indent="0" lvl="0" marL="0" rtl="0" algn="l">
              <a:spcBef>
                <a:spcPts val="0"/>
              </a:spcBef>
              <a:spcAft>
                <a:spcPts val="0"/>
              </a:spcAft>
              <a:buNone/>
            </a:pPr>
            <a:r>
              <a:t/>
            </a:r>
            <a:endParaRPr sz="1800">
              <a:solidFill>
                <a:schemeClr val="dk2"/>
              </a:solidFill>
            </a:endParaRPr>
          </a:p>
        </p:txBody>
      </p:sp>
      <p:pic>
        <p:nvPicPr>
          <p:cNvPr id="273" name="Google Shape;273;p40"/>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nvSpPr>
        <p:spPr>
          <a:xfrm>
            <a:off x="0" y="0"/>
            <a:ext cx="877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79" name="Google Shape;279;p41"/>
          <p:cNvSpPr txBox="1"/>
          <p:nvPr/>
        </p:nvSpPr>
        <p:spPr>
          <a:xfrm>
            <a:off x="0" y="0"/>
            <a:ext cx="9045900" cy="4753200"/>
          </a:xfrm>
          <a:prstGeom prst="rect">
            <a:avLst/>
          </a:prstGeom>
          <a:noFill/>
          <a:ln>
            <a:noFill/>
          </a:ln>
        </p:spPr>
        <p:txBody>
          <a:bodyPr anchorCtr="0" anchor="t" bIns="91425" lIns="91425" spcFirstLastPara="1" rIns="91425" wrap="square" tIns="91425">
            <a:sp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Create a Component with Composition</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Now we will look at how we can compose multiple React components together. Imagine you are building an app and have created three components: a </a:t>
            </a:r>
            <a:r>
              <a:rPr lang="en-GB" sz="1200">
                <a:solidFill>
                  <a:srgbClr val="2A2A40"/>
                </a:solidFill>
                <a:highlight>
                  <a:srgbClr val="DFDFE2"/>
                </a:highlight>
                <a:latin typeface="Courier New"/>
                <a:ea typeface="Courier New"/>
                <a:cs typeface="Courier New"/>
                <a:sym typeface="Courier New"/>
              </a:rPr>
              <a:t>Navbar</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Dashboard</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Footer</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To compose these components together, you could create an </a:t>
            </a:r>
            <a:r>
              <a:rPr lang="en-GB" sz="1200">
                <a:solidFill>
                  <a:srgbClr val="2A2A40"/>
                </a:solidFill>
                <a:highlight>
                  <a:srgbClr val="DFDFE2"/>
                </a:highlight>
                <a:latin typeface="Courier New"/>
                <a:ea typeface="Courier New"/>
                <a:cs typeface="Courier New"/>
                <a:sym typeface="Courier New"/>
              </a:rPr>
              <a:t>App</a:t>
            </a:r>
            <a:r>
              <a:rPr lang="en-GB" sz="1350">
                <a:solidFill>
                  <a:srgbClr val="1B1B32"/>
                </a:solidFill>
                <a:highlight>
                  <a:srgbClr val="F5F6F7"/>
                </a:highlight>
              </a:rPr>
              <a:t> </a:t>
            </a:r>
            <a:r>
              <a:rPr i="1" lang="en-GB" sz="1350">
                <a:solidFill>
                  <a:srgbClr val="1B1B32"/>
                </a:solidFill>
                <a:highlight>
                  <a:srgbClr val="F5F6F7"/>
                </a:highlight>
              </a:rPr>
              <a:t>parent</a:t>
            </a:r>
            <a:r>
              <a:rPr lang="en-GB" sz="1350">
                <a:solidFill>
                  <a:srgbClr val="1B1B32"/>
                </a:solidFill>
                <a:highlight>
                  <a:srgbClr val="F5F6F7"/>
                </a:highlight>
              </a:rPr>
              <a:t> component which renders each of these three components as </a:t>
            </a:r>
            <a:r>
              <a:rPr i="1" lang="en-GB" sz="1350">
                <a:solidFill>
                  <a:srgbClr val="1B1B32"/>
                </a:solidFill>
                <a:highlight>
                  <a:srgbClr val="F5F6F7"/>
                </a:highlight>
              </a:rPr>
              <a:t>children</a:t>
            </a:r>
            <a:r>
              <a:rPr lang="en-GB" sz="1350">
                <a:solidFill>
                  <a:srgbClr val="1B1B32"/>
                </a:solidFill>
                <a:highlight>
                  <a:srgbClr val="F5F6F7"/>
                </a:highlight>
              </a:rPr>
              <a:t>. To render a component as a child in a React component, you include the component name written as a custom HTML tag in the JSX. For example, in the </a:t>
            </a:r>
            <a:r>
              <a:rPr lang="en-GB" sz="1200">
                <a:solidFill>
                  <a:srgbClr val="2A2A40"/>
                </a:solidFill>
                <a:highlight>
                  <a:srgbClr val="DFDFE2"/>
                </a:highlight>
                <a:latin typeface="Courier New"/>
                <a:ea typeface="Courier New"/>
                <a:cs typeface="Courier New"/>
                <a:sym typeface="Courier New"/>
              </a:rPr>
              <a:t>render</a:t>
            </a:r>
            <a:r>
              <a:rPr lang="en-GB" sz="1350">
                <a:solidFill>
                  <a:srgbClr val="1B1B32"/>
                </a:solidFill>
                <a:highlight>
                  <a:srgbClr val="F5F6F7"/>
                </a:highlight>
              </a:rPr>
              <a:t> method you could write:</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992900"/>
                </a:solidFill>
                <a:highlight>
                  <a:srgbClr val="F5F2F0"/>
                </a:highlight>
                <a:latin typeface="Courier New"/>
                <a:ea typeface="Courier New"/>
                <a:cs typeface="Courier New"/>
                <a:sym typeface="Courier New"/>
              </a:rPr>
              <a:t>App</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992900"/>
                </a:solidFill>
                <a:highlight>
                  <a:srgbClr val="F5F2F0"/>
                </a:highlight>
                <a:latin typeface="Courier New"/>
                <a:ea typeface="Courier New"/>
                <a:cs typeface="Courier New"/>
                <a:sym typeface="Courier New"/>
              </a:rPr>
              <a:t>Navbar</a:t>
            </a:r>
            <a:r>
              <a:rPr lang="en-GB" sz="1350">
                <a:solidFill>
                  <a:srgbClr val="E00000"/>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992900"/>
                </a:solidFill>
                <a:highlight>
                  <a:srgbClr val="F5F2F0"/>
                </a:highlight>
                <a:latin typeface="Courier New"/>
                <a:ea typeface="Courier New"/>
                <a:cs typeface="Courier New"/>
                <a:sym typeface="Courier New"/>
              </a:rPr>
              <a:t>Dashboard</a:t>
            </a:r>
            <a:r>
              <a:rPr lang="en-GB" sz="1350">
                <a:solidFill>
                  <a:srgbClr val="E00000"/>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992900"/>
                </a:solidFill>
                <a:highlight>
                  <a:srgbClr val="F5F2F0"/>
                </a:highlight>
                <a:latin typeface="Courier New"/>
                <a:ea typeface="Courier New"/>
                <a:cs typeface="Courier New"/>
                <a:sym typeface="Courier New"/>
              </a:rPr>
              <a:t>Footer</a:t>
            </a:r>
            <a:r>
              <a:rPr lang="en-GB" sz="1350">
                <a:solidFill>
                  <a:srgbClr val="E00000"/>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rgbClr val="992900"/>
                </a:solidFill>
                <a:highlight>
                  <a:srgbClr val="F5F2F0"/>
                </a:highlight>
                <a:latin typeface="Courier New"/>
                <a:ea typeface="Courier New"/>
                <a:cs typeface="Courier New"/>
                <a:sym typeface="Courier New"/>
              </a:rPr>
              <a:t>App</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When React encounters a custom HTML tag that references another component (a component name wrapped in </a:t>
            </a:r>
            <a:r>
              <a:rPr lang="en-GB" sz="1200">
                <a:solidFill>
                  <a:srgbClr val="2A2A40"/>
                </a:solidFill>
                <a:highlight>
                  <a:srgbClr val="DFDFE2"/>
                </a:highlight>
                <a:latin typeface="Courier New"/>
                <a:ea typeface="Courier New"/>
                <a:cs typeface="Courier New"/>
                <a:sym typeface="Courier New"/>
              </a:rPr>
              <a:t>&lt; /&gt;</a:t>
            </a:r>
            <a:r>
              <a:rPr lang="en-GB" sz="1350">
                <a:solidFill>
                  <a:srgbClr val="1B1B32"/>
                </a:solidFill>
                <a:highlight>
                  <a:srgbClr val="F5F6F7"/>
                </a:highlight>
              </a:rPr>
              <a:t> like in this example), it renders the markup for that component in the location of the tag. This should illustrate the parent/child relationship between the </a:t>
            </a:r>
            <a:r>
              <a:rPr lang="en-GB" sz="1200">
                <a:solidFill>
                  <a:srgbClr val="2A2A40"/>
                </a:solidFill>
                <a:highlight>
                  <a:srgbClr val="DFDFE2"/>
                </a:highlight>
                <a:latin typeface="Courier New"/>
                <a:ea typeface="Courier New"/>
                <a:cs typeface="Courier New"/>
                <a:sym typeface="Courier New"/>
              </a:rPr>
              <a:t>App</a:t>
            </a:r>
            <a:r>
              <a:rPr lang="en-GB" sz="1350">
                <a:solidFill>
                  <a:srgbClr val="1B1B32"/>
                </a:solidFill>
                <a:highlight>
                  <a:srgbClr val="F5F6F7"/>
                </a:highlight>
              </a:rPr>
              <a:t> component and the </a:t>
            </a:r>
            <a:r>
              <a:rPr lang="en-GB" sz="1200">
                <a:solidFill>
                  <a:srgbClr val="2A2A40"/>
                </a:solidFill>
                <a:highlight>
                  <a:srgbClr val="DFDFE2"/>
                </a:highlight>
                <a:latin typeface="Courier New"/>
                <a:ea typeface="Courier New"/>
                <a:cs typeface="Courier New"/>
                <a:sym typeface="Courier New"/>
              </a:rPr>
              <a:t>Navbar</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Dashboard</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Footer</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spcBef>
                <a:spcPts val="0"/>
              </a:spcBef>
              <a:spcAft>
                <a:spcPts val="0"/>
              </a:spcAft>
              <a:buNone/>
            </a:pPr>
            <a:r>
              <a:t/>
            </a:r>
            <a:endParaRPr sz="1800">
              <a:solidFill>
                <a:schemeClr val="dk2"/>
              </a:solidFill>
            </a:endParaRPr>
          </a:p>
        </p:txBody>
      </p:sp>
      <p:pic>
        <p:nvPicPr>
          <p:cNvPr id="280" name="Google Shape;280;p41"/>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260325" y="152400"/>
            <a:ext cx="8623352" cy="4188574"/>
          </a:xfrm>
          <a:prstGeom prst="rect">
            <a:avLst/>
          </a:prstGeom>
          <a:noFill/>
          <a:ln>
            <a:noFill/>
          </a:ln>
        </p:spPr>
      </p:pic>
      <p:sp>
        <p:nvSpPr>
          <p:cNvPr id="68" name="Google Shape;68;p15"/>
          <p:cNvSpPr txBox="1"/>
          <p:nvPr/>
        </p:nvSpPr>
        <p:spPr>
          <a:xfrm>
            <a:off x="1380975" y="4372225"/>
            <a:ext cx="30174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595959"/>
              </a:solidFill>
            </a:endParaRPr>
          </a:p>
        </p:txBody>
      </p:sp>
      <p:pic>
        <p:nvPicPr>
          <p:cNvPr id="69" name="Google Shape;69;p15"/>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nvSpPr>
        <p:spPr>
          <a:xfrm>
            <a:off x="0" y="0"/>
            <a:ext cx="877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86" name="Google Shape;286;p42"/>
          <p:cNvSpPr txBox="1"/>
          <p:nvPr/>
        </p:nvSpPr>
        <p:spPr>
          <a:xfrm>
            <a:off x="0" y="0"/>
            <a:ext cx="8567400" cy="51717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GB" sz="1350">
                <a:solidFill>
                  <a:srgbClr val="0000FF"/>
                </a:solidFill>
                <a:highlight>
                  <a:schemeClr val="lt1"/>
                </a:highlight>
                <a:latin typeface="Courier New"/>
                <a:ea typeface="Courier New"/>
                <a:cs typeface="Courier New"/>
                <a:sym typeface="Courier New"/>
              </a:rPr>
              <a:t>const</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ChildComponent</a:t>
            </a:r>
            <a:r>
              <a:rPr lang="en-GB" sz="1350">
                <a:solidFill>
                  <a:schemeClr val="dk1"/>
                </a:solidFill>
                <a:highlight>
                  <a:schemeClr val="lt1"/>
                </a:highlight>
                <a:latin typeface="Courier New"/>
                <a:ea typeface="Courier New"/>
                <a:cs typeface="Courier New"/>
                <a:sym typeface="Courier New"/>
              </a:rPr>
              <a:t> = () =&gt;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return</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p</a:t>
            </a:r>
            <a:r>
              <a:rPr lang="en-GB" sz="1350">
                <a:solidFill>
                  <a:schemeClr val="dk1"/>
                </a:solidFill>
                <a:highlight>
                  <a:schemeClr val="lt1"/>
                </a:highlight>
                <a:latin typeface="Courier New"/>
                <a:ea typeface="Courier New"/>
                <a:cs typeface="Courier New"/>
                <a:sym typeface="Courier New"/>
              </a:rPr>
              <a:t>&gt;</a:t>
            </a:r>
            <a:r>
              <a:rPr lang="en-GB" sz="1350">
                <a:solidFill>
                  <a:srgbClr val="008080"/>
                </a:solidFill>
                <a:highlight>
                  <a:schemeClr val="lt1"/>
                </a:highlight>
                <a:latin typeface="Courier New"/>
                <a:ea typeface="Courier New"/>
                <a:cs typeface="Courier New"/>
                <a:sym typeface="Courier New"/>
              </a:rPr>
              <a:t>I</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am</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the</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child</a:t>
            </a:r>
            <a:r>
              <a:rPr lang="en-GB" sz="1350">
                <a:solidFill>
                  <a:schemeClr val="dk1"/>
                </a:solidFill>
                <a:highlight>
                  <a:schemeClr val="lt1"/>
                </a:highlight>
                <a:latin typeface="Courier New"/>
                <a:ea typeface="Courier New"/>
                <a:cs typeface="Courier New"/>
                <a:sym typeface="Courier New"/>
              </a:rPr>
              <a:t>&lt;/</a:t>
            </a:r>
            <a:r>
              <a:rPr lang="en-GB" sz="1350">
                <a:solidFill>
                  <a:srgbClr val="00107E"/>
                </a:solidFill>
                <a:highlight>
                  <a:schemeClr val="lt1"/>
                </a:highlight>
                <a:latin typeface="Courier New"/>
                <a:ea typeface="Courier New"/>
                <a:cs typeface="Courier New"/>
                <a:sym typeface="Courier New"/>
              </a:rPr>
              <a:t>p</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const</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ParentComponent</a:t>
            </a:r>
            <a:r>
              <a:rPr lang="en-GB" sz="1350">
                <a:solidFill>
                  <a:schemeClr val="dk1"/>
                </a:solidFill>
                <a:highlight>
                  <a:schemeClr val="lt1"/>
                </a:highlight>
                <a:latin typeface="Courier New"/>
                <a:ea typeface="Courier New"/>
                <a:cs typeface="Courier New"/>
                <a:sym typeface="Courier New"/>
              </a:rPr>
              <a:t> = </a:t>
            </a:r>
            <a:r>
              <a:rPr lang="en-GB" sz="1350">
                <a:solidFill>
                  <a:srgbClr val="0000FF"/>
                </a:solidFill>
                <a:highlight>
                  <a:schemeClr val="lt1"/>
                </a:highlight>
                <a:latin typeface="Courier New"/>
                <a:ea typeface="Courier New"/>
                <a:cs typeface="Courier New"/>
                <a:sym typeface="Courier New"/>
              </a:rPr>
              <a:t>function</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return</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r>
              <a:rPr lang="en-GB" sz="1350">
                <a:solidFill>
                  <a:srgbClr val="008080"/>
                </a:solidFill>
                <a:highlight>
                  <a:schemeClr val="lt1"/>
                </a:highlight>
                <a:latin typeface="Courier New"/>
                <a:ea typeface="Courier New"/>
                <a:cs typeface="Courier New"/>
                <a:sym typeface="Courier New"/>
              </a:rPr>
              <a:t>I</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am</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the</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parent</a:t>
            </a:r>
            <a:r>
              <a:rPr lang="en-GB" sz="1350">
                <a:solidFill>
                  <a:schemeClr val="dk1"/>
                </a:solidFill>
                <a:highlight>
                  <a:schemeClr val="lt1"/>
                </a:highlight>
                <a:latin typeface="Courier New"/>
                <a:ea typeface="Courier New"/>
                <a:cs typeface="Courier New"/>
                <a:sym typeface="Courier New"/>
              </a:rPr>
              <a:t>&lt;/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8080"/>
                </a:solidFill>
                <a:highlight>
                  <a:schemeClr val="lt1"/>
                </a:highlight>
                <a:latin typeface="Courier New"/>
                <a:ea typeface="Courier New"/>
                <a:cs typeface="Courier New"/>
                <a:sym typeface="Courier New"/>
              </a:rPr>
              <a:t>ChildComponent</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rgbClr val="0000FF"/>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pic>
        <p:nvPicPr>
          <p:cNvPr id="287" name="Google Shape;287;p42"/>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nvSpPr>
        <p:spPr>
          <a:xfrm>
            <a:off x="0" y="0"/>
            <a:ext cx="877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93" name="Google Shape;293;p43"/>
          <p:cNvSpPr txBox="1"/>
          <p:nvPr/>
        </p:nvSpPr>
        <p:spPr>
          <a:xfrm>
            <a:off x="0" y="0"/>
            <a:ext cx="8776800" cy="3157200"/>
          </a:xfrm>
          <a:prstGeom prst="rect">
            <a:avLst/>
          </a:prstGeom>
          <a:noFill/>
          <a:ln>
            <a:noFill/>
          </a:ln>
        </p:spPr>
        <p:txBody>
          <a:bodyPr anchorCtr="0" anchor="t" bIns="91425" lIns="91425" spcFirstLastPara="1" rIns="91425" wrap="square" tIns="91425">
            <a:sp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Use React to Render Nested Components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last challenge showed a simple way to compose two components, but there are many different ways you can compose components with React.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Component composition is one of React's powerful features. When you work with React, it is important to start thinking about your user interface in terms of components like the App example in the last challenge. You break down your UI into its basic building blocks, and those pieces become the components. This helps to separate the code responsible for the UI from the code responsible for handling your application logic. It can greatly simplify the development and maintenance of complex projects.</a:t>
            </a:r>
            <a:endParaRPr sz="1350">
              <a:solidFill>
                <a:srgbClr val="1B1B32"/>
              </a:solidFill>
              <a:highlight>
                <a:srgbClr val="F5F6F7"/>
              </a:highlight>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294" name="Google Shape;294;p43"/>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nvSpPr>
        <p:spPr>
          <a:xfrm>
            <a:off x="0" y="0"/>
            <a:ext cx="877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00" name="Google Shape;300;p44"/>
          <p:cNvSpPr txBox="1"/>
          <p:nvPr/>
        </p:nvSpPr>
        <p:spPr>
          <a:xfrm>
            <a:off x="83375" y="1510150"/>
            <a:ext cx="8973900" cy="35655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Clr>
                <a:srgbClr val="000000"/>
              </a:buClr>
              <a:buSzPts val="1100"/>
              <a:buFont typeface="Arial"/>
              <a:buNone/>
            </a:pPr>
            <a:r>
              <a:t/>
            </a:r>
            <a:endParaRPr sz="1350">
              <a:solidFill>
                <a:srgbClr val="000000"/>
              </a:solidFill>
              <a:highlight>
                <a:srgbClr val="FFFFFF"/>
              </a:highlight>
              <a:latin typeface="Courier New"/>
              <a:ea typeface="Courier New"/>
              <a:cs typeface="Courier New"/>
              <a:sym typeface="Courier New"/>
            </a:endParaRPr>
          </a:p>
        </p:txBody>
      </p:sp>
      <p:sp>
        <p:nvSpPr>
          <p:cNvPr id="301" name="Google Shape;301;p44"/>
          <p:cNvSpPr txBox="1"/>
          <p:nvPr/>
        </p:nvSpPr>
        <p:spPr>
          <a:xfrm>
            <a:off x="152400" y="146250"/>
            <a:ext cx="8624400" cy="48510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GB" sz="850">
                <a:solidFill>
                  <a:srgbClr val="0000FF"/>
                </a:solidFill>
                <a:highlight>
                  <a:schemeClr val="lt1"/>
                </a:highlight>
                <a:latin typeface="Courier New"/>
                <a:ea typeface="Courier New"/>
                <a:cs typeface="Courier New"/>
                <a:sym typeface="Courier New"/>
              </a:rPr>
              <a:t>const</a:t>
            </a:r>
            <a:r>
              <a:rPr lang="en-GB" sz="850">
                <a:solidFill>
                  <a:schemeClr val="dk1"/>
                </a:solidFill>
                <a:highlight>
                  <a:schemeClr val="lt1"/>
                </a:highlight>
                <a:latin typeface="Courier New"/>
                <a:ea typeface="Courier New"/>
                <a:cs typeface="Courier New"/>
                <a:sym typeface="Courier New"/>
              </a:rPr>
              <a:t> </a:t>
            </a:r>
            <a:r>
              <a:rPr lang="en-GB" sz="850">
                <a:solidFill>
                  <a:srgbClr val="008080"/>
                </a:solidFill>
                <a:highlight>
                  <a:schemeClr val="lt1"/>
                </a:highlight>
                <a:latin typeface="Courier New"/>
                <a:ea typeface="Courier New"/>
                <a:cs typeface="Courier New"/>
                <a:sym typeface="Courier New"/>
              </a:rPr>
              <a:t>TypesOfFruit</a:t>
            </a:r>
            <a:r>
              <a:rPr lang="en-GB" sz="850">
                <a:solidFill>
                  <a:schemeClr val="dk1"/>
                </a:solidFill>
                <a:highlight>
                  <a:schemeClr val="lt1"/>
                </a:highlight>
                <a:latin typeface="Courier New"/>
                <a:ea typeface="Courier New"/>
                <a:cs typeface="Courier New"/>
                <a:sym typeface="Courier New"/>
              </a:rPr>
              <a:t> = () =&gt; {</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a:t>
            </a:r>
            <a:r>
              <a:rPr lang="en-GB" sz="850">
                <a:solidFill>
                  <a:srgbClr val="0000FF"/>
                </a:solidFill>
                <a:highlight>
                  <a:schemeClr val="lt1"/>
                </a:highlight>
                <a:latin typeface="Courier New"/>
                <a:ea typeface="Courier New"/>
                <a:cs typeface="Courier New"/>
                <a:sym typeface="Courier New"/>
              </a:rPr>
              <a:t>return</a:t>
            </a:r>
            <a:r>
              <a:rPr lang="en-GB" sz="850">
                <a:solidFill>
                  <a:schemeClr val="dk1"/>
                </a:solidFill>
                <a:highlight>
                  <a:schemeClr val="lt1"/>
                </a:highlight>
                <a:latin typeface="Courier New"/>
                <a:ea typeface="Courier New"/>
                <a:cs typeface="Courier New"/>
                <a:sym typeface="Courier New"/>
              </a:rPr>
              <a:t> ( &lt;</a:t>
            </a:r>
            <a:r>
              <a:rPr lang="en-GB" sz="850">
                <a:solidFill>
                  <a:srgbClr val="00107E"/>
                </a:solidFill>
                <a:highlight>
                  <a:schemeClr val="lt1"/>
                </a:highlight>
                <a:latin typeface="Courier New"/>
                <a:ea typeface="Courier New"/>
                <a:cs typeface="Courier New"/>
                <a:sym typeface="Courier New"/>
              </a:rPr>
              <a:t>div</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h2</a:t>
            </a:r>
            <a:r>
              <a:rPr lang="en-GB" sz="850">
                <a:solidFill>
                  <a:schemeClr val="dk1"/>
                </a:solidFill>
                <a:highlight>
                  <a:schemeClr val="lt1"/>
                </a:highlight>
                <a:latin typeface="Courier New"/>
                <a:ea typeface="Courier New"/>
                <a:cs typeface="Courier New"/>
                <a:sym typeface="Courier New"/>
              </a:rPr>
              <a:t>&gt;</a:t>
            </a:r>
            <a:r>
              <a:rPr lang="en-GB" sz="850">
                <a:solidFill>
                  <a:srgbClr val="008080"/>
                </a:solidFill>
                <a:highlight>
                  <a:schemeClr val="lt1"/>
                </a:highlight>
                <a:latin typeface="Courier New"/>
                <a:ea typeface="Courier New"/>
                <a:cs typeface="Courier New"/>
                <a:sym typeface="Courier New"/>
              </a:rPr>
              <a:t>Fruits</a:t>
            </a:r>
            <a:r>
              <a:rPr lang="en-GB" sz="850">
                <a:solidFill>
                  <a:schemeClr val="dk1"/>
                </a:solidFill>
                <a:highlight>
                  <a:schemeClr val="lt1"/>
                </a:highlight>
                <a:latin typeface="Courier New"/>
                <a:ea typeface="Courier New"/>
                <a:cs typeface="Courier New"/>
                <a:sym typeface="Courier New"/>
              </a:rPr>
              <a:t>:&lt;/</a:t>
            </a:r>
            <a:r>
              <a:rPr lang="en-GB" sz="850">
                <a:solidFill>
                  <a:srgbClr val="00107E"/>
                </a:solidFill>
                <a:highlight>
                  <a:schemeClr val="lt1"/>
                </a:highlight>
                <a:latin typeface="Courier New"/>
                <a:ea typeface="Courier New"/>
                <a:cs typeface="Courier New"/>
                <a:sym typeface="Courier New"/>
              </a:rPr>
              <a:t>h2</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ul</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li</a:t>
            </a:r>
            <a:r>
              <a:rPr lang="en-GB" sz="850">
                <a:solidFill>
                  <a:schemeClr val="dk1"/>
                </a:solidFill>
                <a:highlight>
                  <a:schemeClr val="lt1"/>
                </a:highlight>
                <a:latin typeface="Courier New"/>
                <a:ea typeface="Courier New"/>
                <a:cs typeface="Courier New"/>
                <a:sym typeface="Courier New"/>
              </a:rPr>
              <a:t>&gt;</a:t>
            </a:r>
            <a:r>
              <a:rPr lang="en-GB" sz="850">
                <a:solidFill>
                  <a:srgbClr val="008080"/>
                </a:solidFill>
                <a:highlight>
                  <a:schemeClr val="lt1"/>
                </a:highlight>
                <a:latin typeface="Courier New"/>
                <a:ea typeface="Courier New"/>
                <a:cs typeface="Courier New"/>
                <a:sym typeface="Courier New"/>
              </a:rPr>
              <a:t>Apples</a:t>
            </a:r>
            <a:r>
              <a:rPr lang="en-GB" sz="850">
                <a:solidFill>
                  <a:schemeClr val="dk1"/>
                </a:solidFill>
                <a:highlight>
                  <a:schemeClr val="lt1"/>
                </a:highlight>
                <a:latin typeface="Courier New"/>
                <a:ea typeface="Courier New"/>
                <a:cs typeface="Courier New"/>
                <a:sym typeface="Courier New"/>
              </a:rPr>
              <a:t>&lt;/</a:t>
            </a:r>
            <a:r>
              <a:rPr lang="en-GB" sz="850">
                <a:solidFill>
                  <a:srgbClr val="00107E"/>
                </a:solidFill>
                <a:highlight>
                  <a:schemeClr val="lt1"/>
                </a:highlight>
                <a:latin typeface="Courier New"/>
                <a:ea typeface="Courier New"/>
                <a:cs typeface="Courier New"/>
                <a:sym typeface="Courier New"/>
              </a:rPr>
              <a:t>li</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li</a:t>
            </a:r>
            <a:r>
              <a:rPr lang="en-GB" sz="850">
                <a:solidFill>
                  <a:schemeClr val="dk1"/>
                </a:solidFill>
                <a:highlight>
                  <a:schemeClr val="lt1"/>
                </a:highlight>
                <a:latin typeface="Courier New"/>
                <a:ea typeface="Courier New"/>
                <a:cs typeface="Courier New"/>
                <a:sym typeface="Courier New"/>
              </a:rPr>
              <a:t>&gt;</a:t>
            </a:r>
            <a:r>
              <a:rPr lang="en-GB" sz="850">
                <a:solidFill>
                  <a:srgbClr val="008080"/>
                </a:solidFill>
                <a:highlight>
                  <a:schemeClr val="lt1"/>
                </a:highlight>
                <a:latin typeface="Courier New"/>
                <a:ea typeface="Courier New"/>
                <a:cs typeface="Courier New"/>
                <a:sym typeface="Courier New"/>
              </a:rPr>
              <a:t>Strawberries</a:t>
            </a:r>
            <a:r>
              <a:rPr lang="en-GB" sz="850">
                <a:solidFill>
                  <a:schemeClr val="dk1"/>
                </a:solidFill>
                <a:highlight>
                  <a:schemeClr val="lt1"/>
                </a:highlight>
                <a:latin typeface="Courier New"/>
                <a:ea typeface="Courier New"/>
                <a:cs typeface="Courier New"/>
                <a:sym typeface="Courier New"/>
              </a:rPr>
              <a:t>&lt;/</a:t>
            </a:r>
            <a:r>
              <a:rPr lang="en-GB" sz="850">
                <a:solidFill>
                  <a:srgbClr val="00107E"/>
                </a:solidFill>
                <a:highlight>
                  <a:schemeClr val="lt1"/>
                </a:highlight>
                <a:latin typeface="Courier New"/>
                <a:ea typeface="Courier New"/>
                <a:cs typeface="Courier New"/>
                <a:sym typeface="Courier New"/>
              </a:rPr>
              <a:t>li</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li</a:t>
            </a:r>
            <a:r>
              <a:rPr lang="en-GB" sz="850">
                <a:solidFill>
                  <a:schemeClr val="dk1"/>
                </a:solidFill>
                <a:highlight>
                  <a:schemeClr val="lt1"/>
                </a:highlight>
                <a:latin typeface="Courier New"/>
                <a:ea typeface="Courier New"/>
                <a:cs typeface="Courier New"/>
                <a:sym typeface="Courier New"/>
              </a:rPr>
              <a:t>&gt;</a:t>
            </a:r>
            <a:r>
              <a:rPr lang="en-GB" sz="850">
                <a:solidFill>
                  <a:srgbClr val="008080"/>
                </a:solidFill>
                <a:highlight>
                  <a:schemeClr val="lt1"/>
                </a:highlight>
                <a:latin typeface="Courier New"/>
                <a:ea typeface="Courier New"/>
                <a:cs typeface="Courier New"/>
                <a:sym typeface="Courier New"/>
              </a:rPr>
              <a:t>Bananas</a:t>
            </a:r>
            <a:r>
              <a:rPr lang="en-GB" sz="850">
                <a:solidFill>
                  <a:schemeClr val="dk1"/>
                </a:solidFill>
                <a:highlight>
                  <a:schemeClr val="lt1"/>
                </a:highlight>
                <a:latin typeface="Courier New"/>
                <a:ea typeface="Courier New"/>
                <a:cs typeface="Courier New"/>
                <a:sym typeface="Courier New"/>
              </a:rPr>
              <a:t>&lt;/</a:t>
            </a:r>
            <a:r>
              <a:rPr lang="en-GB" sz="850">
                <a:solidFill>
                  <a:srgbClr val="00107E"/>
                </a:solidFill>
                <a:highlight>
                  <a:schemeClr val="lt1"/>
                </a:highlight>
                <a:latin typeface="Courier New"/>
                <a:ea typeface="Courier New"/>
                <a:cs typeface="Courier New"/>
                <a:sym typeface="Courier New"/>
              </a:rPr>
              <a:t>li</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ul</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div</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rgbClr val="0000FF"/>
                </a:solidFill>
                <a:highlight>
                  <a:schemeClr val="lt1"/>
                </a:highlight>
                <a:latin typeface="Courier New"/>
                <a:ea typeface="Courier New"/>
                <a:cs typeface="Courier New"/>
                <a:sym typeface="Courier New"/>
              </a:rPr>
              <a:t>const</a:t>
            </a:r>
            <a:r>
              <a:rPr lang="en-GB" sz="850">
                <a:solidFill>
                  <a:schemeClr val="dk1"/>
                </a:solidFill>
                <a:highlight>
                  <a:schemeClr val="lt1"/>
                </a:highlight>
                <a:latin typeface="Courier New"/>
                <a:ea typeface="Courier New"/>
                <a:cs typeface="Courier New"/>
                <a:sym typeface="Courier New"/>
              </a:rPr>
              <a:t> </a:t>
            </a:r>
            <a:r>
              <a:rPr lang="en-GB" sz="850">
                <a:solidFill>
                  <a:srgbClr val="008080"/>
                </a:solidFill>
                <a:highlight>
                  <a:schemeClr val="lt1"/>
                </a:highlight>
                <a:latin typeface="Courier New"/>
                <a:ea typeface="Courier New"/>
                <a:cs typeface="Courier New"/>
                <a:sym typeface="Courier New"/>
              </a:rPr>
              <a:t>Fruits</a:t>
            </a:r>
            <a:r>
              <a:rPr lang="en-GB" sz="850">
                <a:solidFill>
                  <a:schemeClr val="dk1"/>
                </a:solidFill>
                <a:highlight>
                  <a:schemeClr val="lt1"/>
                </a:highlight>
                <a:latin typeface="Courier New"/>
                <a:ea typeface="Courier New"/>
                <a:cs typeface="Courier New"/>
                <a:sym typeface="Courier New"/>
              </a:rPr>
              <a:t> = () =&gt; {</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a:t>
            </a:r>
            <a:r>
              <a:rPr lang="en-GB" sz="850">
                <a:solidFill>
                  <a:srgbClr val="0000FF"/>
                </a:solidFill>
                <a:highlight>
                  <a:schemeClr val="lt1"/>
                </a:highlight>
                <a:latin typeface="Courier New"/>
                <a:ea typeface="Courier New"/>
                <a:cs typeface="Courier New"/>
                <a:sym typeface="Courier New"/>
              </a:rPr>
              <a:t>return</a:t>
            </a:r>
            <a:r>
              <a:rPr lang="en-GB" sz="850">
                <a:solidFill>
                  <a:schemeClr val="dk1"/>
                </a:solidFill>
                <a:highlight>
                  <a:schemeClr val="lt1"/>
                </a:highlight>
                <a:latin typeface="Courier New"/>
                <a:ea typeface="Courier New"/>
                <a:cs typeface="Courier New"/>
                <a:sym typeface="Courier New"/>
              </a:rPr>
              <a:t> (</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div</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8080"/>
                </a:solidFill>
                <a:highlight>
                  <a:schemeClr val="lt1"/>
                </a:highlight>
                <a:latin typeface="Courier New"/>
                <a:ea typeface="Courier New"/>
                <a:cs typeface="Courier New"/>
                <a:sym typeface="Courier New"/>
              </a:rPr>
              <a:t>TypesOfFruit</a:t>
            </a:r>
            <a:r>
              <a:rPr lang="en-GB" sz="850">
                <a:solidFill>
                  <a:schemeClr val="dk1"/>
                </a:solidFill>
                <a:highlight>
                  <a:schemeClr val="lt1"/>
                </a:highlight>
                <a:latin typeface="Courier New"/>
                <a:ea typeface="Courier New"/>
                <a:cs typeface="Courier New"/>
                <a:sym typeface="Courier New"/>
              </a:rPr>
              <a:t> /&gt;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div</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rgbClr val="0000FF"/>
                </a:solidFill>
                <a:highlight>
                  <a:schemeClr val="lt1"/>
                </a:highlight>
                <a:latin typeface="Courier New"/>
                <a:ea typeface="Courier New"/>
                <a:cs typeface="Courier New"/>
                <a:sym typeface="Courier New"/>
              </a:rPr>
              <a:t>const</a:t>
            </a:r>
            <a:r>
              <a:rPr lang="en-GB" sz="850">
                <a:solidFill>
                  <a:schemeClr val="dk1"/>
                </a:solidFill>
                <a:highlight>
                  <a:schemeClr val="lt1"/>
                </a:highlight>
                <a:latin typeface="Courier New"/>
                <a:ea typeface="Courier New"/>
                <a:cs typeface="Courier New"/>
                <a:sym typeface="Courier New"/>
              </a:rPr>
              <a:t> </a:t>
            </a:r>
            <a:r>
              <a:rPr lang="en-GB" sz="850">
                <a:solidFill>
                  <a:srgbClr val="008080"/>
                </a:solidFill>
                <a:highlight>
                  <a:schemeClr val="lt1"/>
                </a:highlight>
                <a:latin typeface="Courier New"/>
                <a:ea typeface="Courier New"/>
                <a:cs typeface="Courier New"/>
                <a:sym typeface="Courier New"/>
              </a:rPr>
              <a:t>TypesOfFood</a:t>
            </a:r>
            <a:r>
              <a:rPr lang="en-GB" sz="850">
                <a:solidFill>
                  <a:schemeClr val="dk1"/>
                </a:solidFill>
                <a:highlight>
                  <a:schemeClr val="lt1"/>
                </a:highlight>
                <a:latin typeface="Courier New"/>
                <a:ea typeface="Courier New"/>
                <a:cs typeface="Courier New"/>
                <a:sym typeface="Courier New"/>
              </a:rPr>
              <a:t> = () =&gt;{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a:t>
            </a:r>
            <a:r>
              <a:rPr lang="en-GB" sz="850">
                <a:solidFill>
                  <a:srgbClr val="0000FF"/>
                </a:solidFill>
                <a:highlight>
                  <a:schemeClr val="lt1"/>
                </a:highlight>
                <a:latin typeface="Courier New"/>
                <a:ea typeface="Courier New"/>
                <a:cs typeface="Courier New"/>
                <a:sym typeface="Courier New"/>
              </a:rPr>
              <a:t>return</a:t>
            </a:r>
            <a:r>
              <a:rPr lang="en-GB" sz="850">
                <a:solidFill>
                  <a:schemeClr val="dk1"/>
                </a:solidFill>
                <a:highlight>
                  <a:schemeClr val="lt1"/>
                </a:highlight>
                <a:latin typeface="Courier New"/>
                <a:ea typeface="Courier New"/>
                <a:cs typeface="Courier New"/>
                <a:sym typeface="Courier New"/>
              </a:rPr>
              <a:t> (</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div</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h1</a:t>
            </a:r>
            <a:r>
              <a:rPr lang="en-GB" sz="850">
                <a:solidFill>
                  <a:schemeClr val="dk1"/>
                </a:solidFill>
                <a:highlight>
                  <a:schemeClr val="lt1"/>
                </a:highlight>
                <a:latin typeface="Courier New"/>
                <a:ea typeface="Courier New"/>
                <a:cs typeface="Courier New"/>
                <a:sym typeface="Courier New"/>
              </a:rPr>
              <a:t>&gt;</a:t>
            </a:r>
            <a:r>
              <a:rPr lang="en-GB" sz="850">
                <a:solidFill>
                  <a:srgbClr val="008080"/>
                </a:solidFill>
                <a:highlight>
                  <a:schemeClr val="lt1"/>
                </a:highlight>
                <a:latin typeface="Courier New"/>
                <a:ea typeface="Courier New"/>
                <a:cs typeface="Courier New"/>
                <a:sym typeface="Courier New"/>
              </a:rPr>
              <a:t>Types</a:t>
            </a:r>
            <a:r>
              <a:rPr lang="en-GB" sz="850">
                <a:solidFill>
                  <a:schemeClr val="dk1"/>
                </a:solidFill>
                <a:highlight>
                  <a:schemeClr val="lt1"/>
                </a:highlight>
                <a:latin typeface="Courier New"/>
                <a:ea typeface="Courier New"/>
                <a:cs typeface="Courier New"/>
                <a:sym typeface="Courier New"/>
              </a:rPr>
              <a:t> </a:t>
            </a:r>
            <a:r>
              <a:rPr lang="en-GB" sz="850">
                <a:solidFill>
                  <a:srgbClr val="0000FF"/>
                </a:solidFill>
                <a:highlight>
                  <a:schemeClr val="lt1"/>
                </a:highlight>
                <a:latin typeface="Courier New"/>
                <a:ea typeface="Courier New"/>
                <a:cs typeface="Courier New"/>
                <a:sym typeface="Courier New"/>
              </a:rPr>
              <a:t>of</a:t>
            </a:r>
            <a:r>
              <a:rPr lang="en-GB" sz="850">
                <a:solidFill>
                  <a:schemeClr val="dk1"/>
                </a:solidFill>
                <a:highlight>
                  <a:schemeClr val="lt1"/>
                </a:highlight>
                <a:latin typeface="Courier New"/>
                <a:ea typeface="Courier New"/>
                <a:cs typeface="Courier New"/>
                <a:sym typeface="Courier New"/>
              </a:rPr>
              <a:t> </a:t>
            </a:r>
            <a:r>
              <a:rPr lang="en-GB" sz="850">
                <a:solidFill>
                  <a:srgbClr val="008080"/>
                </a:solidFill>
                <a:highlight>
                  <a:schemeClr val="lt1"/>
                </a:highlight>
                <a:latin typeface="Courier New"/>
                <a:ea typeface="Courier New"/>
                <a:cs typeface="Courier New"/>
                <a:sym typeface="Courier New"/>
              </a:rPr>
              <a:t>Food</a:t>
            </a:r>
            <a:r>
              <a:rPr lang="en-GB" sz="850">
                <a:solidFill>
                  <a:schemeClr val="dk1"/>
                </a:solidFill>
                <a:highlight>
                  <a:schemeClr val="lt1"/>
                </a:highlight>
                <a:latin typeface="Courier New"/>
                <a:ea typeface="Courier New"/>
                <a:cs typeface="Courier New"/>
                <a:sym typeface="Courier New"/>
              </a:rPr>
              <a:t>:&lt;/</a:t>
            </a:r>
            <a:r>
              <a:rPr lang="en-GB" sz="850">
                <a:solidFill>
                  <a:srgbClr val="00107E"/>
                </a:solidFill>
                <a:highlight>
                  <a:schemeClr val="lt1"/>
                </a:highlight>
                <a:latin typeface="Courier New"/>
                <a:ea typeface="Courier New"/>
                <a:cs typeface="Courier New"/>
                <a:sym typeface="Courier New"/>
              </a:rPr>
              <a:t>h1</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8080"/>
                </a:solidFill>
                <a:highlight>
                  <a:schemeClr val="lt1"/>
                </a:highlight>
                <a:latin typeface="Courier New"/>
                <a:ea typeface="Courier New"/>
                <a:cs typeface="Courier New"/>
                <a:sym typeface="Courier New"/>
              </a:rPr>
              <a:t>Fruits</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&lt;/</a:t>
            </a:r>
            <a:r>
              <a:rPr lang="en-GB" sz="850">
                <a:solidFill>
                  <a:srgbClr val="00107E"/>
                </a:solidFill>
                <a:highlight>
                  <a:schemeClr val="lt1"/>
                </a:highlight>
                <a:latin typeface="Courier New"/>
                <a:ea typeface="Courier New"/>
                <a:cs typeface="Courier New"/>
                <a:sym typeface="Courier New"/>
              </a:rPr>
              <a:t>div</a:t>
            </a:r>
            <a:r>
              <a:rPr lang="en-GB" sz="850">
                <a:solidFill>
                  <a:schemeClr val="dk1"/>
                </a:solidFill>
                <a:highlight>
                  <a:schemeClr val="lt1"/>
                </a:highlight>
                <a:latin typeface="Courier New"/>
                <a:ea typeface="Courier New"/>
                <a:cs typeface="Courier New"/>
                <a:sym typeface="Courier New"/>
              </a:rPr>
              <a:t>&gt;</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    );</a:t>
            </a:r>
            <a:endParaRPr sz="8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850">
                <a:solidFill>
                  <a:schemeClr val="dk1"/>
                </a:solidFill>
                <a:highlight>
                  <a:schemeClr val="lt1"/>
                </a:highlight>
                <a:latin typeface="Courier New"/>
                <a:ea typeface="Courier New"/>
                <a:cs typeface="Courier New"/>
                <a:sym typeface="Courier New"/>
              </a:rPr>
              <a:t>};</a:t>
            </a:r>
            <a:endParaRPr/>
          </a:p>
        </p:txBody>
      </p:sp>
      <p:pic>
        <p:nvPicPr>
          <p:cNvPr id="302" name="Google Shape;302;p44"/>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nvSpPr>
        <p:spPr>
          <a:xfrm>
            <a:off x="0" y="0"/>
            <a:ext cx="877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08" name="Google Shape;308;p45"/>
          <p:cNvSpPr txBox="1"/>
          <p:nvPr/>
        </p:nvSpPr>
        <p:spPr>
          <a:xfrm>
            <a:off x="0" y="0"/>
            <a:ext cx="8881500" cy="4959900"/>
          </a:xfrm>
          <a:prstGeom prst="rect">
            <a:avLst/>
          </a:prstGeom>
          <a:noFill/>
          <a:ln>
            <a:noFill/>
          </a:ln>
        </p:spPr>
        <p:txBody>
          <a:bodyPr anchorCtr="0" anchor="t" bIns="91425" lIns="91425" spcFirstLastPara="1" rIns="91425" wrap="square" tIns="91425">
            <a:sp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Introducing Inline Styles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There are other complex concepts that add powerful capabilities to your React code. But you may be wondering about the more simple problem of how to style those JSX elements you create in React. You likely know that it won't be exactly the same as working with HTML because of the way you apply classes to JSX elements.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If you import styles from a stylesheet, it isn't much different at all. You apply a class to your JSX element using the </a:t>
            </a:r>
            <a:r>
              <a:rPr lang="en-GB" sz="1200">
                <a:solidFill>
                  <a:srgbClr val="2A2A40"/>
                </a:solidFill>
                <a:highlight>
                  <a:srgbClr val="DFDFE2"/>
                </a:highlight>
                <a:latin typeface="Courier New"/>
                <a:ea typeface="Courier New"/>
                <a:cs typeface="Courier New"/>
                <a:sym typeface="Courier New"/>
              </a:rPr>
              <a:t>className</a:t>
            </a:r>
            <a:r>
              <a:rPr lang="en-GB" sz="1350">
                <a:solidFill>
                  <a:srgbClr val="1B1B32"/>
                </a:solidFill>
                <a:highlight>
                  <a:srgbClr val="F5F6F7"/>
                </a:highlight>
              </a:rPr>
              <a:t> attribute, and apply styles to the class in your stylesheet. Another option is to apply inline styles, which are very common in ReactJS development.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You apply inline styles to JSX elements similar to how you do it in HTML, but with a few JSX differences. Here's an example of an inline style in HTML:</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div </a:t>
            </a:r>
            <a:r>
              <a:rPr lang="en-GB" sz="1350">
                <a:solidFill>
                  <a:srgbClr val="008040"/>
                </a:solidFill>
                <a:highlight>
                  <a:srgbClr val="F5F2F0"/>
                </a:highlight>
                <a:latin typeface="Courier New"/>
                <a:ea typeface="Courier New"/>
                <a:cs typeface="Courier New"/>
                <a:sym typeface="Courier New"/>
              </a:rPr>
              <a:t>style</a:t>
            </a:r>
            <a:r>
              <a:rPr lang="en-GB" sz="1350">
                <a:solidFill>
                  <a:srgbClr val="38425C"/>
                </a:solidFill>
                <a:highlight>
                  <a:srgbClr val="F5F2F0"/>
                </a:highlight>
                <a:latin typeface="Courier New"/>
                <a:ea typeface="Courier New"/>
                <a:cs typeface="Courier New"/>
                <a:sym typeface="Courier New"/>
              </a:rPr>
              <a:t>="</a:t>
            </a:r>
            <a:r>
              <a:rPr lang="en-GB" sz="1350">
                <a:solidFill>
                  <a:srgbClr val="E00000"/>
                </a:solidFill>
                <a:highlight>
                  <a:srgbClr val="F5F2F0"/>
                </a:highlight>
                <a:latin typeface="Courier New"/>
                <a:ea typeface="Courier New"/>
                <a:cs typeface="Courier New"/>
                <a:sym typeface="Courier New"/>
              </a:rPr>
              <a:t>color</a:t>
            </a:r>
            <a:r>
              <a:rPr lang="en-GB" sz="1350">
                <a:solidFill>
                  <a:srgbClr val="38425C"/>
                </a:solidFill>
                <a:highlight>
                  <a:srgbClr val="F5F2F0"/>
                </a:highlight>
                <a:latin typeface="Courier New"/>
                <a:ea typeface="Courier New"/>
                <a:cs typeface="Courier New"/>
                <a:sym typeface="Courier New"/>
              </a:rPr>
              <a:t>:</a:t>
            </a:r>
            <a:r>
              <a:rPr lang="en-GB" sz="1350">
                <a:solidFill>
                  <a:srgbClr val="2574A9"/>
                </a:solidFill>
                <a:highlight>
                  <a:srgbClr val="F5F2F0"/>
                </a:highlight>
                <a:latin typeface="Courier New"/>
                <a:ea typeface="Courier New"/>
                <a:cs typeface="Courier New"/>
                <a:sym typeface="Courier New"/>
              </a:rPr>
              <a:t> yellow</a:t>
            </a:r>
            <a:r>
              <a:rPr lang="en-GB" sz="1350">
                <a:solidFill>
                  <a:srgbClr val="38425C"/>
                </a:solidFill>
                <a:highlight>
                  <a:srgbClr val="F5F2F0"/>
                </a:highlight>
                <a:latin typeface="Courier New"/>
                <a:ea typeface="Courier New"/>
                <a:cs typeface="Courier New"/>
                <a:sym typeface="Courier New"/>
              </a:rPr>
              <a:t>;</a:t>
            </a:r>
            <a:r>
              <a:rPr lang="en-GB" sz="1350">
                <a:solidFill>
                  <a:srgbClr val="2574A9"/>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font-size</a:t>
            </a:r>
            <a:r>
              <a:rPr lang="en-GB" sz="1350">
                <a:solidFill>
                  <a:srgbClr val="38425C"/>
                </a:solidFill>
                <a:highlight>
                  <a:srgbClr val="F5F2F0"/>
                </a:highlight>
                <a:latin typeface="Courier New"/>
                <a:ea typeface="Courier New"/>
                <a:cs typeface="Courier New"/>
                <a:sym typeface="Courier New"/>
              </a:rPr>
              <a:t>:</a:t>
            </a:r>
            <a:r>
              <a:rPr lang="en-GB" sz="1350">
                <a:solidFill>
                  <a:srgbClr val="2574A9"/>
                </a:solidFill>
                <a:highlight>
                  <a:srgbClr val="F5F2F0"/>
                </a:highlight>
                <a:latin typeface="Courier New"/>
                <a:ea typeface="Courier New"/>
                <a:cs typeface="Courier New"/>
                <a:sym typeface="Courier New"/>
              </a:rPr>
              <a:t> 16px</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Mellow Yellow</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div</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JSX elements use the </a:t>
            </a:r>
            <a:r>
              <a:rPr lang="en-GB" sz="1200">
                <a:solidFill>
                  <a:srgbClr val="2A2A40"/>
                </a:solidFill>
                <a:highlight>
                  <a:srgbClr val="DFDFE2"/>
                </a:highlight>
                <a:latin typeface="Courier New"/>
                <a:ea typeface="Courier New"/>
                <a:cs typeface="Courier New"/>
                <a:sym typeface="Courier New"/>
              </a:rPr>
              <a:t>style</a:t>
            </a:r>
            <a:r>
              <a:rPr lang="en-GB" sz="1350">
                <a:solidFill>
                  <a:srgbClr val="1B1B32"/>
                </a:solidFill>
                <a:highlight>
                  <a:srgbClr val="F5F6F7"/>
                </a:highlight>
              </a:rPr>
              <a:t> attribute, but because of the way JSX is transpiled, you can't set the value to a </a:t>
            </a:r>
            <a:r>
              <a:rPr lang="en-GB" sz="1200">
                <a:solidFill>
                  <a:srgbClr val="2A2A40"/>
                </a:solidFill>
                <a:highlight>
                  <a:srgbClr val="DFDFE2"/>
                </a:highlight>
                <a:latin typeface="Courier New"/>
                <a:ea typeface="Courier New"/>
                <a:cs typeface="Courier New"/>
                <a:sym typeface="Courier New"/>
              </a:rPr>
              <a:t>string</a:t>
            </a:r>
            <a:r>
              <a:rPr lang="en-GB" sz="1350">
                <a:solidFill>
                  <a:srgbClr val="1B1B32"/>
                </a:solidFill>
                <a:highlight>
                  <a:srgbClr val="F5F6F7"/>
                </a:highlight>
              </a:rPr>
              <a:t>. Instead, you set it equal to a JavaScript </a:t>
            </a:r>
            <a:r>
              <a:rPr lang="en-GB" sz="1200">
                <a:solidFill>
                  <a:srgbClr val="2A2A40"/>
                </a:solidFill>
                <a:highlight>
                  <a:srgbClr val="DFDFE2"/>
                </a:highlight>
                <a:latin typeface="Courier New"/>
                <a:ea typeface="Courier New"/>
                <a:cs typeface="Courier New"/>
                <a:sym typeface="Courier New"/>
              </a:rPr>
              <a:t>object</a:t>
            </a:r>
            <a:r>
              <a:rPr lang="en-GB" sz="1350">
                <a:solidFill>
                  <a:srgbClr val="1B1B32"/>
                </a:solidFill>
                <a:highlight>
                  <a:srgbClr val="F5F6F7"/>
                </a:highlight>
              </a:rPr>
              <a:t>. Here's an example:</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div </a:t>
            </a:r>
            <a:r>
              <a:rPr lang="en-GB" sz="1350">
                <a:solidFill>
                  <a:srgbClr val="008040"/>
                </a:solidFill>
                <a:highlight>
                  <a:srgbClr val="F5F2F0"/>
                </a:highlight>
                <a:latin typeface="Courier New"/>
                <a:ea typeface="Courier New"/>
                <a:cs typeface="Courier New"/>
                <a:sym typeface="Courier New"/>
              </a:rPr>
              <a:t>style</a:t>
            </a:r>
            <a:r>
              <a:rPr lang="en-GB" sz="1350">
                <a:solidFill>
                  <a:srgbClr val="38425C"/>
                </a:solidFill>
                <a:highlight>
                  <a:srgbClr val="F5F2F0"/>
                </a:highlight>
                <a:latin typeface="Courier New"/>
                <a:ea typeface="Courier New"/>
                <a:cs typeface="Courier New"/>
                <a:sym typeface="Courier New"/>
              </a:rPr>
              <a:t>={{</a:t>
            </a:r>
            <a:r>
              <a:rPr lang="en-GB" sz="1350">
                <a:solidFill>
                  <a:srgbClr val="E00000"/>
                </a:solidFill>
                <a:highlight>
                  <a:srgbClr val="F5F2F0"/>
                </a:highlight>
                <a:latin typeface="Courier New"/>
                <a:ea typeface="Courier New"/>
                <a:cs typeface="Courier New"/>
                <a:sym typeface="Courier New"/>
              </a:rPr>
              <a:t>color</a:t>
            </a:r>
            <a:r>
              <a:rPr lang="en-GB" sz="1350">
                <a:solidFill>
                  <a:srgbClr val="38425C"/>
                </a:solidFill>
                <a:highlight>
                  <a:srgbClr val="F5F2F0"/>
                </a:highlight>
                <a:latin typeface="Courier New"/>
                <a:ea typeface="Courier New"/>
                <a:cs typeface="Courier New"/>
                <a:sym typeface="Courier New"/>
              </a:rPr>
              <a:t>:</a:t>
            </a:r>
            <a:r>
              <a:rPr lang="en-GB" sz="1350">
                <a:solidFill>
                  <a:srgbClr val="E00000"/>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"yellow"</a:t>
            </a:r>
            <a:r>
              <a:rPr lang="en-GB" sz="1350">
                <a:solidFill>
                  <a:srgbClr val="38425C"/>
                </a:solidFill>
                <a:highlight>
                  <a:srgbClr val="F5F2F0"/>
                </a:highlight>
                <a:latin typeface="Courier New"/>
                <a:ea typeface="Courier New"/>
                <a:cs typeface="Courier New"/>
                <a:sym typeface="Courier New"/>
              </a:rPr>
              <a:t>,</a:t>
            </a:r>
            <a:r>
              <a:rPr lang="en-GB" sz="1350">
                <a:solidFill>
                  <a:srgbClr val="E00000"/>
                </a:solidFill>
                <a:highlight>
                  <a:srgbClr val="F5F2F0"/>
                </a:highlight>
                <a:latin typeface="Courier New"/>
                <a:ea typeface="Courier New"/>
                <a:cs typeface="Courier New"/>
                <a:sym typeface="Courier New"/>
              </a:rPr>
              <a:t> fontSize</a:t>
            </a:r>
            <a:r>
              <a:rPr lang="en-GB" sz="1350">
                <a:solidFill>
                  <a:srgbClr val="38425C"/>
                </a:solidFill>
                <a:highlight>
                  <a:srgbClr val="F5F2F0"/>
                </a:highlight>
                <a:latin typeface="Courier New"/>
                <a:ea typeface="Courier New"/>
                <a:cs typeface="Courier New"/>
                <a:sym typeface="Courier New"/>
              </a:rPr>
              <a:t>:</a:t>
            </a:r>
            <a:r>
              <a:rPr lang="en-GB" sz="1350">
                <a:solidFill>
                  <a:srgbClr val="E00000"/>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16</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Mellow Yellow</a:t>
            </a:r>
            <a:r>
              <a:rPr lang="en-GB" sz="1350">
                <a:solidFill>
                  <a:srgbClr val="38425C"/>
                </a:solidFill>
                <a:highlight>
                  <a:srgbClr val="F5F2F0"/>
                </a:highlight>
                <a:latin typeface="Courier New"/>
                <a:ea typeface="Courier New"/>
                <a:cs typeface="Courier New"/>
                <a:sym typeface="Courier New"/>
              </a:rPr>
              <a:t>&lt;/</a:t>
            </a:r>
            <a:r>
              <a:rPr lang="en-GB" sz="1350">
                <a:solidFill>
                  <a:srgbClr val="E00000"/>
                </a:solidFill>
                <a:highlight>
                  <a:srgbClr val="F5F2F0"/>
                </a:highlight>
                <a:latin typeface="Courier New"/>
                <a:ea typeface="Courier New"/>
                <a:cs typeface="Courier New"/>
                <a:sym typeface="Courier New"/>
              </a:rPr>
              <a:t>div</a:t>
            </a:r>
            <a:r>
              <a:rPr lang="en-GB" sz="1350">
                <a:solidFill>
                  <a:srgbClr val="38425C"/>
                </a:solidFill>
                <a:highlight>
                  <a:srgbClr val="F5F2F0"/>
                </a:highlight>
                <a:latin typeface="Courier New"/>
                <a:ea typeface="Courier New"/>
                <a:cs typeface="Courier New"/>
                <a:sym typeface="Courier New"/>
              </a:rPr>
              <a:t>&gt;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Notice how we camelCase the </a:t>
            </a:r>
            <a:r>
              <a:rPr lang="en-GB" sz="1200">
                <a:solidFill>
                  <a:srgbClr val="2A2A40"/>
                </a:solidFill>
                <a:highlight>
                  <a:srgbClr val="DFDFE2"/>
                </a:highlight>
                <a:latin typeface="Courier New"/>
                <a:ea typeface="Courier New"/>
                <a:cs typeface="Courier New"/>
                <a:sym typeface="Courier New"/>
              </a:rPr>
              <a:t>fontSize</a:t>
            </a:r>
            <a:r>
              <a:rPr lang="en-GB" sz="1350">
                <a:solidFill>
                  <a:srgbClr val="1B1B32"/>
                </a:solidFill>
                <a:highlight>
                  <a:srgbClr val="F5F6F7"/>
                </a:highlight>
              </a:rPr>
              <a:t> property? This is because React will not accept kebab-case keys in the style object. React will apply the correct property name for us in the HTML.</a:t>
            </a:r>
            <a:endParaRPr sz="1350">
              <a:solidFill>
                <a:srgbClr val="1B1B32"/>
              </a:solidFill>
              <a:highlight>
                <a:srgbClr val="F5F6F7"/>
              </a:highlight>
            </a:endParaRPr>
          </a:p>
          <a:p>
            <a:pPr indent="0" lvl="0" marL="0" rtl="0" algn="l">
              <a:lnSpc>
                <a:spcPct val="115000"/>
              </a:lnSpc>
              <a:spcBef>
                <a:spcPts val="0"/>
              </a:spcBef>
              <a:spcAft>
                <a:spcPts val="0"/>
              </a:spcAft>
              <a:buNone/>
            </a:pPr>
            <a:r>
              <a:t/>
            </a:r>
            <a:endParaRPr sz="1350">
              <a:solidFill>
                <a:srgbClr val="1B1B32"/>
              </a:solidFill>
              <a:highlight>
                <a:srgbClr val="F5F6F7"/>
              </a:highlight>
            </a:endParaRPr>
          </a:p>
        </p:txBody>
      </p:sp>
      <p:pic>
        <p:nvPicPr>
          <p:cNvPr id="309" name="Google Shape;309;p45"/>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nvSpPr>
        <p:spPr>
          <a:xfrm>
            <a:off x="0" y="0"/>
            <a:ext cx="877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15" name="Google Shape;315;p46"/>
          <p:cNvSpPr txBox="1"/>
          <p:nvPr/>
        </p:nvSpPr>
        <p:spPr>
          <a:xfrm>
            <a:off x="0" y="0"/>
            <a:ext cx="7700400" cy="1777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GB" sz="1350">
                <a:solidFill>
                  <a:srgbClr val="0000FF"/>
                </a:solidFill>
                <a:highlight>
                  <a:schemeClr val="lt1"/>
                </a:highlight>
                <a:latin typeface="Courier New"/>
                <a:ea typeface="Courier New"/>
                <a:cs typeface="Courier New"/>
                <a:sym typeface="Courier New"/>
              </a:rPr>
              <a:t>const</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Colorful</a:t>
            </a:r>
            <a:r>
              <a:rPr lang="en-GB" sz="1350">
                <a:solidFill>
                  <a:schemeClr val="dk1"/>
                </a:solidFill>
                <a:highlight>
                  <a:schemeClr val="lt1"/>
                </a:highlight>
                <a:latin typeface="Courier New"/>
                <a:ea typeface="Courier New"/>
                <a:cs typeface="Courier New"/>
                <a:sym typeface="Courier New"/>
              </a:rPr>
              <a:t> =()=&gt;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return</a:t>
            </a: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style</a:t>
            </a:r>
            <a:r>
              <a:rPr lang="en-GB" sz="1350">
                <a:solidFill>
                  <a:schemeClr val="dk1"/>
                </a:solidFill>
                <a:highlight>
                  <a:schemeClr val="lt1"/>
                </a:highlight>
                <a:latin typeface="Courier New"/>
                <a:ea typeface="Courier New"/>
                <a:cs typeface="Courier New"/>
                <a:sym typeface="Courier New"/>
              </a:rPr>
              <a:t>={{</a:t>
            </a:r>
            <a:r>
              <a:rPr lang="en-GB" sz="1350">
                <a:solidFill>
                  <a:srgbClr val="00107E"/>
                </a:solidFill>
                <a:highlight>
                  <a:schemeClr val="lt1"/>
                </a:highlight>
                <a:latin typeface="Courier New"/>
                <a:ea typeface="Courier New"/>
                <a:cs typeface="Courier New"/>
                <a:sym typeface="Courier New"/>
              </a:rPr>
              <a:t>fontSize</a:t>
            </a:r>
            <a:r>
              <a:rPr lang="en-GB" sz="1350">
                <a:solidFill>
                  <a:schemeClr val="dk1"/>
                </a:solidFill>
                <a:highlight>
                  <a:schemeClr val="lt1"/>
                </a:highlight>
                <a:latin typeface="Courier New"/>
                <a:ea typeface="Courier New"/>
                <a:cs typeface="Courier New"/>
                <a:sym typeface="Courier New"/>
              </a:rPr>
              <a:t> :</a:t>
            </a:r>
            <a:r>
              <a:rPr lang="en-GB" sz="1350">
                <a:solidFill>
                  <a:srgbClr val="A31515"/>
                </a:solidFill>
                <a:highlight>
                  <a:schemeClr val="lt1"/>
                </a:highlight>
                <a:latin typeface="Courier New"/>
                <a:ea typeface="Courier New"/>
                <a:cs typeface="Courier New"/>
                <a:sym typeface="Courier New"/>
              </a:rPr>
              <a:t>"72px"</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color</a:t>
            </a:r>
            <a:r>
              <a:rPr lang="en-GB" sz="1350">
                <a:solidFill>
                  <a:schemeClr val="dk1"/>
                </a:solidFill>
                <a:highlight>
                  <a:schemeClr val="lt1"/>
                </a:highlight>
                <a:latin typeface="Courier New"/>
                <a:ea typeface="Courier New"/>
                <a:cs typeface="Courier New"/>
                <a:sym typeface="Courier New"/>
              </a:rPr>
              <a:t> :</a:t>
            </a:r>
            <a:r>
              <a:rPr lang="en-GB" sz="1350">
                <a:solidFill>
                  <a:srgbClr val="A31515"/>
                </a:solidFill>
                <a:highlight>
                  <a:schemeClr val="lt1"/>
                </a:highlight>
                <a:latin typeface="Courier New"/>
                <a:ea typeface="Courier New"/>
                <a:cs typeface="Courier New"/>
                <a:sym typeface="Courier New"/>
              </a:rPr>
              <a:t>"red"</a:t>
            </a:r>
            <a:r>
              <a:rPr lang="en-GB" sz="1350">
                <a:solidFill>
                  <a:schemeClr val="dk1"/>
                </a:solidFill>
                <a:highlight>
                  <a:schemeClr val="lt1"/>
                </a:highlight>
                <a:latin typeface="Courier New"/>
                <a:ea typeface="Courier New"/>
                <a:cs typeface="Courier New"/>
                <a:sym typeface="Courier New"/>
              </a:rPr>
              <a:t>}}&gt;</a:t>
            </a:r>
            <a:r>
              <a:rPr lang="en-GB" sz="1350">
                <a:solidFill>
                  <a:srgbClr val="008080"/>
                </a:solidFill>
                <a:highlight>
                  <a:schemeClr val="lt1"/>
                </a:highlight>
                <a:latin typeface="Courier New"/>
                <a:ea typeface="Courier New"/>
                <a:cs typeface="Courier New"/>
                <a:sym typeface="Courier New"/>
              </a:rPr>
              <a:t>Big</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Red</a:t>
            </a:r>
            <a:r>
              <a:rPr lang="en-GB" sz="1350">
                <a:solidFill>
                  <a:schemeClr val="dk1"/>
                </a:solidFill>
                <a:highlight>
                  <a:schemeClr val="lt1"/>
                </a:highlight>
                <a:latin typeface="Courier New"/>
                <a:ea typeface="Courier New"/>
                <a:cs typeface="Courier New"/>
                <a:sym typeface="Courier New"/>
              </a:rPr>
              <a:t>&lt;/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rgbClr val="0000FF"/>
              </a:solidFill>
              <a:highlight>
                <a:schemeClr val="lt1"/>
              </a:highlight>
              <a:latin typeface="Courier New"/>
              <a:ea typeface="Courier New"/>
              <a:cs typeface="Courier New"/>
              <a:sym typeface="Courier New"/>
            </a:endParaRPr>
          </a:p>
        </p:txBody>
      </p:sp>
      <p:pic>
        <p:nvPicPr>
          <p:cNvPr id="316" name="Google Shape;316;p46"/>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nvSpPr>
        <p:spPr>
          <a:xfrm>
            <a:off x="0" y="0"/>
            <a:ext cx="877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22" name="Google Shape;322;p47"/>
          <p:cNvSpPr txBox="1"/>
          <p:nvPr/>
        </p:nvSpPr>
        <p:spPr>
          <a:xfrm>
            <a:off x="44850" y="-17550"/>
            <a:ext cx="8989800" cy="5178600"/>
          </a:xfrm>
          <a:prstGeom prst="rect">
            <a:avLst/>
          </a:prstGeom>
          <a:noFill/>
          <a:ln>
            <a:noFill/>
          </a:ln>
        </p:spPr>
        <p:txBody>
          <a:bodyPr anchorCtr="0" anchor="t" bIns="91425" lIns="91425" spcFirstLastPara="1" rIns="91425" wrap="square" tIns="91425">
            <a:sp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Define an HTML Class in JSX</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Now that you're getting comfortable writing JSX, you may be wondering how it differs from HTML.</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So far, it may seem that HTML and JSX are exactly the same.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One key difference in JSX is that you can no longer use the word </a:t>
            </a:r>
            <a:r>
              <a:rPr lang="en-GB" sz="1200">
                <a:solidFill>
                  <a:srgbClr val="2A2A40"/>
                </a:solidFill>
                <a:highlight>
                  <a:srgbClr val="DFDFE2"/>
                </a:highlight>
                <a:latin typeface="Courier New"/>
                <a:ea typeface="Courier New"/>
                <a:cs typeface="Courier New"/>
                <a:sym typeface="Courier New"/>
              </a:rPr>
              <a:t>class</a:t>
            </a:r>
            <a:r>
              <a:rPr lang="en-GB" sz="1350">
                <a:solidFill>
                  <a:srgbClr val="1B1B32"/>
                </a:solidFill>
                <a:highlight>
                  <a:srgbClr val="F5F6F7"/>
                </a:highlight>
              </a:rPr>
              <a:t> to define HTML classes. This is because </a:t>
            </a:r>
            <a:r>
              <a:rPr lang="en-GB" sz="1200">
                <a:solidFill>
                  <a:srgbClr val="2A2A40"/>
                </a:solidFill>
                <a:highlight>
                  <a:srgbClr val="DFDFE2"/>
                </a:highlight>
                <a:latin typeface="Courier New"/>
                <a:ea typeface="Courier New"/>
                <a:cs typeface="Courier New"/>
                <a:sym typeface="Courier New"/>
              </a:rPr>
              <a:t>class</a:t>
            </a:r>
            <a:r>
              <a:rPr lang="en-GB" sz="1350">
                <a:solidFill>
                  <a:srgbClr val="1B1B32"/>
                </a:solidFill>
                <a:highlight>
                  <a:srgbClr val="F5F6F7"/>
                </a:highlight>
              </a:rPr>
              <a:t> is a reserved word in JavaScript. Instead, JSX uses </a:t>
            </a:r>
            <a:r>
              <a:rPr lang="en-GB" sz="1200">
                <a:solidFill>
                  <a:srgbClr val="2A2A40"/>
                </a:solidFill>
                <a:highlight>
                  <a:srgbClr val="DFDFE2"/>
                </a:highlight>
                <a:latin typeface="Courier New"/>
                <a:ea typeface="Courier New"/>
                <a:cs typeface="Courier New"/>
                <a:sym typeface="Courier New"/>
              </a:rPr>
              <a:t>className</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In fact, the naming convention for all HTML attributes and event references in JSX become camelCase. For example, a click event in JSX is </a:t>
            </a:r>
            <a:r>
              <a:rPr lang="en-GB" sz="1200">
                <a:solidFill>
                  <a:srgbClr val="2A2A40"/>
                </a:solidFill>
                <a:highlight>
                  <a:srgbClr val="DFDFE2"/>
                </a:highlight>
                <a:latin typeface="Courier New"/>
                <a:ea typeface="Courier New"/>
                <a:cs typeface="Courier New"/>
                <a:sym typeface="Courier New"/>
              </a:rPr>
              <a:t>onClick</a:t>
            </a:r>
            <a:r>
              <a:rPr lang="en-GB" sz="1350">
                <a:solidFill>
                  <a:srgbClr val="1B1B32"/>
                </a:solidFill>
                <a:highlight>
                  <a:srgbClr val="F5F6F7"/>
                </a:highlight>
              </a:rPr>
              <a:t>, instead of </a:t>
            </a:r>
            <a:r>
              <a:rPr lang="en-GB" sz="1200">
                <a:solidFill>
                  <a:srgbClr val="2A2A40"/>
                </a:solidFill>
                <a:highlight>
                  <a:srgbClr val="DFDFE2"/>
                </a:highlight>
                <a:latin typeface="Courier New"/>
                <a:ea typeface="Courier New"/>
                <a:cs typeface="Courier New"/>
                <a:sym typeface="Courier New"/>
              </a:rPr>
              <a:t>onclick</a:t>
            </a:r>
            <a:r>
              <a:rPr lang="en-GB" sz="1350">
                <a:solidFill>
                  <a:srgbClr val="1B1B32"/>
                </a:solidFill>
                <a:highlight>
                  <a:srgbClr val="F5F6F7"/>
                </a:highlight>
              </a:rPr>
              <a:t>. Likewise, </a:t>
            </a:r>
            <a:r>
              <a:rPr lang="en-GB" sz="1200">
                <a:solidFill>
                  <a:srgbClr val="2A2A40"/>
                </a:solidFill>
                <a:highlight>
                  <a:srgbClr val="DFDFE2"/>
                </a:highlight>
                <a:latin typeface="Courier New"/>
                <a:ea typeface="Courier New"/>
                <a:cs typeface="Courier New"/>
                <a:sym typeface="Courier New"/>
              </a:rPr>
              <a:t>onchange</a:t>
            </a:r>
            <a:r>
              <a:rPr lang="en-GB" sz="1350">
                <a:solidFill>
                  <a:srgbClr val="1B1B32"/>
                </a:solidFill>
                <a:highlight>
                  <a:srgbClr val="F5F6F7"/>
                </a:highlight>
              </a:rPr>
              <a:t> becomes </a:t>
            </a:r>
            <a:r>
              <a:rPr lang="en-GB" sz="1200">
                <a:solidFill>
                  <a:srgbClr val="2A2A40"/>
                </a:solidFill>
                <a:highlight>
                  <a:srgbClr val="DFDFE2"/>
                </a:highlight>
                <a:latin typeface="Courier New"/>
                <a:ea typeface="Courier New"/>
                <a:cs typeface="Courier New"/>
                <a:sym typeface="Courier New"/>
              </a:rPr>
              <a:t>onChange</a:t>
            </a:r>
            <a:r>
              <a:rPr lang="en-GB" sz="1350">
                <a:solidFill>
                  <a:srgbClr val="1B1B32"/>
                </a:solidFill>
                <a:highlight>
                  <a:srgbClr val="F5F6F7"/>
                </a:highlight>
              </a:rPr>
              <a:t>. While this is a subtle difference, it is an important one to keep in mind moving forward.</a:t>
            </a:r>
            <a:endParaRPr sz="1350">
              <a:solidFill>
                <a:srgbClr val="1B1B32"/>
              </a:solidFill>
              <a:highlight>
                <a:srgbClr val="F5F6F7"/>
              </a:highlight>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lnSpc>
                <a:spcPct val="133333"/>
              </a:lnSpc>
              <a:spcBef>
                <a:spcPts val="0"/>
              </a:spcBef>
              <a:spcAft>
                <a:spcPts val="0"/>
              </a:spcAft>
              <a:buNone/>
            </a:pPr>
            <a:r>
              <a:rPr lang="en-GB" sz="1350">
                <a:solidFill>
                  <a:srgbClr val="0000FF"/>
                </a:solidFill>
                <a:highlight>
                  <a:schemeClr val="lt1"/>
                </a:highlight>
                <a:latin typeface="Courier New"/>
                <a:ea typeface="Courier New"/>
                <a:cs typeface="Courier New"/>
                <a:sym typeface="Courier New"/>
              </a:rPr>
              <a:t>const</a:t>
            </a:r>
            <a:r>
              <a:rPr lang="en-GB" sz="1350">
                <a:solidFill>
                  <a:schemeClr val="dk1"/>
                </a:solidFill>
                <a:highlight>
                  <a:schemeClr val="lt1"/>
                </a:highlight>
                <a:latin typeface="Courier New"/>
                <a:ea typeface="Courier New"/>
                <a:cs typeface="Courier New"/>
                <a:sym typeface="Courier New"/>
              </a:rPr>
              <a:t> </a:t>
            </a:r>
            <a:r>
              <a:rPr lang="en-GB" sz="1350">
                <a:solidFill>
                  <a:srgbClr val="008080"/>
                </a:solidFill>
                <a:highlight>
                  <a:schemeClr val="lt1"/>
                </a:highlight>
                <a:latin typeface="Courier New"/>
                <a:ea typeface="Courier New"/>
                <a:cs typeface="Courier New"/>
                <a:sym typeface="Courier New"/>
              </a:rPr>
              <a:t>JSX</a:t>
            </a:r>
            <a:r>
              <a:rPr lang="en-GB" sz="1350">
                <a:solidFill>
                  <a:schemeClr val="dk1"/>
                </a:solidFill>
                <a:highlight>
                  <a:schemeClr val="lt1"/>
                </a:highlight>
                <a:latin typeface="Courier New"/>
                <a:ea typeface="Courier New"/>
                <a:cs typeface="Courier New"/>
                <a:sym typeface="Courier New"/>
              </a:rPr>
              <a:t> = (</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className</a:t>
            </a:r>
            <a:r>
              <a:rPr lang="en-GB" sz="1350">
                <a:solidFill>
                  <a:schemeClr val="dk1"/>
                </a:solidFill>
                <a:highlight>
                  <a:schemeClr val="lt1"/>
                </a:highlight>
                <a:latin typeface="Courier New"/>
                <a:ea typeface="Courier New"/>
                <a:cs typeface="Courier New"/>
                <a:sym typeface="Courier New"/>
              </a:rPr>
              <a:t>=</a:t>
            </a:r>
            <a:r>
              <a:rPr lang="en-GB" sz="1350">
                <a:solidFill>
                  <a:srgbClr val="A31515"/>
                </a:solidFill>
                <a:highlight>
                  <a:schemeClr val="lt1"/>
                </a:highlight>
                <a:latin typeface="Courier New"/>
                <a:ea typeface="Courier New"/>
                <a:cs typeface="Courier New"/>
                <a:sym typeface="Courier New"/>
              </a:rPr>
              <a:t>"myDiv"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r>
              <a:rPr lang="en-GB" sz="1350">
                <a:solidFill>
                  <a:srgbClr val="008080"/>
                </a:solidFill>
                <a:highlight>
                  <a:schemeClr val="lt1"/>
                </a:highlight>
                <a:latin typeface="Courier New"/>
                <a:ea typeface="Courier New"/>
                <a:cs typeface="Courier New"/>
                <a:sym typeface="Courier New"/>
              </a:rPr>
              <a:t>Add</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a</a:t>
            </a: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class</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to</a:t>
            </a:r>
            <a:r>
              <a:rPr lang="en-GB" sz="1350">
                <a:solidFill>
                  <a:schemeClr val="dk1"/>
                </a:solidFill>
                <a:highlight>
                  <a:schemeClr val="lt1"/>
                </a:highlight>
                <a:latin typeface="Courier New"/>
                <a:ea typeface="Courier New"/>
                <a:cs typeface="Courier New"/>
                <a:sym typeface="Courier New"/>
              </a:rPr>
              <a:t> </a:t>
            </a:r>
            <a:r>
              <a:rPr lang="en-GB" sz="1350">
                <a:solidFill>
                  <a:srgbClr val="0000FF"/>
                </a:solidFill>
                <a:highlight>
                  <a:schemeClr val="lt1"/>
                </a:highlight>
                <a:latin typeface="Courier New"/>
                <a:ea typeface="Courier New"/>
                <a:cs typeface="Courier New"/>
                <a:sym typeface="Courier New"/>
              </a:rPr>
              <a:t>this</a:t>
            </a:r>
            <a:r>
              <a:rPr lang="en-GB" sz="1350">
                <a:solidFill>
                  <a:schemeClr val="dk1"/>
                </a:solidFill>
                <a:highlight>
                  <a:schemeClr val="lt1"/>
                </a:highlight>
                <a:latin typeface="Courier New"/>
                <a:ea typeface="Courier New"/>
                <a:cs typeface="Courier New"/>
                <a:sym typeface="Courier New"/>
              </a:rPr>
              <a:t> </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&lt;/</a:t>
            </a:r>
            <a:r>
              <a:rPr lang="en-GB" sz="1350">
                <a:solidFill>
                  <a:srgbClr val="00107E"/>
                </a:solidFill>
                <a:highlight>
                  <a:schemeClr val="lt1"/>
                </a:highlight>
                <a:latin typeface="Courier New"/>
                <a:ea typeface="Courier New"/>
                <a:cs typeface="Courier New"/>
                <a:sym typeface="Courier New"/>
              </a:rPr>
              <a:t>h1</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  &lt;/</a:t>
            </a:r>
            <a:r>
              <a:rPr lang="en-GB" sz="1350">
                <a:solidFill>
                  <a:srgbClr val="00107E"/>
                </a:solidFill>
                <a:highlight>
                  <a:schemeClr val="lt1"/>
                </a:highlight>
                <a:latin typeface="Courier New"/>
                <a:ea typeface="Courier New"/>
                <a:cs typeface="Courier New"/>
                <a:sym typeface="Courier New"/>
              </a:rPr>
              <a:t>div</a:t>
            </a:r>
            <a:r>
              <a:rPr lang="en-GB" sz="1350">
                <a:solidFill>
                  <a:schemeClr val="dk1"/>
                </a:solidFill>
                <a:highlight>
                  <a:schemeClr val="lt1"/>
                </a:highlight>
                <a:latin typeface="Courier New"/>
                <a:ea typeface="Courier New"/>
                <a:cs typeface="Courier New"/>
                <a:sym typeface="Courier New"/>
              </a:rPr>
              <a:t>&gt;</a:t>
            </a:r>
            <a:endParaRPr sz="1350">
              <a:solidFill>
                <a:schemeClr val="dk1"/>
              </a:solidFill>
              <a:highlight>
                <a:schemeClr val="lt1"/>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pic>
        <p:nvPicPr>
          <p:cNvPr id="323" name="Google Shape;323;p47"/>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t/>
            </a:r>
            <a:endParaRPr b="1" sz="3000">
              <a:solidFill>
                <a:srgbClr val="23272F"/>
              </a:solidFill>
              <a:highlight>
                <a:srgbClr val="FFFFFF"/>
              </a:highlight>
            </a:endParaRPr>
          </a:p>
        </p:txBody>
      </p:sp>
      <p:sp>
        <p:nvSpPr>
          <p:cNvPr id="329" name="Google Shape;329;p48"/>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p:txBody>
      </p:sp>
      <p:sp>
        <p:nvSpPr>
          <p:cNvPr id="330" name="Google Shape;330;p48"/>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331" name="Google Shape;331;p48"/>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332" name="Google Shape;332;p48"/>
          <p:cNvPicPr preferRelativeResize="0"/>
          <p:nvPr/>
        </p:nvPicPr>
        <p:blipFill>
          <a:blip r:embed="rId3">
            <a:alphaModFix/>
          </a:blip>
          <a:stretch>
            <a:fillRect/>
          </a:stretch>
        </p:blipFill>
        <p:spPr>
          <a:xfrm>
            <a:off x="100025" y="213650"/>
            <a:ext cx="8613175" cy="4277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t/>
            </a:r>
            <a:endParaRPr b="1" sz="3000">
              <a:solidFill>
                <a:srgbClr val="23272F"/>
              </a:solidFill>
              <a:highlight>
                <a:srgbClr val="FFFFFF"/>
              </a:highlight>
            </a:endParaRPr>
          </a:p>
        </p:txBody>
      </p:sp>
      <p:sp>
        <p:nvSpPr>
          <p:cNvPr id="338" name="Google Shape;338;p49"/>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p:txBody>
      </p:sp>
      <p:sp>
        <p:nvSpPr>
          <p:cNvPr id="339" name="Google Shape;339;p49"/>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340" name="Google Shape;340;p49"/>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341" name="Google Shape;341;p49"/>
          <p:cNvPicPr preferRelativeResize="0"/>
          <p:nvPr/>
        </p:nvPicPr>
        <p:blipFill>
          <a:blip r:embed="rId3">
            <a:alphaModFix/>
          </a:blip>
          <a:stretch>
            <a:fillRect/>
          </a:stretch>
        </p:blipFill>
        <p:spPr>
          <a:xfrm>
            <a:off x="2128725" y="604500"/>
            <a:ext cx="4886550" cy="4397025"/>
          </a:xfrm>
          <a:prstGeom prst="rect">
            <a:avLst/>
          </a:prstGeom>
          <a:noFill/>
          <a:ln>
            <a:noFill/>
          </a:ln>
        </p:spPr>
      </p:pic>
      <p:sp>
        <p:nvSpPr>
          <p:cNvPr id="342" name="Google Shape;342;p49"/>
          <p:cNvSpPr txBox="1"/>
          <p:nvPr/>
        </p:nvSpPr>
        <p:spPr>
          <a:xfrm>
            <a:off x="192825" y="45650"/>
            <a:ext cx="33456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copy from dom </a:t>
            </a:r>
            <a:endParaRPr sz="1800">
              <a:solidFill>
                <a:schemeClr val="dk2"/>
              </a:solidFill>
            </a:endParaRPr>
          </a:p>
        </p:txBody>
      </p:sp>
      <p:pic>
        <p:nvPicPr>
          <p:cNvPr id="343" name="Google Shape;343;p49"/>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t/>
            </a:r>
            <a:endParaRPr b="1" sz="3000">
              <a:solidFill>
                <a:srgbClr val="23272F"/>
              </a:solidFill>
              <a:highlight>
                <a:srgbClr val="FFFFFF"/>
              </a:highlight>
            </a:endParaRPr>
          </a:p>
        </p:txBody>
      </p:sp>
      <p:sp>
        <p:nvSpPr>
          <p:cNvPr id="349" name="Google Shape;349;p50"/>
          <p:cNvSpPr txBox="1"/>
          <p:nvPr/>
        </p:nvSpPr>
        <p:spPr>
          <a:xfrm>
            <a:off x="145925" y="151100"/>
            <a:ext cx="8379600" cy="46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Change Learn React to </a:t>
            </a:r>
            <a:r>
              <a:rPr lang="en-GB" sz="1150">
                <a:solidFill>
                  <a:srgbClr val="404756"/>
                </a:solidFill>
                <a:latin typeface="Courier New"/>
                <a:ea typeface="Courier New"/>
                <a:cs typeface="Courier New"/>
                <a:sym typeface="Courier New"/>
              </a:rPr>
              <a:t>React Course</a:t>
            </a:r>
            <a:endParaRPr sz="1150">
              <a:solidFill>
                <a:srgbClr val="404756"/>
              </a:solidFill>
              <a:latin typeface="Courier New"/>
              <a:ea typeface="Courier New"/>
              <a:cs typeface="Courier New"/>
              <a:sym typeface="Courier New"/>
            </a:endParaRPr>
          </a:p>
        </p:txBody>
      </p:sp>
      <p:sp>
        <p:nvSpPr>
          <p:cNvPr id="350" name="Google Shape;350;p50"/>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351" name="Google Shape;351;p50"/>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352" name="Google Shape;352;p50"/>
          <p:cNvPicPr preferRelativeResize="0"/>
          <p:nvPr/>
        </p:nvPicPr>
        <p:blipFill>
          <a:blip r:embed="rId3">
            <a:alphaModFix/>
          </a:blip>
          <a:stretch>
            <a:fillRect/>
          </a:stretch>
        </p:blipFill>
        <p:spPr>
          <a:xfrm>
            <a:off x="307663" y="918725"/>
            <a:ext cx="3838575" cy="3143250"/>
          </a:xfrm>
          <a:prstGeom prst="rect">
            <a:avLst/>
          </a:prstGeom>
          <a:noFill/>
          <a:ln>
            <a:noFill/>
          </a:ln>
        </p:spPr>
      </p:pic>
      <p:pic>
        <p:nvPicPr>
          <p:cNvPr id="353" name="Google Shape;353;p50"/>
          <p:cNvPicPr preferRelativeResize="0"/>
          <p:nvPr/>
        </p:nvPicPr>
        <p:blipFill>
          <a:blip r:embed="rId4">
            <a:alphaModFix/>
          </a:blip>
          <a:stretch>
            <a:fillRect/>
          </a:stretch>
        </p:blipFill>
        <p:spPr>
          <a:xfrm>
            <a:off x="4503725" y="852038"/>
            <a:ext cx="3943350" cy="3209925"/>
          </a:xfrm>
          <a:prstGeom prst="rect">
            <a:avLst/>
          </a:prstGeom>
          <a:noFill/>
          <a:ln>
            <a:noFill/>
          </a:ln>
        </p:spPr>
      </p:pic>
      <p:pic>
        <p:nvPicPr>
          <p:cNvPr id="354" name="Google Shape;354;p50"/>
          <p:cNvPicPr preferRelativeResize="0"/>
          <p:nvPr/>
        </p:nvPicPr>
        <p:blipFill rotWithShape="1">
          <a:blip r:embed="rId5">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t/>
            </a:r>
            <a:endParaRPr b="1" sz="3000">
              <a:solidFill>
                <a:srgbClr val="23272F"/>
              </a:solidFill>
              <a:highlight>
                <a:srgbClr val="FFFFFF"/>
              </a:highlight>
            </a:endParaRPr>
          </a:p>
        </p:txBody>
      </p:sp>
      <p:sp>
        <p:nvSpPr>
          <p:cNvPr id="360" name="Google Shape;360;p51"/>
          <p:cNvSpPr txBox="1"/>
          <p:nvPr/>
        </p:nvSpPr>
        <p:spPr>
          <a:xfrm>
            <a:off x="411700" y="244925"/>
            <a:ext cx="8113800" cy="45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p:txBody>
      </p:sp>
      <p:sp>
        <p:nvSpPr>
          <p:cNvPr id="361" name="Google Shape;361;p51"/>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362" name="Google Shape;362;p51"/>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363" name="Google Shape;363;p51"/>
          <p:cNvPicPr preferRelativeResize="0"/>
          <p:nvPr/>
        </p:nvPicPr>
        <p:blipFill>
          <a:blip r:embed="rId3">
            <a:alphaModFix/>
          </a:blip>
          <a:stretch>
            <a:fillRect/>
          </a:stretch>
        </p:blipFill>
        <p:spPr>
          <a:xfrm>
            <a:off x="177175" y="244925"/>
            <a:ext cx="8207726" cy="447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1380975" y="4372225"/>
            <a:ext cx="30174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595959"/>
              </a:solidFill>
            </a:endParaRPr>
          </a:p>
        </p:txBody>
      </p:sp>
      <p:pic>
        <p:nvPicPr>
          <p:cNvPr id="75" name="Google Shape;75;p16"/>
          <p:cNvPicPr preferRelativeResize="0"/>
          <p:nvPr/>
        </p:nvPicPr>
        <p:blipFill>
          <a:blip r:embed="rId3">
            <a:alphaModFix/>
          </a:blip>
          <a:stretch>
            <a:fillRect/>
          </a:stretch>
        </p:blipFill>
        <p:spPr>
          <a:xfrm>
            <a:off x="639225" y="456925"/>
            <a:ext cx="8504775" cy="4454325"/>
          </a:xfrm>
          <a:prstGeom prst="rect">
            <a:avLst/>
          </a:prstGeom>
          <a:noFill/>
          <a:ln>
            <a:noFill/>
          </a:ln>
        </p:spPr>
      </p:pic>
      <p:pic>
        <p:nvPicPr>
          <p:cNvPr id="76" name="Google Shape;76;p16"/>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t/>
            </a:r>
            <a:endParaRPr b="1" sz="3000">
              <a:solidFill>
                <a:srgbClr val="23272F"/>
              </a:solidFill>
              <a:highlight>
                <a:srgbClr val="FFFFFF"/>
              </a:highlight>
            </a:endParaRPr>
          </a:p>
        </p:txBody>
      </p:sp>
      <p:sp>
        <p:nvSpPr>
          <p:cNvPr id="369" name="Google Shape;369;p52"/>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p:txBody>
      </p:sp>
      <p:sp>
        <p:nvSpPr>
          <p:cNvPr id="370" name="Google Shape;370;p52"/>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371" name="Google Shape;371;p52"/>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372" name="Google Shape;372;p52"/>
          <p:cNvPicPr preferRelativeResize="0"/>
          <p:nvPr/>
        </p:nvPicPr>
        <p:blipFill>
          <a:blip r:embed="rId3">
            <a:alphaModFix/>
          </a:blip>
          <a:stretch>
            <a:fillRect/>
          </a:stretch>
        </p:blipFill>
        <p:spPr>
          <a:xfrm>
            <a:off x="411700" y="582575"/>
            <a:ext cx="7087326" cy="4436776"/>
          </a:xfrm>
          <a:prstGeom prst="rect">
            <a:avLst/>
          </a:prstGeom>
          <a:noFill/>
          <a:ln>
            <a:noFill/>
          </a:ln>
        </p:spPr>
      </p:pic>
      <p:sp>
        <p:nvSpPr>
          <p:cNvPr id="373" name="Google Shape;373;p52"/>
          <p:cNvSpPr txBox="1"/>
          <p:nvPr/>
        </p:nvSpPr>
        <p:spPr>
          <a:xfrm>
            <a:off x="83375" y="41700"/>
            <a:ext cx="65817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Re Rendering</a:t>
            </a:r>
            <a:r>
              <a:rPr lang="en-GB" sz="1800">
                <a:solidFill>
                  <a:schemeClr val="dk2"/>
                </a:solidFill>
              </a:rPr>
              <a:t> component that has changed</a:t>
            </a:r>
            <a:endParaRPr sz="1800">
              <a:solidFill>
                <a:schemeClr val="dk2"/>
              </a:solidFill>
            </a:endParaRPr>
          </a:p>
        </p:txBody>
      </p:sp>
      <p:pic>
        <p:nvPicPr>
          <p:cNvPr id="374" name="Google Shape;374;p52"/>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1380975" y="4372225"/>
            <a:ext cx="30174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595959"/>
              </a:solidFill>
            </a:endParaRPr>
          </a:p>
        </p:txBody>
      </p:sp>
      <p:sp>
        <p:nvSpPr>
          <p:cNvPr id="82" name="Google Shape;82;p17"/>
          <p:cNvSpPr txBox="1"/>
          <p:nvPr/>
        </p:nvSpPr>
        <p:spPr>
          <a:xfrm>
            <a:off x="583650" y="463800"/>
            <a:ext cx="857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https://react.dev/learn</a:t>
            </a:r>
            <a:endParaRPr sz="1800">
              <a:solidFill>
                <a:schemeClr val="dk2"/>
              </a:solidFill>
            </a:endParaRPr>
          </a:p>
        </p:txBody>
      </p:sp>
      <p:pic>
        <p:nvPicPr>
          <p:cNvPr id="83" name="Google Shape;83;p17"/>
          <p:cNvPicPr preferRelativeResize="0"/>
          <p:nvPr/>
        </p:nvPicPr>
        <p:blipFill>
          <a:blip r:embed="rId3">
            <a:alphaModFix/>
          </a:blip>
          <a:stretch>
            <a:fillRect/>
          </a:stretch>
        </p:blipFill>
        <p:spPr>
          <a:xfrm>
            <a:off x="152400" y="995350"/>
            <a:ext cx="8810949" cy="3837375"/>
          </a:xfrm>
          <a:prstGeom prst="rect">
            <a:avLst/>
          </a:prstGeom>
          <a:noFill/>
          <a:ln>
            <a:noFill/>
          </a:ln>
        </p:spPr>
      </p:pic>
      <p:pic>
        <p:nvPicPr>
          <p:cNvPr id="84" name="Google Shape;84;p17"/>
          <p:cNvPicPr preferRelativeResize="0"/>
          <p:nvPr/>
        </p:nvPicPr>
        <p:blipFill rotWithShape="1">
          <a:blip r:embed="rId4">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GB" sz="3000">
                <a:solidFill>
                  <a:srgbClr val="23272F"/>
                </a:solidFill>
                <a:highlight>
                  <a:srgbClr val="FFFFFF"/>
                </a:highlight>
              </a:rPr>
              <a:t>Node JS</a:t>
            </a:r>
            <a:endParaRPr b="1" sz="3000">
              <a:solidFill>
                <a:srgbClr val="23272F"/>
              </a:solidFill>
              <a:highlight>
                <a:srgbClr val="FFFFFF"/>
              </a:highlight>
            </a:endParaRPr>
          </a:p>
        </p:txBody>
      </p:sp>
      <p:sp>
        <p:nvSpPr>
          <p:cNvPr id="90" name="Google Shape;90;p18"/>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GB" sz="2250">
                <a:solidFill>
                  <a:srgbClr val="2C3437"/>
                </a:solidFill>
                <a:highlight>
                  <a:srgbClr val="FFFFFF"/>
                </a:highlight>
              </a:rPr>
              <a:t>Download Node.js</a:t>
            </a:r>
            <a:endParaRPr b="1" sz="2250">
              <a:solidFill>
                <a:srgbClr val="2C3437"/>
              </a:solidFill>
              <a:highlight>
                <a:srgbClr val="FFFFFF"/>
              </a:highlight>
            </a:endParaRPr>
          </a:p>
          <a:p>
            <a:pPr indent="0" lvl="0" marL="0" rtl="0" algn="l">
              <a:spcBef>
                <a:spcPts val="0"/>
              </a:spcBef>
              <a:spcAft>
                <a:spcPts val="0"/>
              </a:spcAft>
              <a:buNone/>
            </a:pPr>
            <a:r>
              <a:rPr lang="en-GB" sz="1150" u="sng">
                <a:solidFill>
                  <a:schemeClr val="hlink"/>
                </a:solidFill>
                <a:latin typeface="Courier New"/>
                <a:ea typeface="Courier New"/>
                <a:cs typeface="Courier New"/>
                <a:sym typeface="Courier New"/>
                <a:hlinkClick r:id="rId3"/>
              </a:rPr>
              <a:t>https://nodejs.org/en/download</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npx create-react-app my-app</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 </a:t>
            </a:r>
            <a:endParaRPr sz="1150">
              <a:solidFill>
                <a:srgbClr val="404756"/>
              </a:solidFill>
              <a:latin typeface="Courier New"/>
              <a:ea typeface="Courier New"/>
              <a:cs typeface="Courier New"/>
              <a:sym typeface="Courier New"/>
            </a:endParaRPr>
          </a:p>
        </p:txBody>
      </p:sp>
      <p:sp>
        <p:nvSpPr>
          <p:cNvPr id="91" name="Google Shape;91;p18"/>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92" name="Google Shape;92;p18"/>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sp>
        <p:nvSpPr>
          <p:cNvPr id="93" name="Google Shape;93;p18"/>
          <p:cNvSpPr txBox="1"/>
          <p:nvPr/>
        </p:nvSpPr>
        <p:spPr>
          <a:xfrm>
            <a:off x="315350" y="3766450"/>
            <a:ext cx="78156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Need node js for run  “NPX/NPM”</a:t>
            </a:r>
            <a:endParaRPr sz="1800">
              <a:solidFill>
                <a:schemeClr val="dk2"/>
              </a:solidFill>
            </a:endParaRPr>
          </a:p>
        </p:txBody>
      </p:sp>
      <p:pic>
        <p:nvPicPr>
          <p:cNvPr id="94" name="Google Shape;94;p18"/>
          <p:cNvPicPr preferRelativeResize="0"/>
          <p:nvPr/>
        </p:nvPicPr>
        <p:blipFill>
          <a:blip r:embed="rId4">
            <a:alphaModFix/>
          </a:blip>
          <a:stretch>
            <a:fillRect/>
          </a:stretch>
        </p:blipFill>
        <p:spPr>
          <a:xfrm>
            <a:off x="315350" y="2750050"/>
            <a:ext cx="5238750" cy="838200"/>
          </a:xfrm>
          <a:prstGeom prst="rect">
            <a:avLst/>
          </a:prstGeom>
          <a:noFill/>
          <a:ln>
            <a:noFill/>
          </a:ln>
        </p:spPr>
      </p:pic>
      <p:pic>
        <p:nvPicPr>
          <p:cNvPr id="95" name="Google Shape;95;p18"/>
          <p:cNvPicPr preferRelativeResize="0"/>
          <p:nvPr/>
        </p:nvPicPr>
        <p:blipFill>
          <a:blip r:embed="rId5">
            <a:alphaModFix/>
          </a:blip>
          <a:stretch>
            <a:fillRect/>
          </a:stretch>
        </p:blipFill>
        <p:spPr>
          <a:xfrm>
            <a:off x="411700" y="1690200"/>
            <a:ext cx="5426674" cy="964775"/>
          </a:xfrm>
          <a:prstGeom prst="rect">
            <a:avLst/>
          </a:prstGeom>
          <a:noFill/>
          <a:ln>
            <a:noFill/>
          </a:ln>
        </p:spPr>
      </p:pic>
      <p:pic>
        <p:nvPicPr>
          <p:cNvPr id="96" name="Google Shape;96;p18"/>
          <p:cNvPicPr preferRelativeResize="0"/>
          <p:nvPr/>
        </p:nvPicPr>
        <p:blipFill rotWithShape="1">
          <a:blip r:embed="rId6">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GB" sz="3000">
                <a:solidFill>
                  <a:srgbClr val="23272F"/>
                </a:solidFill>
                <a:highlight>
                  <a:srgbClr val="FFFFFF"/>
                </a:highlight>
              </a:rPr>
              <a:t>Setup </a:t>
            </a:r>
            <a:r>
              <a:rPr b="1" lang="en-GB" sz="3000">
                <a:solidFill>
                  <a:srgbClr val="23272F"/>
                </a:solidFill>
                <a:highlight>
                  <a:srgbClr val="FFFFFF"/>
                </a:highlight>
              </a:rPr>
              <a:t>environment</a:t>
            </a:r>
            <a:r>
              <a:rPr b="1" lang="en-GB" sz="3000">
                <a:solidFill>
                  <a:srgbClr val="23272F"/>
                </a:solidFill>
                <a:highlight>
                  <a:srgbClr val="FFFFFF"/>
                </a:highlight>
              </a:rPr>
              <a:t> </a:t>
            </a:r>
            <a:endParaRPr b="1" sz="3000">
              <a:solidFill>
                <a:srgbClr val="23272F"/>
              </a:solidFill>
              <a:highlight>
                <a:srgbClr val="FFFFFF"/>
              </a:highlight>
            </a:endParaRPr>
          </a:p>
        </p:txBody>
      </p:sp>
      <p:sp>
        <p:nvSpPr>
          <p:cNvPr id="102" name="Google Shape;102;p19"/>
          <p:cNvSpPr txBox="1"/>
          <p:nvPr/>
        </p:nvSpPr>
        <p:spPr>
          <a:xfrm>
            <a:off x="411700" y="948450"/>
            <a:ext cx="81138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GB" sz="3000">
                <a:solidFill>
                  <a:srgbClr val="23272F"/>
                </a:solidFill>
                <a:highlight>
                  <a:srgbClr val="FFFFFF"/>
                </a:highlight>
              </a:rPr>
              <a:t>Editor :</a:t>
            </a:r>
            <a:r>
              <a:rPr b="1" lang="en-GB" sz="3000">
                <a:solidFill>
                  <a:srgbClr val="23272F"/>
                </a:solidFill>
                <a:highlight>
                  <a:srgbClr val="FFFFFF"/>
                </a:highlight>
              </a:rPr>
              <a:t> </a:t>
            </a:r>
            <a:r>
              <a:rPr b="1" lang="en-GB" sz="3000">
                <a:solidFill>
                  <a:srgbClr val="23272F"/>
                </a:solidFill>
                <a:highlight>
                  <a:srgbClr val="FFFFFF"/>
                </a:highlight>
              </a:rPr>
              <a:t>https://code.visualstudio.com/  </a:t>
            </a:r>
            <a:endParaRPr b="1" sz="3000">
              <a:solidFill>
                <a:srgbClr val="23272F"/>
              </a:solidFill>
              <a:highlight>
                <a:srgbClr val="FFFFFF"/>
              </a:highlight>
            </a:endParaRPr>
          </a:p>
          <a:p>
            <a:pPr indent="0" lvl="0" marL="0" rtl="0" algn="l">
              <a:spcBef>
                <a:spcPts val="0"/>
              </a:spcBef>
              <a:spcAft>
                <a:spcPts val="0"/>
              </a:spcAft>
              <a:buNone/>
            </a:pPr>
            <a:r>
              <a:t/>
            </a:r>
            <a:endParaRPr sz="1800">
              <a:solidFill>
                <a:schemeClr val="dk2"/>
              </a:solidFill>
            </a:endParaRPr>
          </a:p>
        </p:txBody>
      </p:sp>
      <p:sp>
        <p:nvSpPr>
          <p:cNvPr id="103" name="Google Shape;103;p19"/>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GB" sz="1800">
                <a:solidFill>
                  <a:srgbClr val="23272F"/>
                </a:solidFill>
                <a:highlight>
                  <a:srgbClr val="FFFFFF"/>
                </a:highlight>
              </a:rPr>
              <a:t>Linting : </a:t>
            </a:r>
            <a:r>
              <a:rPr lang="en-GB" sz="1300">
                <a:solidFill>
                  <a:srgbClr val="23272F"/>
                </a:solidFill>
                <a:highlight>
                  <a:srgbClr val="FFFFFF"/>
                </a:highlight>
              </a:rPr>
              <a:t>find problems in your code</a:t>
            </a:r>
            <a:r>
              <a:rPr b="1" lang="en-GB" sz="1800">
                <a:solidFill>
                  <a:srgbClr val="23272F"/>
                </a:solidFill>
                <a:highlight>
                  <a:srgbClr val="FFFFFF"/>
                </a:highlight>
              </a:rPr>
              <a:t> </a:t>
            </a:r>
            <a:endParaRPr b="1" sz="1800">
              <a:solidFill>
                <a:srgbClr val="23272F"/>
              </a:solidFill>
              <a:highlight>
                <a:srgbClr val="FFFFFF"/>
              </a:highlight>
            </a:endParaRPr>
          </a:p>
        </p:txBody>
      </p:sp>
      <p:pic>
        <p:nvPicPr>
          <p:cNvPr id="104" name="Google Shape;104;p19"/>
          <p:cNvPicPr preferRelativeResize="0"/>
          <p:nvPr/>
        </p:nvPicPr>
        <p:blipFill>
          <a:blip r:embed="rId3">
            <a:alphaModFix/>
          </a:blip>
          <a:stretch>
            <a:fillRect/>
          </a:stretch>
        </p:blipFill>
        <p:spPr>
          <a:xfrm>
            <a:off x="3886200" y="1745800"/>
            <a:ext cx="2901951" cy="826050"/>
          </a:xfrm>
          <a:prstGeom prst="rect">
            <a:avLst/>
          </a:prstGeom>
          <a:noFill/>
          <a:ln>
            <a:noFill/>
          </a:ln>
        </p:spPr>
      </p:pic>
      <p:sp>
        <p:nvSpPr>
          <p:cNvPr id="105" name="Google Shape;105;p19"/>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800">
                <a:solidFill>
                  <a:srgbClr val="23272F"/>
                </a:solidFill>
                <a:highlight>
                  <a:srgbClr val="FFFFFF"/>
                </a:highlight>
              </a:rPr>
              <a:t>Formatting :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106" name="Google Shape;106;p19"/>
          <p:cNvPicPr preferRelativeResize="0"/>
          <p:nvPr/>
        </p:nvPicPr>
        <p:blipFill>
          <a:blip r:embed="rId4">
            <a:alphaModFix/>
          </a:blip>
          <a:stretch>
            <a:fillRect/>
          </a:stretch>
        </p:blipFill>
        <p:spPr>
          <a:xfrm>
            <a:off x="3886200" y="2794000"/>
            <a:ext cx="2901950" cy="826050"/>
          </a:xfrm>
          <a:prstGeom prst="rect">
            <a:avLst/>
          </a:prstGeom>
          <a:noFill/>
          <a:ln>
            <a:noFill/>
          </a:ln>
        </p:spPr>
      </p:pic>
      <p:sp>
        <p:nvSpPr>
          <p:cNvPr id="107" name="Google Shape;107;p19"/>
          <p:cNvSpPr txBox="1"/>
          <p:nvPr/>
        </p:nvSpPr>
        <p:spPr>
          <a:xfrm>
            <a:off x="654050" y="1559650"/>
            <a:ext cx="13143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Extensions</a:t>
            </a:r>
            <a:endParaRPr sz="1800">
              <a:solidFill>
                <a:schemeClr val="dk2"/>
              </a:solidFill>
            </a:endParaRPr>
          </a:p>
        </p:txBody>
      </p:sp>
      <p:sp>
        <p:nvSpPr>
          <p:cNvPr id="108" name="Google Shape;108;p19"/>
          <p:cNvSpPr txBox="1"/>
          <p:nvPr/>
        </p:nvSpPr>
        <p:spPr>
          <a:xfrm>
            <a:off x="576650" y="3949025"/>
            <a:ext cx="78156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https://chromewebstore.google.com/detail/react-developer-tools/fmkadmapgofadopljbjfkapdkoienihi?hl=en</a:t>
            </a:r>
            <a:endParaRPr sz="1800">
              <a:solidFill>
                <a:schemeClr val="dk2"/>
              </a:solidFill>
            </a:endParaRPr>
          </a:p>
        </p:txBody>
      </p:sp>
      <p:sp>
        <p:nvSpPr>
          <p:cNvPr id="109" name="Google Shape;109;p19"/>
          <p:cNvSpPr txBox="1"/>
          <p:nvPr/>
        </p:nvSpPr>
        <p:spPr>
          <a:xfrm>
            <a:off x="592100" y="3408400"/>
            <a:ext cx="2363100" cy="3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b="1" lang="en-GB" sz="1700">
                <a:solidFill>
                  <a:srgbClr val="23272F"/>
                </a:solidFill>
                <a:highlight>
                  <a:schemeClr val="lt1"/>
                </a:highlight>
              </a:rPr>
              <a:t>Browser extension</a:t>
            </a:r>
            <a:endParaRPr sz="1500">
              <a:solidFill>
                <a:schemeClr val="dk2"/>
              </a:solidFill>
            </a:endParaRPr>
          </a:p>
        </p:txBody>
      </p:sp>
      <p:pic>
        <p:nvPicPr>
          <p:cNvPr id="110" name="Google Shape;110;p19"/>
          <p:cNvPicPr preferRelativeResize="0"/>
          <p:nvPr/>
        </p:nvPicPr>
        <p:blipFill rotWithShape="1">
          <a:blip r:embed="rId5">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270975" y="806725"/>
            <a:ext cx="7381674" cy="1349650"/>
          </a:xfrm>
          <a:prstGeom prst="rect">
            <a:avLst/>
          </a:prstGeom>
          <a:noFill/>
          <a:ln>
            <a:noFill/>
          </a:ln>
        </p:spPr>
      </p:pic>
      <p:sp>
        <p:nvSpPr>
          <p:cNvPr id="116" name="Google Shape;116;p20"/>
          <p:cNvSpPr txBox="1"/>
          <p:nvPr/>
        </p:nvSpPr>
        <p:spPr>
          <a:xfrm>
            <a:off x="270975" y="2277325"/>
            <a:ext cx="8629800" cy="27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chemeClr val="hlink"/>
                </a:solidFill>
                <a:hlinkClick r:id="rId4"/>
              </a:rPr>
              <a:t>https://github.com/r5n-labs/vscode-react-javascript-snippets/blob/HEAD/docs/Snippets.md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GB" sz="1800">
                <a:solidFill>
                  <a:schemeClr val="dk2"/>
                </a:solidFill>
              </a:rPr>
              <a:t>Create </a:t>
            </a:r>
            <a:r>
              <a:rPr lang="en-GB" sz="1800" u="sng">
                <a:solidFill>
                  <a:schemeClr val="accent5"/>
                </a:solidFill>
                <a:hlinkClick r:id="rId5">
                  <a:extLst>
                    <a:ext uri="{A12FA001-AC4F-418D-AE19-62706E023703}">
                      <ahyp:hlinkClr val="tx"/>
                    </a:ext>
                  </a:extLst>
                </a:hlinkClick>
              </a:rPr>
              <a:t>filename.js</a:t>
            </a:r>
            <a:r>
              <a:rPr lang="en-GB" sz="1800">
                <a:solidFill>
                  <a:schemeClr val="dk2"/>
                </a:solidFill>
              </a:rPr>
              <a:t>  =&gt; r</a:t>
            </a:r>
            <a:r>
              <a:rPr lang="en-GB" sz="1800">
                <a:solidFill>
                  <a:schemeClr val="dk2"/>
                </a:solidFill>
              </a:rPr>
              <a:t>fc </a:t>
            </a:r>
            <a:br>
              <a:rPr lang="en-GB" sz="1800">
                <a:solidFill>
                  <a:schemeClr val="dk2"/>
                </a:solidFill>
              </a:rPr>
            </a:br>
            <a:r>
              <a:rPr lang="en-GB" sz="1800">
                <a:solidFill>
                  <a:schemeClr val="dk2"/>
                </a:solidFill>
              </a:rPr>
              <a:t>import React from 'react'</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export default function fileName()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return &lt;div&gt;</a:t>
            </a:r>
            <a:r>
              <a:rPr lang="en-GB" sz="1800">
                <a:solidFill>
                  <a:schemeClr val="dk2"/>
                </a:solidFill>
              </a:rPr>
              <a:t>fileName</a:t>
            </a:r>
            <a:r>
              <a:rPr lang="en-GB" sz="1800">
                <a:solidFill>
                  <a:schemeClr val="dk2"/>
                </a:solidFill>
              </a:rPr>
              <a:t>&lt;/div&gt;</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17" name="Google Shape;117;p20"/>
          <p:cNvPicPr preferRelativeResize="0"/>
          <p:nvPr/>
        </p:nvPicPr>
        <p:blipFill rotWithShape="1">
          <a:blip r:embed="rId6">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2616050" y="151100"/>
            <a:ext cx="3783300" cy="750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b="1" lang="en-GB" sz="3000">
                <a:solidFill>
                  <a:srgbClr val="23272F"/>
                </a:solidFill>
                <a:highlight>
                  <a:srgbClr val="FFFFFF"/>
                </a:highlight>
              </a:rPr>
              <a:t>Create react app</a:t>
            </a:r>
            <a:endParaRPr b="1" sz="3000">
              <a:solidFill>
                <a:srgbClr val="23272F"/>
              </a:solidFill>
              <a:highlight>
                <a:srgbClr val="FFFFFF"/>
              </a:highlight>
            </a:endParaRPr>
          </a:p>
        </p:txBody>
      </p:sp>
      <p:sp>
        <p:nvSpPr>
          <p:cNvPr id="123" name="Google Shape;123;p21"/>
          <p:cNvSpPr txBox="1"/>
          <p:nvPr/>
        </p:nvSpPr>
        <p:spPr>
          <a:xfrm>
            <a:off x="411700" y="948450"/>
            <a:ext cx="8113800" cy="38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npx create-react-app my-app</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Git bash or cmd </a:t>
            </a:r>
            <a:br>
              <a:rPr lang="en-GB" sz="1150">
                <a:solidFill>
                  <a:srgbClr val="404756"/>
                </a:solidFill>
                <a:latin typeface="Courier New"/>
                <a:ea typeface="Courier New"/>
                <a:cs typeface="Courier New"/>
                <a:sym typeface="Courier New"/>
              </a:rPr>
            </a:br>
            <a:r>
              <a:rPr lang="en-GB" sz="1150">
                <a:solidFill>
                  <a:srgbClr val="404756"/>
                </a:solidFill>
                <a:latin typeface="Courier New"/>
                <a:ea typeface="Courier New"/>
                <a:cs typeface="Courier New"/>
                <a:sym typeface="Courier New"/>
              </a:rPr>
              <a:t>1- open new dir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2- cd dir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3- run command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1- </a:t>
            </a:r>
            <a:r>
              <a:rPr lang="en-GB" sz="1150">
                <a:solidFill>
                  <a:srgbClr val="404756"/>
                </a:solidFill>
                <a:latin typeface="Courier New"/>
                <a:ea typeface="Courier New"/>
                <a:cs typeface="Courier New"/>
                <a:sym typeface="Courier New"/>
              </a:rPr>
              <a:t>don't</a:t>
            </a:r>
            <a:r>
              <a:rPr lang="en-GB" sz="1150">
                <a:solidFill>
                  <a:srgbClr val="404756"/>
                </a:solidFill>
                <a:latin typeface="Courier New"/>
                <a:ea typeface="Courier New"/>
                <a:cs typeface="Courier New"/>
                <a:sym typeface="Courier New"/>
              </a:rPr>
              <a:t> use capital letter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rPr lang="en-GB" sz="1150">
                <a:solidFill>
                  <a:srgbClr val="404756"/>
                </a:solidFill>
                <a:latin typeface="Courier New"/>
                <a:ea typeface="Courier New"/>
                <a:cs typeface="Courier New"/>
                <a:sym typeface="Courier New"/>
              </a:rPr>
              <a:t>2- can use - for spaces</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04756"/>
              </a:solidFill>
              <a:latin typeface="Courier New"/>
              <a:ea typeface="Courier New"/>
              <a:cs typeface="Courier New"/>
              <a:sym typeface="Courier New"/>
            </a:endParaRPr>
          </a:p>
        </p:txBody>
      </p:sp>
      <p:sp>
        <p:nvSpPr>
          <p:cNvPr id="124" name="Google Shape;124;p21"/>
          <p:cNvSpPr txBox="1"/>
          <p:nvPr/>
        </p:nvSpPr>
        <p:spPr>
          <a:xfrm>
            <a:off x="577850" y="2012950"/>
            <a:ext cx="3783300" cy="5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b="1" sz="1800">
              <a:solidFill>
                <a:srgbClr val="23272F"/>
              </a:solidFill>
              <a:highlight>
                <a:srgbClr val="FFFFFF"/>
              </a:highlight>
            </a:endParaRPr>
          </a:p>
        </p:txBody>
      </p:sp>
      <p:sp>
        <p:nvSpPr>
          <p:cNvPr id="125" name="Google Shape;125;p21"/>
          <p:cNvSpPr txBox="1"/>
          <p:nvPr/>
        </p:nvSpPr>
        <p:spPr>
          <a:xfrm>
            <a:off x="654050" y="2794000"/>
            <a:ext cx="3429000" cy="7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800">
              <a:solidFill>
                <a:srgbClr val="23272F"/>
              </a:solidFill>
              <a:highlight>
                <a:srgbClr val="FFFFFF"/>
              </a:highlight>
            </a:endParaRPr>
          </a:p>
          <a:p>
            <a:pPr indent="0" lvl="0" marL="0" rtl="0" algn="l">
              <a:spcBef>
                <a:spcPts val="400"/>
              </a:spcBef>
              <a:spcAft>
                <a:spcPts val="0"/>
              </a:spcAft>
              <a:buNone/>
            </a:pPr>
            <a:r>
              <a:t/>
            </a:r>
            <a:endParaRPr sz="1800">
              <a:solidFill>
                <a:schemeClr val="dk2"/>
              </a:solidFill>
            </a:endParaRPr>
          </a:p>
        </p:txBody>
      </p:sp>
      <p:pic>
        <p:nvPicPr>
          <p:cNvPr id="126" name="Google Shape;126;p21"/>
          <p:cNvPicPr preferRelativeResize="0"/>
          <p:nvPr/>
        </p:nvPicPr>
        <p:blipFill>
          <a:blip r:embed="rId3">
            <a:alphaModFix/>
          </a:blip>
          <a:stretch>
            <a:fillRect/>
          </a:stretch>
        </p:blipFill>
        <p:spPr>
          <a:xfrm>
            <a:off x="425238" y="1947575"/>
            <a:ext cx="8086725" cy="1066800"/>
          </a:xfrm>
          <a:prstGeom prst="rect">
            <a:avLst/>
          </a:prstGeom>
          <a:noFill/>
          <a:ln>
            <a:noFill/>
          </a:ln>
        </p:spPr>
      </p:pic>
      <p:pic>
        <p:nvPicPr>
          <p:cNvPr id="127" name="Google Shape;127;p21"/>
          <p:cNvPicPr preferRelativeResize="0"/>
          <p:nvPr/>
        </p:nvPicPr>
        <p:blipFill>
          <a:blip r:embed="rId4">
            <a:alphaModFix/>
          </a:blip>
          <a:stretch>
            <a:fillRect/>
          </a:stretch>
        </p:blipFill>
        <p:spPr>
          <a:xfrm>
            <a:off x="411700" y="3766450"/>
            <a:ext cx="6358774" cy="1214350"/>
          </a:xfrm>
          <a:prstGeom prst="rect">
            <a:avLst/>
          </a:prstGeom>
          <a:noFill/>
          <a:ln>
            <a:noFill/>
          </a:ln>
        </p:spPr>
      </p:pic>
      <p:pic>
        <p:nvPicPr>
          <p:cNvPr id="128" name="Google Shape;128;p21"/>
          <p:cNvPicPr preferRelativeResize="0"/>
          <p:nvPr/>
        </p:nvPicPr>
        <p:blipFill rotWithShape="1">
          <a:blip r:embed="rId5">
            <a:alphaModFix/>
          </a:blip>
          <a:srcRect b="0" l="0" r="0" t="0"/>
          <a:stretch/>
        </p:blipFill>
        <p:spPr>
          <a:xfrm>
            <a:off x="7732484" y="186971"/>
            <a:ext cx="1099821" cy="4533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