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Mon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1adee2df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1adee2df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0e3c16d3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0e3c16d3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0e3c16d3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0e3c16d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0e3c16d3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0e3c16d3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0e3c16d3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0e3c16d3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0e3c16d3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70e3c16d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0e3c16d37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70e3c16d37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0e3c16d3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0e3c16d3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1adee2df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1adee2d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222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What is CSS?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CSS stands for </a:t>
            </a:r>
            <a:r>
              <a:rPr i="1" lang="en-GB" sz="1100">
                <a:solidFill>
                  <a:schemeClr val="dk1"/>
                </a:solidFill>
              </a:rPr>
              <a:t>Cascading Style Sheets</a:t>
            </a:r>
            <a:br>
              <a:rPr i="1" lang="en-GB" sz="1100">
                <a:solidFill>
                  <a:schemeClr val="dk1"/>
                </a:solidFill>
              </a:rPr>
            </a:b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It describes how HTML elements are displayed on screen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Enables styling, layout, animations, and responsive design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Essential for creating attractive user interfaces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59" y="135321"/>
            <a:ext cx="1099821" cy="45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2100" y="2684525"/>
            <a:ext cx="282892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8222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🧪 Example of changing display: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display: inline-block;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padding: 10px;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background: lightblue;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59" y="135321"/>
            <a:ext cx="1099821" cy="45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0238" y="282075"/>
            <a:ext cx="4467225" cy="360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8222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Basic CSS Selectors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element</a:t>
            </a:r>
            <a:r>
              <a:rPr lang="en-GB" sz="1100">
                <a:solidFill>
                  <a:schemeClr val="dk1"/>
                </a:solidFill>
              </a:rPr>
              <a:t> →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div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GB" sz="1100">
                <a:solidFill>
                  <a:schemeClr val="dk1"/>
                </a:solidFill>
              </a:rPr>
              <a:t>, etc.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.class</a:t>
            </a:r>
            <a:r>
              <a:rPr lang="en-GB" sz="1100">
                <a:solidFill>
                  <a:schemeClr val="dk1"/>
                </a:solidFill>
              </a:rPr>
              <a:t> →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.container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.button</a:t>
            </a:r>
            <a:b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#id</a:t>
            </a:r>
            <a:r>
              <a:rPr lang="en-GB" sz="1100">
                <a:solidFill>
                  <a:schemeClr val="dk1"/>
                </a:solidFill>
              </a:rPr>
              <a:t> →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#main-header</a:t>
            </a:r>
            <a:b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lang="en-GB" sz="1100">
                <a:solidFill>
                  <a:schemeClr val="dk1"/>
                </a:solidFill>
              </a:rPr>
              <a:t> → universal selector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element element</a:t>
            </a:r>
            <a:r>
              <a:rPr lang="en-GB" sz="1100">
                <a:solidFill>
                  <a:schemeClr val="dk1"/>
                </a:solidFill>
              </a:rPr>
              <a:t> → descendant (e.g.,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div p</a:t>
            </a:r>
            <a:r>
              <a:rPr lang="en-GB" sz="1100">
                <a:solidFill>
                  <a:schemeClr val="dk1"/>
                </a:solidFill>
              </a:rPr>
              <a:t>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element &gt; element</a:t>
            </a:r>
            <a:r>
              <a:rPr lang="en-GB" sz="1100">
                <a:solidFill>
                  <a:schemeClr val="dk1"/>
                </a:solidFill>
              </a:rPr>
              <a:t> → direct child (e.g.,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ul &gt; li</a:t>
            </a:r>
            <a:r>
              <a:rPr lang="en-GB" sz="1100">
                <a:solidFill>
                  <a:schemeClr val="dk1"/>
                </a:solidFill>
              </a:rPr>
              <a:t>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:hover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:first-child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:nth-child(n)</a:t>
            </a:r>
            <a:r>
              <a:rPr lang="en-GB" sz="1100">
                <a:solidFill>
                  <a:schemeClr val="dk1"/>
                </a:solidFill>
              </a:rPr>
              <a:t> → pseudo-classes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59" y="13532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8222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Common CSS Properties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🖍 </a:t>
            </a:r>
            <a:r>
              <a:rPr b="1" lang="en-GB" sz="1100">
                <a:solidFill>
                  <a:schemeClr val="dk1"/>
                </a:solidFill>
              </a:rPr>
              <a:t>Colors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background-color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opacity</a:t>
            </a:r>
            <a:b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🔤 </a:t>
            </a:r>
            <a:r>
              <a:rPr b="1" lang="en-GB" sz="1100">
                <a:solidFill>
                  <a:schemeClr val="dk1"/>
                </a:solidFill>
              </a:rPr>
              <a:t>Typography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font-size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font-family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font-weight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text-transform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line-height</a:t>
            </a:r>
            <a:b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📦 </a:t>
            </a:r>
            <a:r>
              <a:rPr b="1" lang="en-GB" sz="1100">
                <a:solidFill>
                  <a:schemeClr val="dk1"/>
                </a:solidFill>
              </a:rPr>
              <a:t>Spacing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margin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padding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gap</a:t>
            </a:r>
            <a:b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🟫 </a:t>
            </a:r>
            <a:r>
              <a:rPr b="1" lang="en-GB" sz="1100">
                <a:solidFill>
                  <a:schemeClr val="dk1"/>
                </a:solidFill>
              </a:rPr>
              <a:t>Borders &amp; Shadow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border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border-radius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box-shadow</a:t>
            </a:r>
            <a:b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📐 </a:t>
            </a:r>
            <a:r>
              <a:rPr b="1" lang="en-GB" sz="1100">
                <a:solidFill>
                  <a:schemeClr val="dk1"/>
                </a:solidFill>
              </a:rPr>
              <a:t>Alignment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vertical-align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justify-content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align-items</a:t>
            </a:r>
            <a:b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59" y="13532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8222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The Box Model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Content </a:t>
            </a:r>
            <a:r>
              <a:rPr lang="en-GB" sz="1100">
                <a:solidFill>
                  <a:schemeClr val="dk1"/>
                </a:solidFill>
              </a:rPr>
              <a:t>– the actual text or image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Padding </a:t>
            </a:r>
            <a:r>
              <a:rPr lang="en-GB" sz="1100">
                <a:solidFill>
                  <a:schemeClr val="dk1"/>
                </a:solidFill>
              </a:rPr>
              <a:t>– space between content and border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Border </a:t>
            </a:r>
            <a:r>
              <a:rPr lang="en-GB" sz="1100">
                <a:solidFill>
                  <a:schemeClr val="dk1"/>
                </a:solidFill>
              </a:rPr>
              <a:t>– the outline around the element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Margin </a:t>
            </a:r>
            <a:r>
              <a:rPr lang="en-GB" sz="1100">
                <a:solidFill>
                  <a:schemeClr val="dk1"/>
                </a:solidFill>
              </a:rPr>
              <a:t>– space outside the border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2150" y="2151425"/>
            <a:ext cx="2028825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02559" y="13532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82225" y="82225"/>
            <a:ext cx="8948700" cy="50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&lt;div class="box1"&gt;Content Box&lt;/div&gt;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&lt;div class="box2"&gt;Border Box&lt;/div&gt;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.box1 {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  width: 200px;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  padding: 20px;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  border: 5px solid red;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  box-sizing: content-box; /* Default */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.box2 {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  width: 200px;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  padding: 20px;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  border: 5px solid green;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  box-sizing: border-box; /* Recommended */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900">
                <a:solidFill>
                  <a:schemeClr val="dk1"/>
                </a:solidFill>
              </a:rPr>
              <a:t>Best Practice</a:t>
            </a:r>
            <a:r>
              <a:rPr lang="en-GB" sz="900">
                <a:solidFill>
                  <a:schemeClr val="dk1"/>
                </a:solidFill>
              </a:rPr>
              <a:t>  * {  box-sizing: border-box; }</a:t>
            </a:r>
            <a:endParaRPr sz="9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59" y="135321"/>
            <a:ext cx="1099821" cy="45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2550" y="725025"/>
            <a:ext cx="3810000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97650" y="108450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difference between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inline-block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🧱 CSS: </a:t>
            </a:r>
            <a:r>
              <a:rPr b="1" lang="en-GB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inline-block</a:t>
            </a:r>
            <a:r>
              <a:rPr b="1" lang="en-GB" sz="1300">
                <a:solidFill>
                  <a:schemeClr val="dk1"/>
                </a:solidFill>
              </a:rPr>
              <a:t> vs </a:t>
            </a:r>
            <a:r>
              <a:rPr b="1" lang="en-GB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✅ </a:t>
            </a:r>
            <a:r>
              <a:rPr b="1"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Takes </a:t>
            </a:r>
            <a:r>
              <a:rPr b="1" lang="en-GB" sz="1100">
                <a:solidFill>
                  <a:schemeClr val="dk1"/>
                </a:solidFill>
              </a:rPr>
              <a:t>full width</a:t>
            </a:r>
            <a:r>
              <a:rPr lang="en-GB" sz="1100">
                <a:solidFill>
                  <a:schemeClr val="dk1"/>
                </a:solidFill>
              </a:rPr>
              <a:t> available (stretches to the parent’s width).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Always starts on a </a:t>
            </a:r>
            <a:r>
              <a:rPr b="1" lang="en-GB" sz="1100">
                <a:solidFill>
                  <a:schemeClr val="dk1"/>
                </a:solidFill>
              </a:rPr>
              <a:t>new line</a:t>
            </a:r>
            <a:r>
              <a:rPr lang="en-GB" sz="1100">
                <a:solidFill>
                  <a:schemeClr val="dk1"/>
                </a:solidFill>
              </a:rPr>
              <a:t>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You can set </a:t>
            </a:r>
            <a:r>
              <a:rPr b="1" lang="en-GB" sz="1100">
                <a:solidFill>
                  <a:schemeClr val="dk1"/>
                </a:solidFill>
              </a:rPr>
              <a:t>width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height</a:t>
            </a:r>
            <a:r>
              <a:rPr lang="en-GB" sz="1100">
                <a:solidFill>
                  <a:schemeClr val="dk1"/>
                </a:solidFill>
              </a:rPr>
              <a:t>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Examples: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&lt;div&gt;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&lt;section&gt;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display: block;</a:t>
            </a:r>
            <a:endParaRPr b="1"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59" y="13532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>
            <a:off x="8222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✅ </a:t>
            </a:r>
            <a:r>
              <a:rPr b="1"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inline-block</a:t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Sits </a:t>
            </a:r>
            <a:r>
              <a:rPr b="1" lang="en-GB" sz="1100">
                <a:solidFill>
                  <a:schemeClr val="dk1"/>
                </a:solidFill>
              </a:rPr>
              <a:t>inline with other elements</a:t>
            </a:r>
            <a:r>
              <a:rPr lang="en-GB" sz="1100">
                <a:solidFill>
                  <a:schemeClr val="dk1"/>
                </a:solidFill>
              </a:rPr>
              <a:t> (like text).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Respects width and height</a:t>
            </a:r>
            <a:r>
              <a:rPr lang="en-GB" sz="1100">
                <a:solidFill>
                  <a:schemeClr val="dk1"/>
                </a:solidFill>
              </a:rPr>
              <a:t> (unlike plain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inline</a:t>
            </a:r>
            <a:r>
              <a:rPr lang="en-GB" sz="1100">
                <a:solidFill>
                  <a:schemeClr val="dk1"/>
                </a:solidFill>
              </a:rPr>
              <a:t>).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Doesn’t start on a new line.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Good for layout </a:t>
            </a:r>
            <a:r>
              <a:rPr b="1" lang="en-GB" sz="1100">
                <a:solidFill>
                  <a:schemeClr val="dk1"/>
                </a:solidFill>
              </a:rPr>
              <a:t>without breaking flow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       </a:t>
            </a:r>
            <a:r>
              <a:rPr b="1" lang="en-GB" sz="1300">
                <a:solidFill>
                  <a:schemeClr val="dk1"/>
                </a:solidFill>
              </a:rPr>
              <a:t>display: inline-block;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59" y="13532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/>
        </p:nvSpPr>
        <p:spPr>
          <a:xfrm>
            <a:off x="8222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&lt;div style={{display: "block", background: "lightblue"}}&gt;Block Element&lt;/div&gt;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&lt;span style={{display: "inlineBlock", background: "lightgreen"}}&gt;Inline-Block Element&lt;/span&gt;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&lt;span style={{display: "inlineBlock", background: "lightcoral"}}&gt;Another Inline-Block&lt;/span&gt;</a:t>
            </a:r>
            <a:endParaRPr sz="105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59" y="135321"/>
            <a:ext cx="1099821" cy="45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163" y="2375900"/>
            <a:ext cx="8783675" cy="6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/>
        </p:nvSpPr>
        <p:spPr>
          <a:xfrm>
            <a:off x="82225" y="82225"/>
            <a:ext cx="8948700" cy="49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02559" y="135321"/>
            <a:ext cx="1099821" cy="453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5350" y="0"/>
            <a:ext cx="37677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