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51d710f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51d710f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51d710f88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51d710f88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51d710f88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51d710f88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51d710f88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51d710f88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52400" y="152400"/>
            <a:ext cx="8807700" cy="47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1B1B32"/>
                </a:solidFill>
                <a:highlight>
                  <a:srgbClr val="F5F6F7"/>
                </a:highlight>
              </a:rPr>
              <a:t>Pass Props to a Stateless Functional Component</a:t>
            </a:r>
            <a:endParaRPr b="1" sz="2400">
              <a:solidFill>
                <a:srgbClr val="1B1B32"/>
              </a:solidFill>
              <a:highlight>
                <a:srgbClr val="F5F6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The previous challenges covered a lot about creating and composing JSX elements, functional components, and ES6 style class components in React. With this foundation, it's time to look at another feature very common in React: </a:t>
            </a:r>
            <a:r>
              <a:rPr b="1" lang="en-GB" sz="1350">
                <a:solidFill>
                  <a:srgbClr val="1B1B32"/>
                </a:solidFill>
                <a:highlight>
                  <a:srgbClr val="F5F6F7"/>
                </a:highlight>
              </a:rPr>
              <a:t>props</a:t>
            </a: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. In React, you can pass props, or properties, to child components. Say you have an </a:t>
            </a:r>
            <a:r>
              <a:rPr lang="en-GB" sz="1200">
                <a:solidFill>
                  <a:srgbClr val="2A2A40"/>
                </a:solidFill>
                <a:highlight>
                  <a:srgbClr val="DFDFE2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 component which renders a child component called </a:t>
            </a:r>
            <a:r>
              <a:rPr lang="en-GB" sz="1200">
                <a:solidFill>
                  <a:srgbClr val="2A2A40"/>
                </a:solidFill>
                <a:highlight>
                  <a:srgbClr val="DFDFE2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 which is a stateless functional component. You can pass </a:t>
            </a:r>
            <a:r>
              <a:rPr lang="en-GB" sz="1200">
                <a:solidFill>
                  <a:srgbClr val="2A2A40"/>
                </a:solidFill>
                <a:highlight>
                  <a:srgbClr val="DFDFE2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 a </a:t>
            </a:r>
            <a:r>
              <a:rPr lang="en-GB" sz="1200">
                <a:solidFill>
                  <a:srgbClr val="2A2A40"/>
                </a:solidFill>
                <a:highlight>
                  <a:srgbClr val="DFDFE2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 property by writing:</a:t>
            </a:r>
            <a:endParaRPr sz="1350">
              <a:solidFill>
                <a:srgbClr val="1B1B32"/>
              </a:solidFill>
              <a:highlight>
                <a:srgbClr val="F5F6F7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350">
                <a:solidFill>
                  <a:srgbClr val="9929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chemeClr val="dk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350">
                <a:solidFill>
                  <a:srgbClr val="9929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-GB" sz="1350">
                <a:solidFill>
                  <a:srgbClr val="E000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80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='</a:t>
            </a:r>
            <a:r>
              <a:rPr lang="en-GB" sz="1350">
                <a:solidFill>
                  <a:srgbClr val="2574A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Mark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GB" sz="1350">
                <a:solidFill>
                  <a:srgbClr val="E000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350">
              <a:solidFill>
                <a:schemeClr val="dk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350">
                <a:solidFill>
                  <a:srgbClr val="9929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chemeClr val="dk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You use </a:t>
            </a:r>
            <a:r>
              <a:rPr b="1" lang="en-GB" sz="1350">
                <a:solidFill>
                  <a:srgbClr val="1B1B32"/>
                </a:solidFill>
                <a:highlight>
                  <a:srgbClr val="F5F6F7"/>
                </a:highlight>
              </a:rPr>
              <a:t>custom HTML attributes</a:t>
            </a: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 created by you and supported by React to be passed to the component. In this case, the created property </a:t>
            </a:r>
            <a:r>
              <a:rPr lang="en-GB" sz="1200">
                <a:solidFill>
                  <a:srgbClr val="2A2A40"/>
                </a:solidFill>
                <a:highlight>
                  <a:srgbClr val="DFDFE2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 is passed to the component </a:t>
            </a:r>
            <a:r>
              <a:rPr lang="en-GB" sz="1200">
                <a:solidFill>
                  <a:srgbClr val="2A2A40"/>
                </a:solidFill>
                <a:highlight>
                  <a:srgbClr val="DFDFE2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. Since </a:t>
            </a:r>
            <a:r>
              <a:rPr lang="en-GB" sz="1200">
                <a:solidFill>
                  <a:srgbClr val="2A2A40"/>
                </a:solidFill>
                <a:highlight>
                  <a:srgbClr val="DFDFE2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 is a stateless functional component, it has access to this value like so:</a:t>
            </a:r>
            <a:endParaRPr sz="1350">
              <a:solidFill>
                <a:srgbClr val="1B1B32"/>
              </a:solidFill>
              <a:highlight>
                <a:srgbClr val="F5F6F7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2574A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9929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-GB" sz="13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3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350">
                <a:solidFill>
                  <a:srgbClr val="E000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3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Hello, 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GB" sz="13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GB" sz="13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350">
                <a:solidFill>
                  <a:srgbClr val="E000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chemeClr val="dk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It is standard to call this value </a:t>
            </a:r>
            <a:r>
              <a:rPr lang="en-GB" sz="1200">
                <a:solidFill>
                  <a:srgbClr val="2A2A40"/>
                </a:solidFill>
                <a:highlight>
                  <a:srgbClr val="DFDFE2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 and when dealing with stateless functional components, you basically consider it as an argument to a function which returns JSX. You can access the value of the argument in the function body. With class components, you will see this is a little different.</a:t>
            </a:r>
            <a:endParaRPr sz="1350">
              <a:solidFill>
                <a:srgbClr val="1B1B32"/>
              </a:solidFill>
              <a:highlight>
                <a:srgbClr val="F5F6F7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877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0" y="0"/>
            <a:ext cx="8993700" cy="45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1B1B32"/>
                </a:solidFill>
                <a:highlight>
                  <a:srgbClr val="F5F6F7"/>
                </a:highlight>
              </a:rPr>
              <a:t>Pass an Array as Props</a:t>
            </a:r>
            <a:endParaRPr b="1" sz="2400">
              <a:solidFill>
                <a:srgbClr val="1B1B32"/>
              </a:solidFill>
              <a:highlight>
                <a:srgbClr val="F5F6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The last challenge demonstrated how to pass information from a parent component to a child component as </a:t>
            </a:r>
            <a:r>
              <a:rPr lang="en-GB" sz="1200">
                <a:solidFill>
                  <a:srgbClr val="2A2A40"/>
                </a:solidFill>
                <a:highlight>
                  <a:srgbClr val="DFDFE2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 or properties. This challenge looks at how arrays can be passed as </a:t>
            </a:r>
            <a:r>
              <a:rPr lang="en-GB" sz="1200">
                <a:solidFill>
                  <a:srgbClr val="2A2A40"/>
                </a:solidFill>
                <a:highlight>
                  <a:srgbClr val="DFDFE2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. To pass an array to a JSX element, it must be treated as JavaScript and wrapped in curly braces.</a:t>
            </a:r>
            <a:endParaRPr sz="1350">
              <a:solidFill>
                <a:srgbClr val="1B1B32"/>
              </a:solidFill>
              <a:highlight>
                <a:srgbClr val="F5F6F7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350">
                <a:solidFill>
                  <a:srgbClr val="9929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ParentComponent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chemeClr val="dk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350">
                <a:solidFill>
                  <a:srgbClr val="9929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ChildComponent</a:t>
            </a:r>
            <a:r>
              <a:rPr lang="en-GB" sz="1350">
                <a:solidFill>
                  <a:srgbClr val="E000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80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={[</a:t>
            </a:r>
            <a:r>
              <a:rPr lang="en-GB" sz="1350">
                <a:solidFill>
                  <a:srgbClr val="0080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50">
                <a:solidFill>
                  <a:srgbClr val="E000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80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1350">
                <a:solidFill>
                  <a:srgbClr val="E000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80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]}</a:t>
            </a:r>
            <a:r>
              <a:rPr lang="en-GB" sz="1350">
                <a:solidFill>
                  <a:srgbClr val="E000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350">
              <a:solidFill>
                <a:schemeClr val="dk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en-GB" sz="1350">
                <a:solidFill>
                  <a:srgbClr val="9929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ParentComponent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chemeClr val="dk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7800" marR="1778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The child component then has access to the array property </a:t>
            </a:r>
            <a:r>
              <a:rPr lang="en-GB" sz="1200">
                <a:solidFill>
                  <a:srgbClr val="2A2A40"/>
                </a:solidFill>
                <a:highlight>
                  <a:srgbClr val="DFDFE2"/>
                </a:highlight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. Array methods such as </a:t>
            </a:r>
            <a:r>
              <a:rPr lang="en-GB" sz="1200">
                <a:solidFill>
                  <a:srgbClr val="2A2A40"/>
                </a:solidFill>
                <a:highlight>
                  <a:srgbClr val="DFDFE2"/>
                </a:highlight>
                <a:latin typeface="Courier New"/>
                <a:ea typeface="Courier New"/>
                <a:cs typeface="Courier New"/>
                <a:sym typeface="Courier New"/>
              </a:rPr>
              <a:t>join()</a:t>
            </a: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 can be used when accessing the property.</a:t>
            </a:r>
            <a:endParaRPr sz="1350">
              <a:solidFill>
                <a:srgbClr val="1B1B32"/>
              </a:solidFill>
              <a:highlight>
                <a:srgbClr val="F5F6F7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2574A9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9929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ChildComponent</a:t>
            </a:r>
            <a:r>
              <a:rPr lang="en-GB" sz="13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3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GB" sz="13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-GB" sz="13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350">
                <a:solidFill>
                  <a:srgbClr val="E000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r>
              <a:rPr lang="en-GB" sz="13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solidFill>
                  <a:schemeClr val="dk1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solidFill>
                  <a:srgbClr val="9929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350">
                <a:solidFill>
                  <a:srgbClr val="00804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)}&lt;/</a:t>
            </a:r>
            <a:r>
              <a:rPr lang="en-GB" sz="1350">
                <a:solidFill>
                  <a:srgbClr val="E00000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350">
                <a:solidFill>
                  <a:srgbClr val="38425C"/>
                </a:solidFill>
                <a:highlight>
                  <a:srgbClr val="F5F2F0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chemeClr val="dk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7800" marR="1778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rgbClr val="F5F2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This will join all </a:t>
            </a:r>
            <a:r>
              <a:rPr lang="en-GB" sz="1200">
                <a:solidFill>
                  <a:srgbClr val="2A2A40"/>
                </a:solidFill>
                <a:highlight>
                  <a:srgbClr val="DFDFE2"/>
                </a:highlight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 array items into a comma separated string and produce: </a:t>
            </a:r>
            <a:r>
              <a:rPr lang="en-GB" sz="1200">
                <a:solidFill>
                  <a:srgbClr val="2A2A40"/>
                </a:solidFill>
                <a:highlight>
                  <a:srgbClr val="DFDFE2"/>
                </a:highlight>
                <a:latin typeface="Courier New"/>
                <a:ea typeface="Courier New"/>
                <a:cs typeface="Courier New"/>
                <a:sym typeface="Courier New"/>
              </a:rPr>
              <a:t>&lt;p&gt;green, blue, red&lt;/p&gt;</a:t>
            </a: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. Later, we will learn about other common methods to render arrays of data in React.</a:t>
            </a:r>
            <a:endParaRPr sz="1350">
              <a:solidFill>
                <a:srgbClr val="1B1B32"/>
              </a:solidFill>
              <a:highlight>
                <a:srgbClr val="F5F6F7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0" y="0"/>
            <a:ext cx="877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0" y="0"/>
            <a:ext cx="8806800" cy="48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2540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1B1B32"/>
                </a:solidFill>
                <a:highlight>
                  <a:srgbClr val="F5F6F7"/>
                </a:highlight>
              </a:rPr>
              <a:t>Use Default Props</a:t>
            </a:r>
            <a:endParaRPr b="1" sz="2400">
              <a:solidFill>
                <a:srgbClr val="1B1B32"/>
              </a:solidFill>
              <a:highlight>
                <a:srgbClr val="F5F6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React also has an option to set default props. You can assign default props to a component as a property on the component itself and React assigns the default prop if necessary. This allows you to specify what a prop value should be if no value is explicitly provided. For example, if you declare </a:t>
            </a:r>
            <a:r>
              <a:rPr lang="en-GB" sz="1200">
                <a:solidFill>
                  <a:srgbClr val="2A2A40"/>
                </a:solidFill>
                <a:highlight>
                  <a:srgbClr val="DFDFE2"/>
                </a:highlight>
                <a:latin typeface="Courier New"/>
                <a:ea typeface="Courier New"/>
                <a:cs typeface="Courier New"/>
                <a:sym typeface="Courier New"/>
              </a:rPr>
              <a:t>MyComponent.defaultProps = { location: 'San Francisco' }</a:t>
            </a: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, you have defined a location prop that's set to the string </a:t>
            </a:r>
            <a:r>
              <a:rPr lang="en-GB" sz="1200">
                <a:solidFill>
                  <a:srgbClr val="2A2A40"/>
                </a:solidFill>
                <a:highlight>
                  <a:srgbClr val="DFDFE2"/>
                </a:highlight>
                <a:latin typeface="Courier New"/>
                <a:ea typeface="Courier New"/>
                <a:cs typeface="Courier New"/>
                <a:sym typeface="Courier New"/>
              </a:rPr>
              <a:t>San Francisco</a:t>
            </a: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, unless you specify otherwise. React assigns default props if props are undefined, but if you pass </a:t>
            </a:r>
            <a:r>
              <a:rPr lang="en-GB" sz="1200">
                <a:solidFill>
                  <a:srgbClr val="2A2A40"/>
                </a:solidFill>
                <a:highlight>
                  <a:srgbClr val="DFDFE2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 as the value for a prop, it will remain </a:t>
            </a:r>
            <a:r>
              <a:rPr lang="en-GB" sz="1200">
                <a:solidFill>
                  <a:srgbClr val="2A2A40"/>
                </a:solidFill>
                <a:highlight>
                  <a:srgbClr val="DFDFE2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350">
                <a:solidFill>
                  <a:srgbClr val="1B1B32"/>
                </a:solidFill>
                <a:highlight>
                  <a:srgbClr val="F5F6F7"/>
                </a:highlight>
              </a:rPr>
              <a:t>.</a:t>
            </a:r>
            <a:endParaRPr sz="1350">
              <a:solidFill>
                <a:srgbClr val="1B1B32"/>
              </a:solidFill>
              <a:highlight>
                <a:srgbClr val="F5F6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B1B32"/>
              </a:solidFill>
              <a:highlight>
                <a:srgbClr val="F5F6F7"/>
              </a:highlight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ShoppingCart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=&gt; {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3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3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Shopping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Cart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ShoppingCart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defaultProps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{ 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GB" sz="135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1B1B32"/>
              </a:solidFill>
              <a:highlight>
                <a:srgbClr val="F5F6F7"/>
              </a:highlight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0" y="0"/>
            <a:ext cx="877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0" y="0"/>
            <a:ext cx="90087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Example : </a:t>
            </a:r>
            <a:endParaRPr sz="135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F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CurrentDate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=&gt; {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3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 &lt;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3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Calendar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=() =&gt;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3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it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?&lt;/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   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lang="en-GB" sz="13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CurrentDate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en-GB" sz="13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()}/&gt;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&lt;/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0" y="0"/>
            <a:ext cx="877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0" y="0"/>
            <a:ext cx="8560200" cy="3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=&gt; {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3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3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Cart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props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defaultProps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GB" sz="135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50">
              <a:solidFill>
                <a:srgbClr val="09865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ShoppingCart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 ()=&gt; {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3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en-GB" sz="1350">
                <a:solidFill>
                  <a:srgbClr val="0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350">
                <a:solidFill>
                  <a:srgbClr val="00107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quantity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r>
              <a:rPr lang="en-GB" sz="1350">
                <a:solidFill>
                  <a:srgbClr val="09865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}/&gt;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