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y="5143500" cx="9144000"/>
  <p:notesSz cx="6858000" cy="9144000"/>
  <p:embeddedFontLst>
    <p:embeddedFont>
      <p:font typeface="Roboto"/>
      <p:regular r:id="rId91"/>
      <p:bold r:id="rId92"/>
      <p:italic r:id="rId93"/>
      <p:boldItalic r:id="rId94"/>
    </p:embeddedFont>
    <p:embeddedFont>
      <p:font typeface="Roboto Mono"/>
      <p:regular r:id="rId95"/>
      <p:bold r:id="rId96"/>
      <p:italic r:id="rId97"/>
      <p:bold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obotoMono-regular.fntdata"/><Relationship Id="rId94" Type="http://schemas.openxmlformats.org/officeDocument/2006/relationships/font" Target="fonts/Roboto-boldItalic.fntdata"/><Relationship Id="rId97" Type="http://schemas.openxmlformats.org/officeDocument/2006/relationships/font" Target="fonts/RobotoMono-italic.fntdata"/><Relationship Id="rId96"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98"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Roboto-regular.fntdata"/><Relationship Id="rId90" Type="http://schemas.openxmlformats.org/officeDocument/2006/relationships/slide" Target="slides/slide85.xml"/><Relationship Id="rId93" Type="http://schemas.openxmlformats.org/officeDocument/2006/relationships/font" Target="fonts/Roboto-italic.fntdata"/><Relationship Id="rId92"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e7cee814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e7cee814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e7cee814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e7cee814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e7cee814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e7cee814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e7cee814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e7cee814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e7cee814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e7cee814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e7cee814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e7cee814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e7cee814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e7cee814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e7cee814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e7cee81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e7cee814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6e7cee814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e7cee814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e7cee814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e7cee814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e7cee814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e7cee814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e7cee814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e7cee814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6e7cee814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e7cee814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6e7cee814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e7cee814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e7cee814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e7cee814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e7cee814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e7cee814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6e7cee814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6e7cee814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e7cee814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6e7cee814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e7cee814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e7cee814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e7cee814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e7cee814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e7cee814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6e7cee81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6e7cee81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6e7cee8147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6e7cee8147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e7cee814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e7cee814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6e7cee814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6e7cee814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e7cee8147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e7cee814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6e7cee814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6e7cee814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6e7cee814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6e7cee814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6e7cee814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6e7cee814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6e7cee8147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6e7cee8147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6e7cee814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6e7cee814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6e7cee8147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6e7cee8147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6e7cee814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6e7cee81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6e7cee814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6e7cee814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6e7cee8147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6e7cee814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6e7cee8147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6e7cee8147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6e7cee8147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6e7cee8147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6e7cee8147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6e7cee8147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e7cee8147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6e7cee8147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6e7cee8147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6e7cee8147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6e7cee8147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6e7cee814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6e7cee8147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6e7cee8147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6e7cee8147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e7cee814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e7cee81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e7cee81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6e7cee814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6e7cee814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6e7cee814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6e7cee814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6e7cee814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6e7cee814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6e7cee8147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6e7cee8147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6e7cee8147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6e7cee8147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6e7cee8147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6e7cee8147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6e7cee8147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6e7cee8147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6e7cee814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6e7cee814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6e7cee8147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6e7cee814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6e7cee8147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6e7cee8147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e7cee814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e7cee814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6e7cee8147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6e7cee8147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6e7cee8147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6e7cee8147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6e7cee814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6e7cee814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6e7cee8147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6e7cee8147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6e7cee8147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6e7cee8147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6e7cee8147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6e7cee8147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6e7cee8147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6e7cee8147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6e7cee8147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6e7cee8147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6e7cee8147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6e7cee8147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6e7cee8147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6e7cee8147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e7cee814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e7cee814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6e7cee814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6e7cee814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6e7cee8147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6e7cee8147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6e7cee814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6e7cee814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6e7cee8147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6e7cee8147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6e7cee8147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6e7cee8147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6e7cee8147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6e7cee8147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6e7cee8147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6e7cee8147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6e7cee814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6e7cee814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6e7cee8147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6e7cee8147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6e7cee8147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6e7cee8147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e7cee814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e7cee814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6e7cee814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6e7cee814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6e7cee8147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6e7cee8147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6e7cee8147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6e7cee8147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6e7cee814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6e7cee814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6e7cee8147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6e7cee8147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6e7cee814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6e7cee814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e7cee814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e7cee814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70000"/>
            <a:ext cx="8520600" cy="1032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JavaScript</a:t>
            </a:r>
            <a:endParaRPr/>
          </a:p>
        </p:txBody>
      </p:sp>
      <p:sp>
        <p:nvSpPr>
          <p:cNvPr id="55" name="Google Shape;55;p13"/>
          <p:cNvSpPr txBox="1"/>
          <p:nvPr/>
        </p:nvSpPr>
        <p:spPr>
          <a:xfrm>
            <a:off x="241500" y="1745750"/>
            <a:ext cx="8661000" cy="27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Comment Your JavaScript Code</a:t>
            </a:r>
            <a:br>
              <a:rPr lang="en-GB" sz="1350">
                <a:solidFill>
                  <a:srgbClr val="62707F"/>
                </a:solidFill>
                <a:highlight>
                  <a:srgbClr val="F5F2F0"/>
                </a:highlight>
                <a:latin typeface="Courier New"/>
                <a:ea typeface="Courier New"/>
                <a:cs typeface="Courier New"/>
                <a:sym typeface="Courier New"/>
              </a:rPr>
            </a:br>
            <a:endParaRPr sz="1350">
              <a:solidFill>
                <a:srgbClr val="62707F"/>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1B1B32"/>
                </a:solidFill>
                <a:highlight>
                  <a:srgbClr val="F5F6F7"/>
                </a:highlight>
              </a:rPr>
              <a:t>Comments are lines of code that JavaScript will intentionally ignore. Comments are a great way to leave notes to yourself and to other people</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lang="en-GB" sz="1350">
                <a:solidFill>
                  <a:srgbClr val="62707F"/>
                </a:solidFill>
                <a:highlight>
                  <a:srgbClr val="F5F2F0"/>
                </a:highlight>
                <a:latin typeface="Courier New"/>
                <a:ea typeface="Courier New"/>
                <a:cs typeface="Courier New"/>
                <a:sym typeface="Courier New"/>
              </a:rPr>
              <a:t>// This is an in-line comment.</a:t>
            </a:r>
            <a:endParaRPr sz="1350">
              <a:solidFill>
                <a:srgbClr val="62707F"/>
              </a:solidFill>
              <a:highlight>
                <a:srgbClr val="F5F2F0"/>
              </a:highlight>
              <a:latin typeface="Courier New"/>
              <a:ea typeface="Courier New"/>
              <a:cs typeface="Courier New"/>
              <a:sym typeface="Courier New"/>
            </a:endParaRPr>
          </a:p>
          <a:p>
            <a:pPr indent="0" lvl="0" marL="0" rtl="0" algn="l">
              <a:spcBef>
                <a:spcPts val="0"/>
              </a:spcBef>
              <a:spcAft>
                <a:spcPts val="0"/>
              </a:spcAft>
              <a:buNone/>
            </a:pPr>
            <a:br>
              <a:rPr lang="en-GB" sz="1350">
                <a:solidFill>
                  <a:srgbClr val="62707F"/>
                </a:solidFill>
                <a:highlight>
                  <a:srgbClr val="F5F2F0"/>
                </a:highlight>
                <a:latin typeface="Courier New"/>
                <a:ea typeface="Courier New"/>
                <a:cs typeface="Courier New"/>
                <a:sym typeface="Courier New"/>
              </a:rPr>
            </a:br>
            <a:br>
              <a:rPr lang="en-GB" sz="1350">
                <a:solidFill>
                  <a:srgbClr val="62707F"/>
                </a:solidFill>
                <a:highlight>
                  <a:srgbClr val="F5F2F0"/>
                </a:highlight>
                <a:latin typeface="Courier New"/>
                <a:ea typeface="Courier New"/>
                <a:cs typeface="Courier New"/>
                <a:sym typeface="Courier New"/>
              </a:rPr>
            </a:br>
            <a:r>
              <a:rPr lang="en-GB" sz="1350">
                <a:solidFill>
                  <a:srgbClr val="62707F"/>
                </a:solidFill>
                <a:highlight>
                  <a:srgbClr val="F5F2F0"/>
                </a:highlight>
                <a:latin typeface="Courier New"/>
                <a:ea typeface="Courier New"/>
                <a:cs typeface="Courier New"/>
                <a:sym typeface="Courier New"/>
              </a:rPr>
              <a:t>/* This is a</a:t>
            </a:r>
            <a:endParaRPr sz="1350">
              <a:solidFill>
                <a:srgbClr val="62707F"/>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rgbClr val="62707F"/>
                </a:solidFill>
                <a:highlight>
                  <a:srgbClr val="F5F2F0"/>
                </a:highlight>
                <a:latin typeface="Courier New"/>
                <a:ea typeface="Courier New"/>
                <a:cs typeface="Courier New"/>
                <a:sym typeface="Courier New"/>
              </a:rPr>
              <a:t>multi-line comment */</a:t>
            </a:r>
            <a:endParaRPr sz="1350">
              <a:solidFill>
                <a:srgbClr val="62707F"/>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t/>
            </a:r>
            <a:endParaRPr sz="1800">
              <a:solidFill>
                <a:schemeClr val="dk2"/>
              </a:solidFill>
            </a:endParaRPr>
          </a:p>
        </p:txBody>
      </p:sp>
      <p:pic>
        <p:nvPicPr>
          <p:cNvPr id="56" name="Google Shape;56;p13"/>
          <p:cNvPicPr preferRelativeResize="0"/>
          <p:nvPr/>
        </p:nvPicPr>
        <p:blipFill rotWithShape="1">
          <a:blip r:embed="rId3">
            <a:alphaModFix/>
          </a:blip>
          <a:srcRect b="0" l="0" r="0" t="0"/>
          <a:stretch/>
        </p:blipFill>
        <p:spPr>
          <a:xfrm>
            <a:off x="7732484" y="186971"/>
            <a:ext cx="1099821" cy="4533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241500" y="88475"/>
            <a:ext cx="8661000" cy="43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Concatenating Strings with Plus Operator</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In JavaScript, when the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operator is used with a </a:t>
            </a:r>
            <a:r>
              <a:rPr lang="en-GB" sz="1200">
                <a:solidFill>
                  <a:srgbClr val="2A2A40"/>
                </a:solidFill>
                <a:highlight>
                  <a:srgbClr val="DFDFE2"/>
                </a:highlight>
                <a:latin typeface="Courier New"/>
                <a:ea typeface="Courier New"/>
                <a:cs typeface="Courier New"/>
                <a:sym typeface="Courier New"/>
              </a:rPr>
              <a:t>String</a:t>
            </a:r>
            <a:r>
              <a:rPr lang="en-GB" sz="1350">
                <a:solidFill>
                  <a:srgbClr val="1B1B32"/>
                </a:solidFill>
                <a:highlight>
                  <a:srgbClr val="F5F6F7"/>
                </a:highlight>
              </a:rPr>
              <a:t> value, it is called the concatenation operator. You can build a new string out of other strings by concatenating them together.</a:t>
            </a:r>
            <a:endParaRPr sz="135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We can also use the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operator</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"I come first. "</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"I come second."</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  let</a:t>
            </a:r>
            <a:r>
              <a:rPr lang="en-GB" sz="1350">
                <a:solidFill>
                  <a:schemeClr val="dk1"/>
                </a:solidFill>
                <a:highlight>
                  <a:srgbClr val="F5F2F0"/>
                </a:highlight>
                <a:latin typeface="Courier New"/>
                <a:ea typeface="Courier New"/>
                <a:cs typeface="Courier New"/>
                <a:sym typeface="Courier New"/>
              </a:rPr>
              <a:t> ourStr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"I come first.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ourStr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"I come second."</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rPr b="1" lang="en-GB" sz="2300">
                <a:solidFill>
                  <a:srgbClr val="1B1B32"/>
                </a:solidFill>
                <a:highlight>
                  <a:srgbClr val="F5F6F7"/>
                </a:highlight>
              </a:rPr>
              <a:t> Constructing Strings with Variables</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Sometimes you will need to build a string. By using the concatenation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you can insert one or more variables into a string you're building.</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  const</a:t>
            </a:r>
            <a:r>
              <a:rPr lang="en-GB" sz="1350">
                <a:solidFill>
                  <a:schemeClr val="dk1"/>
                </a:solidFill>
                <a:highlight>
                  <a:srgbClr val="F5F2F0"/>
                </a:highlight>
                <a:latin typeface="Courier New"/>
                <a:ea typeface="Courier New"/>
                <a:cs typeface="Courier New"/>
                <a:sym typeface="Courier New"/>
              </a:rPr>
              <a:t> ourName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"hasoub"</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"Hello, our name is "</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ourName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 how are you?"</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t/>
            </a:r>
            <a:endParaRPr sz="1350">
              <a:solidFill>
                <a:srgbClr val="1B1B32"/>
              </a:solidFill>
              <a:highlight>
                <a:srgbClr val="F5F6F7"/>
              </a:highlight>
            </a:endParaRPr>
          </a:p>
        </p:txBody>
      </p:sp>
      <p:pic>
        <p:nvPicPr>
          <p:cNvPr id="111" name="Google Shape;111;p22"/>
          <p:cNvPicPr preferRelativeResize="0"/>
          <p:nvPr/>
        </p:nvPicPr>
        <p:blipFill rotWithShape="1">
          <a:blip r:embed="rId3">
            <a:alphaModFix/>
          </a:blip>
          <a:srcRect b="0" l="0" r="0" t="0"/>
          <a:stretch/>
        </p:blipFill>
        <p:spPr>
          <a:xfrm>
            <a:off x="7738309" y="88471"/>
            <a:ext cx="1099821" cy="4533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Appending Variables to Strings</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Just as we can build a string over multiple lines out of string literals, we can also append variables to a string using the plus equals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operator.</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"awesome!"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ourStr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"H</a:t>
            </a:r>
            <a:r>
              <a:rPr lang="en-GB" sz="1350">
                <a:solidFill>
                  <a:srgbClr val="008040"/>
                </a:solidFill>
                <a:highlight>
                  <a:srgbClr val="F5F2F0"/>
                </a:highlight>
                <a:latin typeface="Courier New"/>
                <a:ea typeface="Courier New"/>
                <a:cs typeface="Courier New"/>
                <a:sym typeface="Courier New"/>
              </a:rPr>
              <a:t>asoub</a:t>
            </a:r>
            <a:r>
              <a:rPr lang="en-GB" sz="1350">
                <a:solidFill>
                  <a:srgbClr val="008040"/>
                </a:solidFill>
                <a:highlight>
                  <a:srgbClr val="F5F2F0"/>
                </a:highlight>
                <a:latin typeface="Courier New"/>
                <a:ea typeface="Courier New"/>
                <a:cs typeface="Courier New"/>
                <a:sym typeface="Courier New"/>
              </a:rPr>
              <a:t> is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ourStr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25400" marR="25400" rtl="0" algn="l">
              <a:lnSpc>
                <a:spcPct val="115000"/>
              </a:lnSpc>
              <a:spcBef>
                <a:spcPts val="1500"/>
              </a:spcBef>
              <a:spcAft>
                <a:spcPts val="0"/>
              </a:spcAft>
              <a:buNone/>
            </a:pPr>
            <a:r>
              <a:rPr b="1" lang="en-GB" sz="2400">
                <a:solidFill>
                  <a:srgbClr val="1B1B32"/>
                </a:solidFill>
                <a:highlight>
                  <a:srgbClr val="F5F6F7"/>
                </a:highlight>
              </a:rPr>
              <a:t>Find the Length of a String</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You can find the length of a </a:t>
            </a:r>
            <a:r>
              <a:rPr lang="en-GB" sz="1200">
                <a:solidFill>
                  <a:srgbClr val="2A2A40"/>
                </a:solidFill>
                <a:highlight>
                  <a:srgbClr val="DFDFE2"/>
                </a:highlight>
                <a:latin typeface="Courier New"/>
                <a:ea typeface="Courier New"/>
                <a:cs typeface="Courier New"/>
                <a:sym typeface="Courier New"/>
              </a:rPr>
              <a:t>String</a:t>
            </a:r>
            <a:r>
              <a:rPr lang="en-GB" sz="1350">
                <a:solidFill>
                  <a:srgbClr val="1B1B32"/>
                </a:solidFill>
                <a:highlight>
                  <a:srgbClr val="F5F6F7"/>
                </a:highlight>
              </a:rPr>
              <a:t> value by writing </a:t>
            </a:r>
            <a:r>
              <a:rPr lang="en-GB" sz="1200">
                <a:solidFill>
                  <a:srgbClr val="2A2A40"/>
                </a:solidFill>
                <a:highlight>
                  <a:srgbClr val="DFDFE2"/>
                </a:highlight>
                <a:latin typeface="Courier New"/>
                <a:ea typeface="Courier New"/>
                <a:cs typeface="Courier New"/>
                <a:sym typeface="Courier New"/>
              </a:rPr>
              <a:t>.length</a:t>
            </a:r>
            <a:r>
              <a:rPr lang="en-GB" sz="1350">
                <a:solidFill>
                  <a:srgbClr val="1B1B32"/>
                </a:solidFill>
                <a:highlight>
                  <a:srgbClr val="F5F6F7"/>
                </a:highlight>
              </a:rPr>
              <a:t> after the string variable or string literal.</a:t>
            </a:r>
            <a:endParaRPr sz="1350">
              <a:solidFill>
                <a:srgbClr val="1B1B32"/>
              </a:solidFill>
              <a:highlight>
                <a:srgbClr val="F5F6F7"/>
              </a:highlight>
            </a:endParaRPr>
          </a:p>
          <a:p>
            <a:pPr indent="0" lvl="0" marL="177800" marR="177800" rtl="0" algn="l">
              <a:lnSpc>
                <a:spcPct val="150000"/>
              </a:lnSpc>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"Hello"</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length</a:t>
            </a:r>
            <a:r>
              <a:rPr lang="en-GB" sz="1350">
                <a:solidFill>
                  <a:srgbClr val="38425C"/>
                </a:solidFill>
                <a:highlight>
                  <a:srgbClr val="F5F2F0"/>
                </a:highlight>
                <a:latin typeface="Courier New"/>
                <a:ea typeface="Courier New"/>
                <a:cs typeface="Courier New"/>
                <a:sym typeface="Courier New"/>
              </a:rPr>
              <a:t>); =&gt; 5</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t/>
            </a:r>
            <a:endParaRPr sz="1350">
              <a:solidFill>
                <a:srgbClr val="38425C"/>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t/>
            </a:r>
            <a:endParaRPr sz="1350">
              <a:solidFill>
                <a:srgbClr val="1B1B32"/>
              </a:solidFill>
              <a:highlight>
                <a:srgbClr val="F5F6F7"/>
              </a:highlight>
            </a:endParaRPr>
          </a:p>
        </p:txBody>
      </p:sp>
      <p:pic>
        <p:nvPicPr>
          <p:cNvPr id="117" name="Google Shape;117;p23"/>
          <p:cNvPicPr preferRelativeResize="0"/>
          <p:nvPr/>
        </p:nvPicPr>
        <p:blipFill rotWithShape="1">
          <a:blip r:embed="rId3">
            <a:alphaModFix/>
          </a:blip>
          <a:srcRect b="0" l="0" r="0" t="0"/>
          <a:stretch/>
        </p:blipFill>
        <p:spPr>
          <a:xfrm>
            <a:off x="7802684" y="171321"/>
            <a:ext cx="1099821" cy="4533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241500" y="135325"/>
            <a:ext cx="8661000" cy="4918800"/>
          </a:xfrm>
          <a:prstGeom prst="rect">
            <a:avLst/>
          </a:prstGeom>
          <a:noFill/>
          <a:ln>
            <a:noFill/>
          </a:ln>
        </p:spPr>
        <p:txBody>
          <a:bodyPr anchorCtr="0" anchor="t" bIns="91425" lIns="91425" spcFirstLastPara="1" rIns="91425" wrap="square" tIns="91425">
            <a:noAutofit/>
          </a:bodyPr>
          <a:lstStyle/>
          <a:p>
            <a:pPr indent="0" lvl="0" marL="25400" marR="25400" rtl="0" algn="l">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Use Bracket Notation to Find the First Character in a String</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Bracket notation is a way to get a character at a specific index within a string.</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Most modern programming languages, like JavaScript, don't start counting at 1 like humans do. They start at 0. This is referred to as Zero-based indexing.</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  const</a:t>
            </a:r>
            <a:r>
              <a:rPr lang="en-GB" sz="1350">
                <a:solidFill>
                  <a:schemeClr val="dk1"/>
                </a:solidFill>
                <a:highlight>
                  <a:srgbClr val="F5F2F0"/>
                </a:highlight>
                <a:latin typeface="Courier New"/>
                <a:ea typeface="Courier New"/>
                <a:cs typeface="Courier New"/>
                <a:sym typeface="Courier New"/>
              </a:rPr>
              <a:t> firstName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"Yones"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firstLetter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firstName</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0</a:t>
            </a:r>
            <a:r>
              <a:rPr lang="en-GB" sz="1350">
                <a:solidFill>
                  <a:srgbClr val="38425C"/>
                </a:solidFill>
                <a:highlight>
                  <a:srgbClr val="F5F2F0"/>
                </a:highlight>
                <a:latin typeface="Courier New"/>
                <a:ea typeface="Courier New"/>
                <a:cs typeface="Courier New"/>
                <a:sym typeface="Courier New"/>
              </a:rPr>
              <a:t>]; =&gt; Y</a:t>
            </a:r>
            <a:endParaRPr sz="1350">
              <a:solidFill>
                <a:srgbClr val="38425C"/>
              </a:solidFill>
              <a:highlight>
                <a:srgbClr val="F5F2F0"/>
              </a:highlight>
              <a:latin typeface="Courier New"/>
              <a:ea typeface="Courier New"/>
              <a:cs typeface="Courier New"/>
              <a:sym typeface="Courier New"/>
            </a:endParaRPr>
          </a:p>
          <a:p>
            <a:pPr indent="0" lvl="0" marL="25400" marR="25400" rtl="0" algn="l">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Use Bracket Notation to Find the Last Character in a String</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In order to get the last letter of a string, you can subtract one from the string's length.</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  const</a:t>
            </a:r>
            <a:r>
              <a:rPr lang="en-GB" sz="1350">
                <a:solidFill>
                  <a:schemeClr val="dk1"/>
                </a:solidFill>
                <a:highlight>
                  <a:srgbClr val="F5F2F0"/>
                </a:highlight>
                <a:latin typeface="Courier New"/>
                <a:ea typeface="Courier New"/>
                <a:cs typeface="Courier New"/>
                <a:sym typeface="Courier New"/>
              </a:rPr>
              <a:t> firstName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"Yones"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lastLetter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firstName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firstName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length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   =&gt; s || -2 =&gt; e</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t/>
            </a:r>
            <a:endParaRPr sz="1350">
              <a:solidFill>
                <a:srgbClr val="2574A9"/>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t/>
            </a:r>
            <a:endParaRPr sz="1800">
              <a:solidFill>
                <a:schemeClr val="dk2"/>
              </a:solidFill>
            </a:endParaRPr>
          </a:p>
        </p:txBody>
      </p:sp>
      <p:pic>
        <p:nvPicPr>
          <p:cNvPr id="123" name="Google Shape;123;p24"/>
          <p:cNvPicPr preferRelativeResize="0"/>
          <p:nvPr/>
        </p:nvPicPr>
        <p:blipFill rotWithShape="1">
          <a:blip r:embed="rId3">
            <a:alphaModFix/>
          </a:blip>
          <a:srcRect b="0" l="0" r="0" t="0"/>
          <a:stretch/>
        </p:blipFill>
        <p:spPr>
          <a:xfrm>
            <a:off x="7941534" y="135321"/>
            <a:ext cx="1099821" cy="4533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nvSpPr>
        <p:spPr>
          <a:xfrm>
            <a:off x="241500" y="0"/>
            <a:ext cx="8661000" cy="44661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Understand String Immutability</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In JavaScript, </a:t>
            </a:r>
            <a:r>
              <a:rPr lang="en-GB" sz="1200">
                <a:solidFill>
                  <a:srgbClr val="2A2A40"/>
                </a:solidFill>
                <a:highlight>
                  <a:srgbClr val="DFDFE2"/>
                </a:highlight>
                <a:latin typeface="Courier New"/>
                <a:ea typeface="Courier New"/>
                <a:cs typeface="Courier New"/>
                <a:sym typeface="Courier New"/>
              </a:rPr>
              <a:t>String</a:t>
            </a:r>
            <a:r>
              <a:rPr lang="en-GB" sz="1350">
                <a:solidFill>
                  <a:srgbClr val="1B1B32"/>
                </a:solidFill>
                <a:highlight>
                  <a:srgbClr val="F5F6F7"/>
                </a:highlight>
              </a:rPr>
              <a:t> values are immutable, which means that they cannot be altered once created.</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For example, the following code will produce an error because the letter </a:t>
            </a:r>
            <a:r>
              <a:rPr lang="en-GB" sz="1200">
                <a:solidFill>
                  <a:srgbClr val="2A2A40"/>
                </a:solidFill>
                <a:highlight>
                  <a:srgbClr val="DFDFE2"/>
                </a:highlight>
                <a:latin typeface="Courier New"/>
                <a:ea typeface="Courier New"/>
                <a:cs typeface="Courier New"/>
                <a:sym typeface="Courier New"/>
              </a:rPr>
              <a:t>B</a:t>
            </a:r>
            <a:r>
              <a:rPr lang="en-GB" sz="1350">
                <a:solidFill>
                  <a:srgbClr val="1B1B32"/>
                </a:solidFill>
                <a:highlight>
                  <a:srgbClr val="F5F6F7"/>
                </a:highlight>
              </a:rPr>
              <a:t> in the string </a:t>
            </a:r>
            <a:r>
              <a:rPr lang="en-GB" sz="1200">
                <a:solidFill>
                  <a:srgbClr val="2A2A40"/>
                </a:solidFill>
                <a:highlight>
                  <a:srgbClr val="DFDFE2"/>
                </a:highlight>
                <a:latin typeface="Courier New"/>
                <a:ea typeface="Courier New"/>
                <a:cs typeface="Courier New"/>
                <a:sym typeface="Courier New"/>
              </a:rPr>
              <a:t>Bob</a:t>
            </a:r>
            <a:r>
              <a:rPr lang="en-GB" sz="1350">
                <a:solidFill>
                  <a:srgbClr val="1B1B32"/>
                </a:solidFill>
                <a:highlight>
                  <a:srgbClr val="F5F6F7"/>
                </a:highlight>
              </a:rPr>
              <a:t> cannot be changed to the letter </a:t>
            </a:r>
            <a:r>
              <a:rPr lang="en-GB" sz="1200">
                <a:solidFill>
                  <a:srgbClr val="2A2A40"/>
                </a:solidFill>
                <a:highlight>
                  <a:srgbClr val="DFDFE2"/>
                </a:highlight>
                <a:latin typeface="Courier New"/>
                <a:ea typeface="Courier New"/>
                <a:cs typeface="Courier New"/>
                <a:sym typeface="Courier New"/>
              </a:rPr>
              <a:t>J</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  let</a:t>
            </a:r>
            <a:r>
              <a:rPr lang="en-GB" sz="1350">
                <a:solidFill>
                  <a:schemeClr val="dk1"/>
                </a:solidFill>
                <a:highlight>
                  <a:srgbClr val="F5F2F0"/>
                </a:highlight>
                <a:latin typeface="Courier New"/>
                <a:ea typeface="Courier New"/>
                <a:cs typeface="Courier New"/>
                <a:sym typeface="Courier New"/>
              </a:rPr>
              <a:t> myStr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"Bob"</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myStr</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"J"</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Note that this does </a:t>
            </a:r>
            <a:r>
              <a:rPr i="1" lang="en-GB" sz="1350">
                <a:solidFill>
                  <a:srgbClr val="1B1B32"/>
                </a:solidFill>
                <a:highlight>
                  <a:srgbClr val="F5F6F7"/>
                </a:highlight>
              </a:rPr>
              <a:t>not</a:t>
            </a:r>
            <a:r>
              <a:rPr lang="en-GB" sz="1350">
                <a:solidFill>
                  <a:srgbClr val="1B1B32"/>
                </a:solidFill>
                <a:highlight>
                  <a:srgbClr val="F5F6F7"/>
                </a:highlight>
              </a:rPr>
              <a:t> mean that </a:t>
            </a:r>
            <a:r>
              <a:rPr lang="en-GB" sz="1200">
                <a:solidFill>
                  <a:srgbClr val="2A2A40"/>
                </a:solidFill>
                <a:highlight>
                  <a:srgbClr val="DFDFE2"/>
                </a:highlight>
                <a:latin typeface="Courier New"/>
                <a:ea typeface="Courier New"/>
                <a:cs typeface="Courier New"/>
                <a:sym typeface="Courier New"/>
              </a:rPr>
              <a:t>myStr</a:t>
            </a:r>
            <a:r>
              <a:rPr lang="en-GB" sz="1350">
                <a:solidFill>
                  <a:srgbClr val="1B1B32"/>
                </a:solidFill>
                <a:highlight>
                  <a:srgbClr val="F5F6F7"/>
                </a:highlight>
              </a:rPr>
              <a:t> could not be re-assigned. The only way to change </a:t>
            </a:r>
            <a:r>
              <a:rPr lang="en-GB" sz="1200">
                <a:solidFill>
                  <a:srgbClr val="2A2A40"/>
                </a:solidFill>
                <a:highlight>
                  <a:srgbClr val="DFDFE2"/>
                </a:highlight>
                <a:latin typeface="Courier New"/>
                <a:ea typeface="Courier New"/>
                <a:cs typeface="Courier New"/>
                <a:sym typeface="Courier New"/>
              </a:rPr>
              <a:t>myStr</a:t>
            </a:r>
            <a:r>
              <a:rPr lang="en-GB" sz="1350">
                <a:solidFill>
                  <a:srgbClr val="1B1B32"/>
                </a:solidFill>
                <a:highlight>
                  <a:srgbClr val="F5F6F7"/>
                </a:highlight>
              </a:rPr>
              <a:t> would be to assign it with a new value, like this:</a:t>
            </a:r>
            <a:endParaRPr sz="1350">
              <a:solidFill>
                <a:srgbClr val="1B1B32"/>
              </a:solidFill>
              <a:highlight>
                <a:srgbClr val="F5F6F7"/>
              </a:highlight>
            </a:endParaRPr>
          </a:p>
          <a:p>
            <a:pPr indent="0" lvl="0" marL="17780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myStr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"Bob"</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myStr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"Job"</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Clr>
                <a:schemeClr val="dk1"/>
              </a:buClr>
              <a:buSzPts val="1100"/>
              <a:buFont typeface="Arial"/>
              <a:buNone/>
            </a:pPr>
            <a:r>
              <a:t/>
            </a:r>
            <a:endParaRPr sz="1350">
              <a:solidFill>
                <a:srgbClr val="38425C"/>
              </a:solidFill>
              <a:highlight>
                <a:srgbClr val="F5F2F0"/>
              </a:highlight>
              <a:latin typeface="Courier New"/>
              <a:ea typeface="Courier New"/>
              <a:cs typeface="Courier New"/>
              <a:sym typeface="Courier New"/>
            </a:endParaRPr>
          </a:p>
        </p:txBody>
      </p:sp>
      <p:pic>
        <p:nvPicPr>
          <p:cNvPr id="129" name="Google Shape;129;p25"/>
          <p:cNvPicPr preferRelativeResize="0"/>
          <p:nvPr/>
        </p:nvPicPr>
        <p:blipFill rotWithShape="1">
          <a:blip r:embed="rId3">
            <a:alphaModFix/>
          </a:blip>
          <a:srcRect b="0" l="0" r="0" t="0"/>
          <a:stretch/>
        </p:blipFill>
        <p:spPr>
          <a:xfrm>
            <a:off x="7802684" y="140046"/>
            <a:ext cx="1099821" cy="4533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241500" y="88475"/>
            <a:ext cx="8661000" cy="43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300">
                <a:solidFill>
                  <a:srgbClr val="1B1B32"/>
                </a:solidFill>
                <a:highlight>
                  <a:srgbClr val="F5F6F7"/>
                </a:highlight>
              </a:rPr>
              <a:t>                                               </a:t>
            </a:r>
            <a:r>
              <a:rPr b="1" lang="en-GB" sz="2300">
                <a:solidFill>
                  <a:srgbClr val="1B1B32"/>
                </a:solidFill>
                <a:highlight>
                  <a:srgbClr val="F5F6F7"/>
                </a:highlight>
              </a:rPr>
              <a:t>Array</a:t>
            </a:r>
            <a:endParaRPr b="1" sz="2300">
              <a:solidFill>
                <a:srgbClr val="1B1B32"/>
              </a:solidFill>
              <a:highlight>
                <a:srgbClr val="F5F6F7"/>
              </a:highlight>
            </a:endParaRPr>
          </a:p>
          <a:p>
            <a:pPr indent="0" lvl="0" marL="0" rtl="0" algn="l">
              <a:spcBef>
                <a:spcPts val="0"/>
              </a:spcBef>
              <a:spcAft>
                <a:spcPts val="0"/>
              </a:spcAft>
              <a:buNone/>
            </a:pPr>
            <a:r>
              <a:rPr b="1" lang="en-GB" sz="2300">
                <a:solidFill>
                  <a:srgbClr val="1B1B32"/>
                </a:solidFill>
                <a:highlight>
                  <a:srgbClr val="F5F6F7"/>
                </a:highlight>
              </a:rPr>
              <a:t>Store Multiple Values in one Variable using JavaScript Arrays</a:t>
            </a:r>
            <a:endParaRPr b="1" sz="2300">
              <a:solidFill>
                <a:srgbClr val="1B1B32"/>
              </a:solidFill>
              <a:highlight>
                <a:srgbClr val="F5F6F7"/>
              </a:highlight>
            </a:endParaRPr>
          </a:p>
          <a:p>
            <a:pPr indent="0" lvl="0" marL="0" rtl="0" algn="l">
              <a:spcBef>
                <a:spcPts val="0"/>
              </a:spcBef>
              <a:spcAft>
                <a:spcPts val="0"/>
              </a:spcAft>
              <a:buNone/>
            </a:pPr>
            <a:r>
              <a:t/>
            </a:r>
            <a:endParaRPr b="1" sz="2300">
              <a:solidFill>
                <a:srgbClr val="1B1B32"/>
              </a:solidFill>
              <a:highlight>
                <a:srgbClr val="F5F6F7"/>
              </a:highlight>
            </a:endParaRPr>
          </a:p>
          <a:p>
            <a:pPr indent="0" lvl="0" marL="0" rtl="0" algn="l">
              <a:lnSpc>
                <a:spcPct val="115000"/>
              </a:lnSpc>
              <a:spcBef>
                <a:spcPts val="0"/>
              </a:spcBef>
              <a:spcAft>
                <a:spcPts val="0"/>
              </a:spcAft>
              <a:buClr>
                <a:schemeClr val="dk1"/>
              </a:buClr>
              <a:buSzPts val="1100"/>
              <a:buFont typeface="Arial"/>
              <a:buNone/>
            </a:pPr>
            <a:r>
              <a:rPr lang="en-GB" sz="1350">
                <a:solidFill>
                  <a:srgbClr val="1B1B32"/>
                </a:solidFill>
                <a:highlight>
                  <a:srgbClr val="F5F6F7"/>
                </a:highlight>
              </a:rPr>
              <a:t>With JavaScript </a:t>
            </a:r>
            <a:r>
              <a:rPr lang="en-GB" sz="1200">
                <a:solidFill>
                  <a:srgbClr val="2A2A40"/>
                </a:solidFill>
                <a:highlight>
                  <a:srgbClr val="DFDFE2"/>
                </a:highlight>
                <a:latin typeface="Courier New"/>
                <a:ea typeface="Courier New"/>
                <a:cs typeface="Courier New"/>
                <a:sym typeface="Courier New"/>
              </a:rPr>
              <a:t>array</a:t>
            </a:r>
            <a:r>
              <a:rPr lang="en-GB" sz="1350">
                <a:solidFill>
                  <a:srgbClr val="1B1B32"/>
                </a:solidFill>
                <a:highlight>
                  <a:srgbClr val="F5F6F7"/>
                </a:highlight>
              </a:rPr>
              <a:t> variables, we can store several pieces of data in one place.</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You start an array declaration with an opening square bracket, end it with a closing square bracket, and put a comma between each entry, like this:</a:t>
            </a:r>
            <a:endParaRPr sz="1350">
              <a:solidFill>
                <a:srgbClr val="1B1B32"/>
              </a:solidFill>
              <a:highlight>
                <a:srgbClr val="F5F6F7"/>
              </a:highlight>
            </a:endParaRPr>
          </a:p>
          <a:p>
            <a:pPr indent="0" lvl="0" marL="17780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letters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"c"</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arr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"Hello world"</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arr2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1,-3,45,32</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t/>
            </a:r>
            <a:endParaRPr b="1" sz="2300">
              <a:solidFill>
                <a:srgbClr val="1B1B32"/>
              </a:solidFill>
              <a:highlight>
                <a:srgbClr val="F5F6F7"/>
              </a:highlight>
            </a:endParaRPr>
          </a:p>
        </p:txBody>
      </p:sp>
      <p:pic>
        <p:nvPicPr>
          <p:cNvPr id="135" name="Google Shape;135;p26"/>
          <p:cNvPicPr preferRelativeResize="0"/>
          <p:nvPr/>
        </p:nvPicPr>
        <p:blipFill rotWithShape="1">
          <a:blip r:embed="rId3">
            <a:alphaModFix/>
          </a:blip>
          <a:srcRect b="0" l="0" r="0" t="0"/>
          <a:stretch/>
        </p:blipFill>
        <p:spPr>
          <a:xfrm>
            <a:off x="7802684" y="88471"/>
            <a:ext cx="1099821" cy="4533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nvSpPr>
        <p:spPr>
          <a:xfrm>
            <a:off x="241500" y="73275"/>
            <a:ext cx="8661000" cy="47778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Nest one Array within Another Array</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You can also nest arrays within other arrays, like below:</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teams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23</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45</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350">
              <a:solidFill>
                <a:srgbClr val="38425C"/>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teams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23</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45</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33333"/>
              </a:lnSpc>
              <a:spcBef>
                <a:spcPts val="700"/>
              </a:spcBef>
              <a:spcAft>
                <a:spcPts val="0"/>
              </a:spcAft>
              <a:buNone/>
            </a:pPr>
            <a:r>
              <a:rPr lang="en-GB" sz="1350">
                <a:solidFill>
                  <a:srgbClr val="0000FF"/>
                </a:solidFill>
                <a:highlight>
                  <a:srgbClr val="FFFFFF"/>
                </a:highlight>
                <a:latin typeface="Courier New"/>
                <a:ea typeface="Courier New"/>
                <a:cs typeface="Courier New"/>
                <a:sym typeface="Courier New"/>
              </a:rPr>
              <a:t>const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myArray</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"a"</a:t>
            </a:r>
            <a:r>
              <a:rPr lang="en-GB" sz="1350">
                <a:solidFill>
                  <a:schemeClr val="dk1"/>
                </a:solidFill>
                <a:highlight>
                  <a:srgbClr val="FFFFFF"/>
                </a:highlight>
                <a:latin typeface="Courier New"/>
                <a:ea typeface="Courier New"/>
                <a:cs typeface="Courier New"/>
                <a:sym typeface="Courier New"/>
              </a:rPr>
              <a:t>,</a:t>
            </a:r>
            <a:r>
              <a:rPr lang="en-GB" sz="1350">
                <a:solidFill>
                  <a:srgbClr val="A31515"/>
                </a:solidFill>
                <a:highlight>
                  <a:srgbClr val="FFFFFF"/>
                </a:highlight>
                <a:latin typeface="Courier New"/>
                <a:ea typeface="Courier New"/>
                <a:cs typeface="Courier New"/>
                <a:sym typeface="Courier New"/>
              </a:rPr>
              <a:t>"b"</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1350">
                <a:solidFill>
                  <a:srgbClr val="1B1B32"/>
                </a:solidFill>
                <a:highlight>
                  <a:srgbClr val="F5F6F7"/>
                </a:highlight>
              </a:rPr>
              <a:t>This is also called a multi-dimensional array.</a:t>
            </a:r>
            <a:endParaRPr sz="1350">
              <a:solidFill>
                <a:srgbClr val="1B1B32"/>
              </a:solidFill>
              <a:highlight>
                <a:srgbClr val="F5F6F7"/>
              </a:highlight>
            </a:endParaRPr>
          </a:p>
        </p:txBody>
      </p:sp>
      <p:pic>
        <p:nvPicPr>
          <p:cNvPr id="141" name="Google Shape;141;p27"/>
          <p:cNvPicPr preferRelativeResize="0"/>
          <p:nvPr/>
        </p:nvPicPr>
        <p:blipFill rotWithShape="1">
          <a:blip r:embed="rId3">
            <a:alphaModFix/>
          </a:blip>
          <a:srcRect b="0" l="0" r="0" t="0"/>
          <a:stretch/>
        </p:blipFill>
        <p:spPr>
          <a:xfrm>
            <a:off x="7802684" y="140046"/>
            <a:ext cx="1099821" cy="4533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nvSpPr>
        <p:spPr>
          <a:xfrm>
            <a:off x="83275" y="0"/>
            <a:ext cx="8819100" cy="5143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Manipulate Arrays With push Method</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An easy way to append data to the end of an array is via the </a:t>
            </a:r>
            <a:r>
              <a:rPr lang="en-GB" sz="1200">
                <a:solidFill>
                  <a:srgbClr val="2A2A40"/>
                </a:solidFill>
                <a:highlight>
                  <a:srgbClr val="DFDFE2"/>
                </a:highlight>
                <a:latin typeface="Courier New"/>
                <a:ea typeface="Courier New"/>
                <a:cs typeface="Courier New"/>
                <a:sym typeface="Courier New"/>
              </a:rPr>
              <a:t>push()</a:t>
            </a:r>
            <a:r>
              <a:rPr lang="en-GB" sz="1350">
                <a:solidFill>
                  <a:srgbClr val="1B1B32"/>
                </a:solidFill>
                <a:highlight>
                  <a:srgbClr val="F5F6F7"/>
                </a:highlight>
              </a:rPr>
              <a:t> method.</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The </a:t>
            </a:r>
            <a:r>
              <a:rPr lang="en-GB" sz="1200">
                <a:solidFill>
                  <a:srgbClr val="2A2A40"/>
                </a:solidFill>
                <a:highlight>
                  <a:srgbClr val="DFDFE2"/>
                </a:highlight>
                <a:latin typeface="Courier New"/>
                <a:ea typeface="Courier New"/>
                <a:cs typeface="Courier New"/>
                <a:sym typeface="Courier New"/>
              </a:rPr>
              <a:t>push()</a:t>
            </a:r>
            <a:r>
              <a:rPr lang="en-GB" sz="1350">
                <a:solidFill>
                  <a:srgbClr val="1B1B32"/>
                </a:solidFill>
                <a:highlight>
                  <a:srgbClr val="F5F6F7"/>
                </a:highlight>
              </a:rPr>
              <a:t> method takes one or more arguments and appends them to the end of the array, in the order in which they appear. It returns the new length of the array.</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Examples: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arr1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arr1</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push</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arr2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"J"</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"C"</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arr2</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push</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"C"</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"F"</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t/>
            </a:r>
            <a:endParaRPr sz="1350">
              <a:solidFill>
                <a:srgbClr val="1B1B32"/>
              </a:solidFill>
              <a:highlight>
                <a:srgbClr val="F5F6F7"/>
              </a:highlight>
            </a:endParaRPr>
          </a:p>
          <a:p>
            <a:pPr indent="0" lvl="0" marL="0" rtl="0" algn="l">
              <a:lnSpc>
                <a:spcPct val="115000"/>
              </a:lnSpc>
              <a:spcBef>
                <a:spcPts val="0"/>
              </a:spcBef>
              <a:spcAft>
                <a:spcPts val="1400"/>
              </a:spcAft>
              <a:buClr>
                <a:schemeClr val="dk1"/>
              </a:buClr>
              <a:buSzPts val="1100"/>
              <a:buFont typeface="Arial"/>
              <a:buNone/>
            </a:pPr>
            <a:r>
              <a:t/>
            </a:r>
            <a:endParaRPr b="1" sz="2400">
              <a:solidFill>
                <a:srgbClr val="1B1B32"/>
              </a:solidFill>
              <a:highlight>
                <a:srgbClr val="F5F6F7"/>
              </a:highlight>
            </a:endParaRPr>
          </a:p>
        </p:txBody>
      </p:sp>
      <p:pic>
        <p:nvPicPr>
          <p:cNvPr id="147" name="Google Shape;147;p28"/>
          <p:cNvPicPr preferRelativeResize="0"/>
          <p:nvPr/>
        </p:nvPicPr>
        <p:blipFill rotWithShape="1">
          <a:blip r:embed="rId3">
            <a:alphaModFix/>
          </a:blip>
          <a:srcRect b="0" l="0" r="0" t="0"/>
          <a:stretch/>
        </p:blipFill>
        <p:spPr>
          <a:xfrm>
            <a:off x="7802559" y="140046"/>
            <a:ext cx="1099821" cy="4533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nvSpPr>
        <p:spPr>
          <a:xfrm>
            <a:off x="241500" y="119725"/>
            <a:ext cx="8661000" cy="43932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Manipulate Arrays With pop Method</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Another way to change the data in an array is with the </a:t>
            </a:r>
            <a:r>
              <a:rPr lang="en-GB" sz="1200">
                <a:solidFill>
                  <a:srgbClr val="2A2A40"/>
                </a:solidFill>
                <a:highlight>
                  <a:srgbClr val="DFDFE2"/>
                </a:highlight>
                <a:latin typeface="Courier New"/>
                <a:ea typeface="Courier New"/>
                <a:cs typeface="Courier New"/>
                <a:sym typeface="Courier New"/>
              </a:rPr>
              <a:t>.pop()</a:t>
            </a:r>
            <a:r>
              <a:rPr lang="en-GB" sz="1350">
                <a:solidFill>
                  <a:srgbClr val="1B1B32"/>
                </a:solidFill>
                <a:highlight>
                  <a:srgbClr val="F5F6F7"/>
                </a:highlight>
              </a:rPr>
              <a:t> function.</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200">
                <a:solidFill>
                  <a:srgbClr val="2A2A40"/>
                </a:solidFill>
                <a:highlight>
                  <a:srgbClr val="DFDFE2"/>
                </a:highlight>
                <a:latin typeface="Courier New"/>
                <a:ea typeface="Courier New"/>
                <a:cs typeface="Courier New"/>
                <a:sym typeface="Courier New"/>
              </a:rPr>
              <a:t>.pop()</a:t>
            </a:r>
            <a:r>
              <a:rPr lang="en-GB" sz="1350">
                <a:solidFill>
                  <a:srgbClr val="1B1B32"/>
                </a:solidFill>
                <a:highlight>
                  <a:srgbClr val="F5F6F7"/>
                </a:highlight>
              </a:rPr>
              <a:t> is used to pop a value off of the end of an array. We can store this popped off value by assigning it to a variable. In other words, </a:t>
            </a:r>
            <a:r>
              <a:rPr lang="en-GB" sz="1200">
                <a:solidFill>
                  <a:srgbClr val="2A2A40"/>
                </a:solidFill>
                <a:highlight>
                  <a:srgbClr val="DFDFE2"/>
                </a:highlight>
                <a:latin typeface="Courier New"/>
                <a:ea typeface="Courier New"/>
                <a:cs typeface="Courier New"/>
                <a:sym typeface="Courier New"/>
              </a:rPr>
              <a:t>.pop()</a:t>
            </a:r>
            <a:r>
              <a:rPr lang="en-GB" sz="1350">
                <a:solidFill>
                  <a:srgbClr val="1B1B32"/>
                </a:solidFill>
                <a:highlight>
                  <a:srgbClr val="F5F6F7"/>
                </a:highlight>
              </a:rPr>
              <a:t> removes the last element from an array and returns that element.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Any type of entry can be popped off of an array - numbers, strings, even nested arrays.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threeArr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6</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oneDown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threeArr</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pop</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oneDown</a:t>
            </a:r>
            <a:r>
              <a:rPr lang="en-GB" sz="1350">
                <a:solidFill>
                  <a:srgbClr val="38425C"/>
                </a:solidFill>
                <a:highlight>
                  <a:srgbClr val="F5F2F0"/>
                </a:highlight>
                <a:latin typeface="Courier New"/>
                <a:ea typeface="Courier New"/>
                <a:cs typeface="Courier New"/>
                <a:sym typeface="Courier New"/>
              </a:rPr>
              <a:t>); =&gt; </a:t>
            </a:r>
            <a:r>
              <a:rPr lang="en-GB" sz="1200">
                <a:solidFill>
                  <a:srgbClr val="2A2A40"/>
                </a:solidFill>
                <a:highlight>
                  <a:srgbClr val="DFDFE2"/>
                </a:highlight>
                <a:latin typeface="Courier New"/>
                <a:ea typeface="Courier New"/>
                <a:cs typeface="Courier New"/>
                <a:sym typeface="Courier New"/>
              </a:rPr>
              <a:t>6</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threeArr</a:t>
            </a:r>
            <a:r>
              <a:rPr lang="en-GB" sz="1350">
                <a:solidFill>
                  <a:srgbClr val="38425C"/>
                </a:solidFill>
                <a:highlight>
                  <a:srgbClr val="F5F2F0"/>
                </a:highlight>
                <a:latin typeface="Courier New"/>
                <a:ea typeface="Courier New"/>
                <a:cs typeface="Courier New"/>
                <a:sym typeface="Courier New"/>
              </a:rPr>
              <a:t>); =&gt; </a:t>
            </a:r>
            <a:r>
              <a:rPr lang="en-GB" sz="1200">
                <a:solidFill>
                  <a:srgbClr val="2A2A40"/>
                </a:solidFill>
                <a:highlight>
                  <a:srgbClr val="DFDFE2"/>
                </a:highlight>
                <a:latin typeface="Courier New"/>
                <a:ea typeface="Courier New"/>
                <a:cs typeface="Courier New"/>
                <a:sym typeface="Courier New"/>
              </a:rPr>
              <a:t>[1, 4]</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t/>
            </a:r>
            <a:endParaRPr sz="1350">
              <a:solidFill>
                <a:srgbClr val="1B1B32"/>
              </a:solidFill>
              <a:highlight>
                <a:srgbClr val="F5F6F7"/>
              </a:highlight>
            </a:endParaRPr>
          </a:p>
          <a:p>
            <a:pPr indent="0" lvl="0" marL="0" rtl="0" algn="l">
              <a:lnSpc>
                <a:spcPct val="115000"/>
              </a:lnSpc>
              <a:spcBef>
                <a:spcPts val="0"/>
              </a:spcBef>
              <a:spcAft>
                <a:spcPts val="1400"/>
              </a:spcAft>
              <a:buClr>
                <a:schemeClr val="dk1"/>
              </a:buClr>
              <a:buSzPts val="1100"/>
              <a:buFont typeface="Arial"/>
              <a:buNone/>
            </a:pPr>
            <a:r>
              <a:t/>
            </a:r>
            <a:endParaRPr sz="1350">
              <a:solidFill>
                <a:srgbClr val="1B1B32"/>
              </a:solidFill>
              <a:highlight>
                <a:srgbClr val="F5F6F7"/>
              </a:highlight>
            </a:endParaRPr>
          </a:p>
        </p:txBody>
      </p:sp>
      <p:pic>
        <p:nvPicPr>
          <p:cNvPr id="153" name="Google Shape;153;p29"/>
          <p:cNvPicPr preferRelativeResize="0"/>
          <p:nvPr/>
        </p:nvPicPr>
        <p:blipFill rotWithShape="1">
          <a:blip r:embed="rId3">
            <a:alphaModFix/>
          </a:blip>
          <a:srcRect b="0" l="0" r="0" t="0"/>
          <a:stretch/>
        </p:blipFill>
        <p:spPr>
          <a:xfrm>
            <a:off x="7802684" y="233846"/>
            <a:ext cx="1099821" cy="4533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nvSpPr>
        <p:spPr>
          <a:xfrm>
            <a:off x="241500" y="135325"/>
            <a:ext cx="8661000" cy="43308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Manipulate Arrays With shift Method</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200">
                <a:solidFill>
                  <a:srgbClr val="2A2A40"/>
                </a:solidFill>
                <a:highlight>
                  <a:srgbClr val="DFDFE2"/>
                </a:highlight>
                <a:latin typeface="Courier New"/>
                <a:ea typeface="Courier New"/>
                <a:cs typeface="Courier New"/>
                <a:sym typeface="Courier New"/>
              </a:rPr>
              <a:t>pop()</a:t>
            </a:r>
            <a:r>
              <a:rPr lang="en-GB" sz="1350">
                <a:solidFill>
                  <a:srgbClr val="1B1B32"/>
                </a:solidFill>
                <a:highlight>
                  <a:srgbClr val="F5F6F7"/>
                </a:highlight>
              </a:rPr>
              <a:t> always removes the last element of an array. What if you want to remove the first?</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That's where </a:t>
            </a:r>
            <a:r>
              <a:rPr lang="en-GB" sz="1200">
                <a:solidFill>
                  <a:srgbClr val="2A2A40"/>
                </a:solidFill>
                <a:highlight>
                  <a:srgbClr val="DFDFE2"/>
                </a:highlight>
                <a:latin typeface="Courier New"/>
                <a:ea typeface="Courier New"/>
                <a:cs typeface="Courier New"/>
                <a:sym typeface="Courier New"/>
              </a:rPr>
              <a:t>.shift()</a:t>
            </a:r>
            <a:r>
              <a:rPr lang="en-GB" sz="1350">
                <a:solidFill>
                  <a:srgbClr val="1B1B32"/>
                </a:solidFill>
                <a:highlight>
                  <a:srgbClr val="F5F6F7"/>
                </a:highlight>
              </a:rPr>
              <a:t> comes in. It works just like </a:t>
            </a:r>
            <a:r>
              <a:rPr lang="en-GB" sz="1200">
                <a:solidFill>
                  <a:srgbClr val="2A2A40"/>
                </a:solidFill>
                <a:highlight>
                  <a:srgbClr val="DFDFE2"/>
                </a:highlight>
                <a:latin typeface="Courier New"/>
                <a:ea typeface="Courier New"/>
                <a:cs typeface="Courier New"/>
                <a:sym typeface="Courier New"/>
              </a:rPr>
              <a:t>.pop()</a:t>
            </a:r>
            <a:r>
              <a:rPr lang="en-GB" sz="1350">
                <a:solidFill>
                  <a:srgbClr val="1B1B32"/>
                </a:solidFill>
                <a:highlight>
                  <a:srgbClr val="F5F6F7"/>
                </a:highlight>
              </a:rPr>
              <a:t>, except it removes the first element instead of the last.</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Example:</a:t>
            </a:r>
            <a:endParaRPr sz="1350">
              <a:solidFill>
                <a:srgbClr val="1B1B32"/>
              </a:solidFill>
              <a:highlight>
                <a:srgbClr val="F5F6F7"/>
              </a:highlight>
            </a:endParaRPr>
          </a:p>
          <a:p>
            <a:pPr indent="0" lvl="0" marL="17780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myArray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"C"</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removedFromMyArray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chemeClr val="dk1"/>
                </a:solidFill>
                <a:highlight>
                  <a:srgbClr val="F5F2F0"/>
                </a:highlight>
                <a:latin typeface="Courier New"/>
                <a:ea typeface="Courier New"/>
                <a:cs typeface="Courier New"/>
                <a:sym typeface="Courier New"/>
              </a:rPr>
              <a:t>myArray</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shift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removedFromMyArray </a:t>
            </a:r>
            <a:r>
              <a:rPr lang="en-GB" sz="1350">
                <a:solidFill>
                  <a:srgbClr val="1B1B32"/>
                </a:solidFill>
                <a:highlight>
                  <a:srgbClr val="F5F6F7"/>
                </a:highlight>
              </a:rPr>
              <a:t>would have a value of the string </a:t>
            </a:r>
            <a:r>
              <a:rPr lang="en-GB" sz="1200">
                <a:solidFill>
                  <a:srgbClr val="2A2A40"/>
                </a:solidFill>
                <a:highlight>
                  <a:srgbClr val="DFDFE2"/>
                </a:highlight>
                <a:latin typeface="Courier New"/>
                <a:ea typeface="Courier New"/>
                <a:cs typeface="Courier New"/>
                <a:sym typeface="Courier New"/>
              </a:rPr>
              <a:t>Stimpson</a:t>
            </a:r>
            <a:r>
              <a:rPr lang="en-GB" sz="1350">
                <a:solidFill>
                  <a:srgbClr val="1B1B32"/>
                </a:solidFill>
                <a:highlight>
                  <a:srgbClr val="F5F6F7"/>
                </a:highlight>
              </a:rPr>
              <a:t>, and </a:t>
            </a:r>
            <a:r>
              <a:rPr lang="en-GB" sz="1350">
                <a:solidFill>
                  <a:schemeClr val="dk1"/>
                </a:solidFill>
                <a:highlight>
                  <a:srgbClr val="F5F2F0"/>
                </a:highlight>
                <a:latin typeface="Courier New"/>
                <a:ea typeface="Courier New"/>
                <a:cs typeface="Courier New"/>
                <a:sym typeface="Courier New"/>
              </a:rPr>
              <a:t>myArray </a:t>
            </a:r>
            <a:r>
              <a:rPr lang="en-GB" sz="1350">
                <a:solidFill>
                  <a:srgbClr val="1B1B32"/>
                </a:solidFill>
                <a:highlight>
                  <a:srgbClr val="F5F6F7"/>
                </a:highlight>
              </a:rPr>
              <a:t>would have </a:t>
            </a:r>
            <a:r>
              <a:rPr lang="en-GB" sz="1200">
                <a:solidFill>
                  <a:srgbClr val="2A2A40"/>
                </a:solidFill>
                <a:highlight>
                  <a:srgbClr val="DFDFE2"/>
                </a:highlight>
                <a:latin typeface="Courier New"/>
                <a:ea typeface="Courier New"/>
                <a:cs typeface="Courier New"/>
                <a:sym typeface="Courier New"/>
              </a:rPr>
              <a:t>["B", ["C"]]</a:t>
            </a:r>
            <a:r>
              <a:rPr lang="en-GB" sz="1350">
                <a:solidFill>
                  <a:srgbClr val="1B1B32"/>
                </a:solidFill>
                <a:highlight>
                  <a:srgbClr val="F5F6F7"/>
                </a:highlight>
              </a:rPr>
              <a:t>.</a:t>
            </a:r>
            <a:endParaRPr sz="1350">
              <a:solidFill>
                <a:srgbClr val="1B1B32"/>
              </a:solidFill>
              <a:highlight>
                <a:srgbClr val="F5F6F7"/>
              </a:highlight>
            </a:endParaRPr>
          </a:p>
          <a:p>
            <a:pPr indent="0" lvl="0" marL="177800" marR="177800" rtl="0" algn="l">
              <a:lnSpc>
                <a:spcPct val="150000"/>
              </a:lnSpc>
              <a:spcBef>
                <a:spcPts val="700"/>
              </a:spcBef>
              <a:spcAft>
                <a:spcPts val="700"/>
              </a:spcAft>
              <a:buClr>
                <a:schemeClr val="dk1"/>
              </a:buClr>
              <a:buSzPts val="1100"/>
              <a:buFont typeface="Arial"/>
              <a:buNone/>
            </a:pPr>
            <a:r>
              <a:t/>
            </a:r>
            <a:endParaRPr sz="1350">
              <a:solidFill>
                <a:srgbClr val="2574A9"/>
              </a:solidFill>
              <a:highlight>
                <a:srgbClr val="F5F2F0"/>
              </a:highlight>
              <a:latin typeface="Courier New"/>
              <a:ea typeface="Courier New"/>
              <a:cs typeface="Courier New"/>
              <a:sym typeface="Courier New"/>
            </a:endParaRPr>
          </a:p>
        </p:txBody>
      </p:sp>
      <p:pic>
        <p:nvPicPr>
          <p:cNvPr id="159" name="Google Shape;159;p30"/>
          <p:cNvPicPr preferRelativeResize="0"/>
          <p:nvPr/>
        </p:nvPicPr>
        <p:blipFill rotWithShape="1">
          <a:blip r:embed="rId3">
            <a:alphaModFix/>
          </a:blip>
          <a:srcRect b="0" l="0" r="0" t="0"/>
          <a:stretch/>
        </p:blipFill>
        <p:spPr>
          <a:xfrm>
            <a:off x="7802684" y="135321"/>
            <a:ext cx="1099821" cy="4533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Manipulate Arrays With unshift Method</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Not only can you </a:t>
            </a:r>
            <a:r>
              <a:rPr lang="en-GB" sz="1200">
                <a:solidFill>
                  <a:srgbClr val="2A2A40"/>
                </a:solidFill>
                <a:highlight>
                  <a:srgbClr val="DFDFE2"/>
                </a:highlight>
                <a:latin typeface="Courier New"/>
                <a:ea typeface="Courier New"/>
                <a:cs typeface="Courier New"/>
                <a:sym typeface="Courier New"/>
              </a:rPr>
              <a:t>shift</a:t>
            </a:r>
            <a:r>
              <a:rPr lang="en-GB" sz="1350">
                <a:solidFill>
                  <a:srgbClr val="1B1B32"/>
                </a:solidFill>
                <a:highlight>
                  <a:srgbClr val="F5F6F7"/>
                </a:highlight>
              </a:rPr>
              <a:t> elements off of the beginning of an array, you can also </a:t>
            </a:r>
            <a:r>
              <a:rPr lang="en-GB" sz="1200">
                <a:solidFill>
                  <a:srgbClr val="2A2A40"/>
                </a:solidFill>
                <a:highlight>
                  <a:srgbClr val="DFDFE2"/>
                </a:highlight>
                <a:latin typeface="Courier New"/>
                <a:ea typeface="Courier New"/>
                <a:cs typeface="Courier New"/>
                <a:sym typeface="Courier New"/>
              </a:rPr>
              <a:t>unshift</a:t>
            </a:r>
            <a:r>
              <a:rPr lang="en-GB" sz="1350">
                <a:solidFill>
                  <a:srgbClr val="1B1B32"/>
                </a:solidFill>
                <a:highlight>
                  <a:srgbClr val="F5F6F7"/>
                </a:highlight>
              </a:rPr>
              <a:t> elements to the beginning of an array i.e. add elements in front of the array.</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200">
                <a:solidFill>
                  <a:srgbClr val="2A2A40"/>
                </a:solidFill>
                <a:highlight>
                  <a:srgbClr val="DFDFE2"/>
                </a:highlight>
                <a:latin typeface="Courier New"/>
                <a:ea typeface="Courier New"/>
                <a:cs typeface="Courier New"/>
                <a:sym typeface="Courier New"/>
              </a:rPr>
              <a:t>.unshift()</a:t>
            </a:r>
            <a:r>
              <a:rPr lang="en-GB" sz="1350">
                <a:solidFill>
                  <a:srgbClr val="1B1B32"/>
                </a:solidFill>
                <a:highlight>
                  <a:srgbClr val="F5F6F7"/>
                </a:highlight>
              </a:rPr>
              <a:t> works exactly like </a:t>
            </a:r>
            <a:r>
              <a:rPr lang="en-GB" sz="1200">
                <a:solidFill>
                  <a:srgbClr val="2A2A40"/>
                </a:solidFill>
                <a:highlight>
                  <a:srgbClr val="DFDFE2"/>
                </a:highlight>
                <a:latin typeface="Courier New"/>
                <a:ea typeface="Courier New"/>
                <a:cs typeface="Courier New"/>
                <a:sym typeface="Courier New"/>
              </a:rPr>
              <a:t>.push()</a:t>
            </a:r>
            <a:r>
              <a:rPr lang="en-GB" sz="1350">
                <a:solidFill>
                  <a:srgbClr val="1B1B32"/>
                </a:solidFill>
                <a:highlight>
                  <a:srgbClr val="F5F6F7"/>
                </a:highlight>
              </a:rPr>
              <a:t>, but instead of adding the element at the end of the array, </a:t>
            </a:r>
            <a:r>
              <a:rPr lang="en-GB" sz="1200">
                <a:solidFill>
                  <a:srgbClr val="2A2A40"/>
                </a:solidFill>
                <a:highlight>
                  <a:srgbClr val="DFDFE2"/>
                </a:highlight>
                <a:latin typeface="Courier New"/>
                <a:ea typeface="Courier New"/>
                <a:cs typeface="Courier New"/>
                <a:sym typeface="Courier New"/>
              </a:rPr>
              <a:t>unshift()</a:t>
            </a:r>
            <a:r>
              <a:rPr lang="en-GB" sz="1350">
                <a:solidFill>
                  <a:srgbClr val="1B1B32"/>
                </a:solidFill>
                <a:highlight>
                  <a:srgbClr val="F5F6F7"/>
                </a:highlight>
              </a:rPr>
              <a:t> adds the element at the beginning of the array.</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Example:</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ourArray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"Stimpson"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"J"</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"C"</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ourArray</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shift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ourArray</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unshift</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"Happy"</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Clr>
                <a:schemeClr val="dk1"/>
              </a:buClr>
              <a:buSzPts val="1100"/>
              <a:buFont typeface="Arial"/>
              <a:buNone/>
            </a:pPr>
            <a:r>
              <a:rPr lang="en-GB" sz="1350">
                <a:solidFill>
                  <a:srgbClr val="1B1B32"/>
                </a:solidFill>
                <a:highlight>
                  <a:srgbClr val="F5F6F7"/>
                </a:highlight>
              </a:rPr>
              <a:t>After the </a:t>
            </a:r>
            <a:r>
              <a:rPr lang="en-GB" sz="1200">
                <a:solidFill>
                  <a:srgbClr val="2A2A40"/>
                </a:solidFill>
                <a:highlight>
                  <a:srgbClr val="DFDFE2"/>
                </a:highlight>
                <a:latin typeface="Courier New"/>
                <a:ea typeface="Courier New"/>
                <a:cs typeface="Courier New"/>
                <a:sym typeface="Courier New"/>
              </a:rPr>
              <a:t>shift</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ourArray</a:t>
            </a:r>
            <a:r>
              <a:rPr lang="en-GB" sz="1350">
                <a:solidFill>
                  <a:srgbClr val="1B1B32"/>
                </a:solidFill>
                <a:highlight>
                  <a:srgbClr val="F5F6F7"/>
                </a:highlight>
              </a:rPr>
              <a:t> would have the value </a:t>
            </a:r>
            <a:r>
              <a:rPr lang="en-GB" sz="1200">
                <a:solidFill>
                  <a:srgbClr val="2A2A40"/>
                </a:solidFill>
                <a:highlight>
                  <a:srgbClr val="DFDFE2"/>
                </a:highlight>
                <a:latin typeface="Courier New"/>
                <a:ea typeface="Courier New"/>
                <a:cs typeface="Courier New"/>
                <a:sym typeface="Courier New"/>
              </a:rPr>
              <a:t>["J", "C"]</a:t>
            </a:r>
            <a:r>
              <a:rPr lang="en-GB" sz="1350">
                <a:solidFill>
                  <a:srgbClr val="1B1B32"/>
                </a:solidFill>
                <a:highlight>
                  <a:srgbClr val="F5F6F7"/>
                </a:highlight>
              </a:rPr>
              <a:t>. After the </a:t>
            </a:r>
            <a:r>
              <a:rPr lang="en-GB" sz="1200">
                <a:solidFill>
                  <a:srgbClr val="2A2A40"/>
                </a:solidFill>
                <a:highlight>
                  <a:srgbClr val="DFDFE2"/>
                </a:highlight>
                <a:latin typeface="Courier New"/>
                <a:ea typeface="Courier New"/>
                <a:cs typeface="Courier New"/>
                <a:sym typeface="Courier New"/>
              </a:rPr>
              <a:t>unshift</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ourArray</a:t>
            </a:r>
            <a:r>
              <a:rPr lang="en-GB" sz="1350">
                <a:solidFill>
                  <a:srgbClr val="1B1B32"/>
                </a:solidFill>
                <a:highlight>
                  <a:srgbClr val="F5F6F7"/>
                </a:highlight>
              </a:rPr>
              <a:t> would have the value </a:t>
            </a:r>
            <a:r>
              <a:rPr lang="en-GB" sz="1200">
                <a:solidFill>
                  <a:srgbClr val="2A2A40"/>
                </a:solidFill>
                <a:highlight>
                  <a:srgbClr val="DFDFE2"/>
                </a:highlight>
                <a:latin typeface="Courier New"/>
                <a:ea typeface="Courier New"/>
                <a:cs typeface="Courier New"/>
                <a:sym typeface="Courier New"/>
              </a:rPr>
              <a:t>["Happy", "J", "C"]</a:t>
            </a:r>
            <a:r>
              <a:rPr lang="en-GB" sz="1350">
                <a:solidFill>
                  <a:srgbClr val="1B1B32"/>
                </a:solidFill>
                <a:highlight>
                  <a:srgbClr val="F5F6F7"/>
                </a:highlight>
              </a:rPr>
              <a:t>.</a:t>
            </a:r>
            <a:endParaRPr sz="1350">
              <a:solidFill>
                <a:srgbClr val="1B1B32"/>
              </a:solidFill>
              <a:highlight>
                <a:srgbClr val="F5F6F7"/>
              </a:highlight>
            </a:endParaRPr>
          </a:p>
        </p:txBody>
      </p:sp>
      <p:pic>
        <p:nvPicPr>
          <p:cNvPr id="165" name="Google Shape;165;p31"/>
          <p:cNvPicPr preferRelativeResize="0"/>
          <p:nvPr/>
        </p:nvPicPr>
        <p:blipFill rotWithShape="1">
          <a:blip r:embed="rId3">
            <a:alphaModFix/>
          </a:blip>
          <a:srcRect b="0" l="0" r="0" t="0"/>
          <a:stretch/>
        </p:blipFill>
        <p:spPr>
          <a:xfrm>
            <a:off x="7802684" y="171321"/>
            <a:ext cx="1099821" cy="4533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Declare JavaScript Variables</a:t>
            </a:r>
            <a:br>
              <a:rPr b="1" lang="en-GB" sz="2300">
                <a:solidFill>
                  <a:srgbClr val="1B1B32"/>
                </a:solidFill>
                <a:highlight>
                  <a:srgbClr val="F5F6F7"/>
                </a:highlight>
              </a:rPr>
            </a:br>
            <a:br>
              <a:rPr b="1" lang="en-GB" sz="2300">
                <a:solidFill>
                  <a:srgbClr val="1B1B32"/>
                </a:solidFill>
                <a:highlight>
                  <a:srgbClr val="F5F6F7"/>
                </a:highlight>
              </a:rPr>
            </a:br>
            <a:r>
              <a:rPr lang="en-GB" sz="1350">
                <a:solidFill>
                  <a:srgbClr val="1B1B32"/>
                </a:solidFill>
                <a:highlight>
                  <a:srgbClr val="F5F6F7"/>
                </a:highlight>
              </a:rPr>
              <a:t>JavaScript provides eight different data types which are </a:t>
            </a:r>
            <a:r>
              <a:rPr lang="en-GB" sz="1200">
                <a:solidFill>
                  <a:srgbClr val="2A2A40"/>
                </a:solidFill>
                <a:highlight>
                  <a:srgbClr val="DFDFE2"/>
                </a:highlight>
                <a:latin typeface="Courier New"/>
                <a:ea typeface="Courier New"/>
                <a:cs typeface="Courier New"/>
                <a:sym typeface="Courier New"/>
              </a:rPr>
              <a:t>undefined</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null</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boolean</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string</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symbol</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bigint</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number</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object</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Variable names can be made up of numbers, letters, and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or </a:t>
            </a:r>
            <a:r>
              <a:rPr lang="en-GB" sz="1200">
                <a:solidFill>
                  <a:srgbClr val="2A2A40"/>
                </a:solidFill>
                <a:highlight>
                  <a:srgbClr val="DFDFE2"/>
                </a:highlight>
                <a:latin typeface="Courier New"/>
                <a:ea typeface="Courier New"/>
                <a:cs typeface="Courier New"/>
                <a:sym typeface="Courier New"/>
              </a:rPr>
              <a:t>_</a:t>
            </a:r>
            <a:r>
              <a:rPr lang="en-GB" sz="1350">
                <a:solidFill>
                  <a:srgbClr val="1B1B32"/>
                </a:solidFill>
                <a:highlight>
                  <a:srgbClr val="F5F6F7"/>
                </a:highlight>
              </a:rPr>
              <a:t>, but may not contain spaces or start with a number.</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b="1" lang="en-GB" sz="2300">
                <a:solidFill>
                  <a:srgbClr val="1B1B32"/>
                </a:solidFill>
                <a:highlight>
                  <a:srgbClr val="F5F6F7"/>
                </a:highlight>
              </a:rPr>
              <a:t>Storing Values with the Assignment Operator</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In JavaScript, you can store a value in a variable with the assignment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a:t>
            </a:r>
            <a:br>
              <a:rPr lang="en-GB" sz="1350">
                <a:solidFill>
                  <a:srgbClr val="1B1B32"/>
                </a:solidFill>
                <a:highlight>
                  <a:srgbClr val="F5F6F7"/>
                </a:highlight>
              </a:rPr>
            </a:br>
            <a:r>
              <a:rPr lang="en-GB" sz="1350">
                <a:solidFill>
                  <a:srgbClr val="1B1B32"/>
                </a:solidFill>
                <a:highlight>
                  <a:srgbClr val="F5F6F7"/>
                </a:highlight>
              </a:rPr>
              <a:t>v</a:t>
            </a:r>
            <a:r>
              <a:rPr lang="en-GB" sz="1350">
                <a:solidFill>
                  <a:srgbClr val="1B1B32"/>
                </a:solidFill>
                <a:highlight>
                  <a:srgbClr val="F5F6F7"/>
                </a:highlight>
              </a:rPr>
              <a:t>ar  myName = “Yones” ;</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b="1" lang="en-GB" sz="2300">
                <a:solidFill>
                  <a:srgbClr val="1B1B32"/>
                </a:solidFill>
                <a:highlight>
                  <a:srgbClr val="F5F6F7"/>
                </a:highlight>
              </a:rPr>
              <a:t>Initializing Variables with the Assignment Operator</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you can assign the value of that variable to another variable using the assignment operator</a:t>
            </a:r>
            <a:br>
              <a:rPr lang="en-GB" sz="1350">
                <a:solidFill>
                  <a:srgbClr val="1B1B32"/>
                </a:solidFill>
                <a:highlight>
                  <a:srgbClr val="F5F6F7"/>
                </a:highlight>
              </a:rPr>
            </a:br>
            <a:r>
              <a:rPr lang="en-GB" sz="1350">
                <a:solidFill>
                  <a:srgbClr val="1B1B32"/>
                </a:solidFill>
                <a:highlight>
                  <a:srgbClr val="F5F6F7"/>
                </a:highlight>
              </a:rPr>
              <a:t>v</a:t>
            </a:r>
            <a:r>
              <a:rPr lang="en-GB" sz="1350">
                <a:solidFill>
                  <a:srgbClr val="1B1B32"/>
                </a:solidFill>
                <a:highlight>
                  <a:srgbClr val="F5F6F7"/>
                </a:highlight>
              </a:rPr>
              <a:t>ar  name2 = myName;</a:t>
            </a:r>
            <a:endParaRPr b="1" sz="2300">
              <a:solidFill>
                <a:srgbClr val="1B1B32"/>
              </a:solidFill>
              <a:highlight>
                <a:srgbClr val="F5F6F7"/>
              </a:highlight>
            </a:endParaRPr>
          </a:p>
          <a:p>
            <a:pPr indent="0" lvl="0" marL="0" rtl="0" algn="l">
              <a:spcBef>
                <a:spcPts val="0"/>
              </a:spcBef>
              <a:spcAft>
                <a:spcPts val="0"/>
              </a:spcAft>
              <a:buNone/>
            </a:pPr>
            <a:r>
              <a:t/>
            </a:r>
            <a:endParaRPr b="1" sz="2300">
              <a:solidFill>
                <a:srgbClr val="1B1B32"/>
              </a:solidFill>
              <a:highlight>
                <a:srgbClr val="F5F6F7"/>
              </a:highlight>
            </a:endParaRPr>
          </a:p>
        </p:txBody>
      </p:sp>
      <p:pic>
        <p:nvPicPr>
          <p:cNvPr id="62" name="Google Shape;62;p14"/>
          <p:cNvPicPr preferRelativeResize="0"/>
          <p:nvPr/>
        </p:nvPicPr>
        <p:blipFill rotWithShape="1">
          <a:blip r:embed="rId3">
            <a:alphaModFix/>
          </a:blip>
          <a:srcRect b="0" l="0" r="0" t="0"/>
          <a:stretch/>
        </p:blipFill>
        <p:spPr>
          <a:xfrm>
            <a:off x="7910259" y="140046"/>
            <a:ext cx="1099821" cy="45338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0" marR="25400" rtl="0" algn="l">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                                            Functions</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In JavaScript, we can divide up our code into reusable parts called functions.</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Here's an example of a function:</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functionName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"Hello World"</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Clr>
                <a:schemeClr val="dk1"/>
              </a:buClr>
              <a:buSzPts val="1100"/>
              <a:buFont typeface="Arial"/>
              <a:buNone/>
            </a:pPr>
            <a:r>
              <a:rPr lang="en-GB" sz="1350">
                <a:solidFill>
                  <a:srgbClr val="1B1B32"/>
                </a:solidFill>
                <a:highlight>
                  <a:srgbClr val="F5F6F7"/>
                </a:highlight>
              </a:rPr>
              <a:t>You can call or invoke this function by using its name followed by parentheses, like this: </a:t>
            </a:r>
            <a:r>
              <a:rPr lang="en-GB" sz="1200">
                <a:solidFill>
                  <a:srgbClr val="2A2A40"/>
                </a:solidFill>
                <a:highlight>
                  <a:srgbClr val="DFDFE2"/>
                </a:highlight>
                <a:latin typeface="Courier New"/>
                <a:ea typeface="Courier New"/>
                <a:cs typeface="Courier New"/>
                <a:sym typeface="Courier New"/>
              </a:rPr>
              <a:t>functionName();</a:t>
            </a:r>
            <a:r>
              <a:rPr lang="en-GB" sz="1350">
                <a:solidFill>
                  <a:srgbClr val="1B1B32"/>
                </a:solidFill>
                <a:highlight>
                  <a:srgbClr val="F5F6F7"/>
                </a:highlight>
              </a:rPr>
              <a:t> Each time the function is called it will print out the message </a:t>
            </a:r>
            <a:r>
              <a:rPr lang="en-GB" sz="1200">
                <a:solidFill>
                  <a:srgbClr val="2A2A40"/>
                </a:solidFill>
                <a:highlight>
                  <a:srgbClr val="DFDFE2"/>
                </a:highlight>
                <a:latin typeface="Courier New"/>
                <a:ea typeface="Courier New"/>
                <a:cs typeface="Courier New"/>
                <a:sym typeface="Courier New"/>
              </a:rPr>
              <a:t>Hello World</a:t>
            </a:r>
            <a:r>
              <a:rPr lang="en-GB" sz="1350">
                <a:solidFill>
                  <a:srgbClr val="1B1B32"/>
                </a:solidFill>
                <a:highlight>
                  <a:srgbClr val="F5F6F7"/>
                </a:highlight>
              </a:rPr>
              <a:t> on the dev console. All of the code between the curly braces will be executed every time the function is called.</a:t>
            </a:r>
            <a:endParaRPr sz="1350">
              <a:solidFill>
                <a:srgbClr val="1B1B32"/>
              </a:solidFill>
              <a:highlight>
                <a:srgbClr val="F5F6F7"/>
              </a:highlight>
            </a:endParaRPr>
          </a:p>
          <a:p>
            <a:pPr indent="0" lvl="0" marL="0" rtl="0" algn="l">
              <a:spcBef>
                <a:spcPts val="0"/>
              </a:spcBef>
              <a:spcAft>
                <a:spcPts val="0"/>
              </a:spcAft>
              <a:buNone/>
            </a:pPr>
            <a:r>
              <a:t/>
            </a:r>
            <a:endParaRPr sz="1800">
              <a:solidFill>
                <a:schemeClr val="dk2"/>
              </a:solidFill>
            </a:endParaRPr>
          </a:p>
        </p:txBody>
      </p:sp>
      <p:pic>
        <p:nvPicPr>
          <p:cNvPr id="171" name="Google Shape;171;p32"/>
          <p:cNvPicPr preferRelativeResize="0"/>
          <p:nvPr/>
        </p:nvPicPr>
        <p:blipFill rotWithShape="1">
          <a:blip r:embed="rId3">
            <a:alphaModFix/>
          </a:blip>
          <a:srcRect b="0" l="0" r="0" t="0"/>
          <a:stretch/>
        </p:blipFill>
        <p:spPr>
          <a:xfrm>
            <a:off x="7894659" y="155696"/>
            <a:ext cx="1099821" cy="4533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nvSpPr>
        <p:spPr>
          <a:xfrm>
            <a:off x="241500" y="104100"/>
            <a:ext cx="8661000" cy="43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Passing Values to Functions with Arguments</a:t>
            </a:r>
            <a:endParaRPr b="1" sz="2300">
              <a:solidFill>
                <a:srgbClr val="1B1B32"/>
              </a:solidFill>
              <a:highlight>
                <a:srgbClr val="F5F6F7"/>
              </a:highlight>
            </a:endParaRPr>
          </a:p>
          <a:p>
            <a:pPr indent="0" lvl="0" marL="0" rtl="0" algn="l">
              <a:lnSpc>
                <a:spcPct val="115000"/>
              </a:lnSpc>
              <a:spcBef>
                <a:spcPts val="0"/>
              </a:spcBef>
              <a:spcAft>
                <a:spcPts val="0"/>
              </a:spcAft>
              <a:buClr>
                <a:schemeClr val="dk1"/>
              </a:buClr>
              <a:buSzPts val="1100"/>
              <a:buFont typeface="Arial"/>
              <a:buNone/>
            </a:pPr>
            <a:r>
              <a:rPr lang="en-GB" sz="1350">
                <a:solidFill>
                  <a:srgbClr val="1B1B32"/>
                </a:solidFill>
                <a:highlight>
                  <a:srgbClr val="F5F6F7"/>
                </a:highlight>
              </a:rPr>
              <a:t>Parameters are variables that act as placeholders for the values that are to be input to a function when it is called. When a function is defined, it is typically defined along with one or more parameters. The actual values that are input (or "passed") into a function when it is called are known as arguments.</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Here is a function with two parameters, </a:t>
            </a:r>
            <a:r>
              <a:rPr lang="en-GB" sz="1200">
                <a:solidFill>
                  <a:srgbClr val="2A2A40"/>
                </a:solidFill>
                <a:highlight>
                  <a:srgbClr val="DFDFE2"/>
                </a:highlight>
                <a:latin typeface="Courier New"/>
                <a:ea typeface="Courier New"/>
                <a:cs typeface="Courier New"/>
                <a:sym typeface="Courier New"/>
              </a:rPr>
              <a:t>param1</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param2</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testFun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param1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param2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param1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param2</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lnSpc>
                <a:spcPct val="133333"/>
              </a:lnSpc>
              <a:spcBef>
                <a:spcPts val="700"/>
              </a:spcBef>
              <a:spcAft>
                <a:spcPts val="0"/>
              </a:spcAft>
              <a:buClr>
                <a:schemeClr val="dk1"/>
              </a:buClr>
              <a:buSzPts val="1100"/>
              <a:buFont typeface="Arial"/>
              <a:buNone/>
            </a:pPr>
            <a:r>
              <a:rPr lang="en-GB" sz="1350">
                <a:solidFill>
                  <a:srgbClr val="0000FF"/>
                </a:solidFill>
                <a:highlight>
                  <a:srgbClr val="FFFFFF"/>
                </a:highlight>
                <a:latin typeface="Courier New"/>
                <a:ea typeface="Courier New"/>
                <a:cs typeface="Courier New"/>
                <a:sym typeface="Courier New"/>
              </a:rPr>
              <a:t>function</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functionWithArgs</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num1</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num2</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107E"/>
                </a:solidFill>
                <a:highlight>
                  <a:srgbClr val="FFFFFF"/>
                </a:highlight>
                <a:latin typeface="Courier New"/>
                <a:ea typeface="Courier New"/>
                <a:cs typeface="Courier New"/>
                <a:sym typeface="Courier New"/>
              </a:rPr>
              <a:t>console</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log</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num1</a:t>
            </a:r>
            <a:r>
              <a:rPr lang="en-GB" sz="1350">
                <a:solidFill>
                  <a:schemeClr val="dk1"/>
                </a:solidFill>
                <a:highlight>
                  <a:srgbClr val="FFFFFF"/>
                </a:highlight>
                <a:latin typeface="Courier New"/>
                <a:ea typeface="Courier New"/>
                <a:cs typeface="Courier New"/>
                <a:sym typeface="Courier New"/>
              </a:rPr>
              <a:t> + </a:t>
            </a:r>
            <a:r>
              <a:rPr lang="en-GB" sz="1350">
                <a:solidFill>
                  <a:srgbClr val="00107E"/>
                </a:solidFill>
                <a:highlight>
                  <a:srgbClr val="FFFFFF"/>
                </a:highlight>
                <a:latin typeface="Courier New"/>
                <a:ea typeface="Courier New"/>
                <a:cs typeface="Courier New"/>
                <a:sym typeface="Courier New"/>
              </a:rPr>
              <a:t>num2</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107E"/>
                </a:solidFill>
                <a:highlight>
                  <a:srgbClr val="FFFFFF"/>
                </a:highlight>
                <a:latin typeface="Courier New"/>
                <a:ea typeface="Courier New"/>
                <a:cs typeface="Courier New"/>
                <a:sym typeface="Courier New"/>
              </a:rPr>
              <a:t>functionWithArgs</a:t>
            </a:r>
            <a:r>
              <a:rPr lang="en-GB" sz="1350">
                <a:solidFill>
                  <a:schemeClr val="dk1"/>
                </a:solidFill>
                <a:highlight>
                  <a:srgbClr val="FFFFFF"/>
                </a:highlight>
                <a:latin typeface="Courier New"/>
                <a:ea typeface="Courier New"/>
                <a:cs typeface="Courier New"/>
                <a:sym typeface="Courier New"/>
              </a:rPr>
              <a:t>(</a:t>
            </a:r>
            <a:r>
              <a:rPr lang="en-GB" sz="1350">
                <a:solidFill>
                  <a:srgbClr val="098658"/>
                </a:solidFill>
                <a:highlight>
                  <a:srgbClr val="FFFFFF"/>
                </a:highlight>
                <a:latin typeface="Courier New"/>
                <a:ea typeface="Courier New"/>
                <a:cs typeface="Courier New"/>
                <a:sym typeface="Courier New"/>
              </a:rPr>
              <a:t>1</a:t>
            </a:r>
            <a:r>
              <a:rPr lang="en-GB" sz="1350">
                <a:solidFill>
                  <a:schemeClr val="dk1"/>
                </a:solidFill>
                <a:highlight>
                  <a:srgbClr val="FFFFFF"/>
                </a:highlight>
                <a:latin typeface="Courier New"/>
                <a:ea typeface="Courier New"/>
                <a:cs typeface="Courier New"/>
                <a:sym typeface="Courier New"/>
              </a:rPr>
              <a:t>,</a:t>
            </a:r>
            <a:r>
              <a:rPr lang="en-GB" sz="1350">
                <a:solidFill>
                  <a:srgbClr val="098658"/>
                </a:solidFill>
                <a:highlight>
                  <a:srgbClr val="FFFFFF"/>
                </a:highlight>
                <a:latin typeface="Courier New"/>
                <a:ea typeface="Courier New"/>
                <a:cs typeface="Courier New"/>
                <a:sym typeface="Courier New"/>
              </a:rPr>
              <a:t>2</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2300">
              <a:solidFill>
                <a:srgbClr val="1B1B32"/>
              </a:solidFill>
              <a:highlight>
                <a:srgbClr val="F5F6F7"/>
              </a:highlight>
            </a:endParaRPr>
          </a:p>
          <a:p>
            <a:pPr indent="0" lvl="0" marL="0" rtl="0" algn="l">
              <a:spcBef>
                <a:spcPts val="0"/>
              </a:spcBef>
              <a:spcAft>
                <a:spcPts val="0"/>
              </a:spcAft>
              <a:buNone/>
            </a:pPr>
            <a:r>
              <a:t/>
            </a:r>
            <a:endParaRPr b="1" sz="2300">
              <a:solidFill>
                <a:srgbClr val="1B1B32"/>
              </a:solidFill>
              <a:highlight>
                <a:srgbClr val="F5F6F7"/>
              </a:highlight>
            </a:endParaRPr>
          </a:p>
        </p:txBody>
      </p:sp>
      <p:pic>
        <p:nvPicPr>
          <p:cNvPr id="177" name="Google Shape;177;p33"/>
          <p:cNvPicPr preferRelativeResize="0"/>
          <p:nvPr/>
        </p:nvPicPr>
        <p:blipFill rotWithShape="1">
          <a:blip r:embed="rId3">
            <a:alphaModFix/>
          </a:blip>
          <a:srcRect b="0" l="0" r="0" t="0"/>
          <a:stretch/>
        </p:blipFill>
        <p:spPr>
          <a:xfrm>
            <a:off x="7925909" y="104096"/>
            <a:ext cx="1099821" cy="45338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Return a Value from a Function with Return</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We can pass values into a function with arguments. You can use a </a:t>
            </a:r>
            <a:r>
              <a:rPr lang="en-GB" sz="1200">
                <a:solidFill>
                  <a:srgbClr val="2A2A40"/>
                </a:solidFill>
                <a:highlight>
                  <a:srgbClr val="DFDFE2"/>
                </a:highlight>
                <a:latin typeface="Courier New"/>
                <a:ea typeface="Courier New"/>
                <a:cs typeface="Courier New"/>
                <a:sym typeface="Courier New"/>
              </a:rPr>
              <a:t>return</a:t>
            </a:r>
            <a:r>
              <a:rPr lang="en-GB" sz="1350">
                <a:solidFill>
                  <a:srgbClr val="1B1B32"/>
                </a:solidFill>
                <a:highlight>
                  <a:srgbClr val="F5F6F7"/>
                </a:highlight>
              </a:rPr>
              <a:t> statement to send a value back out of a function.</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b="1" lang="en-GB" sz="1350">
                <a:solidFill>
                  <a:srgbClr val="1B1B32"/>
                </a:solidFill>
                <a:highlight>
                  <a:srgbClr val="F5F6F7"/>
                </a:highlight>
              </a:rPr>
              <a:t>Example</a:t>
            </a:r>
            <a:endParaRPr b="1"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plusThree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num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answer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plusThree</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Clr>
                <a:schemeClr val="dk1"/>
              </a:buClr>
              <a:buSzPts val="1100"/>
              <a:buFont typeface="Arial"/>
              <a:buNone/>
            </a:pPr>
            <a:r>
              <a:rPr lang="en-GB" sz="1200">
                <a:solidFill>
                  <a:srgbClr val="2A2A40"/>
                </a:solidFill>
                <a:highlight>
                  <a:srgbClr val="DFDFE2"/>
                </a:highlight>
                <a:latin typeface="Courier New"/>
                <a:ea typeface="Courier New"/>
                <a:cs typeface="Courier New"/>
                <a:sym typeface="Courier New"/>
              </a:rPr>
              <a:t>answer</a:t>
            </a:r>
            <a:r>
              <a:rPr lang="en-GB" sz="1350">
                <a:solidFill>
                  <a:srgbClr val="1B1B32"/>
                </a:solidFill>
                <a:highlight>
                  <a:srgbClr val="F5F6F7"/>
                </a:highlight>
              </a:rPr>
              <a:t> has the value </a:t>
            </a:r>
            <a:r>
              <a:rPr lang="en-GB" sz="1200">
                <a:solidFill>
                  <a:srgbClr val="2A2A40"/>
                </a:solidFill>
                <a:highlight>
                  <a:srgbClr val="DFDFE2"/>
                </a:highlight>
                <a:latin typeface="Courier New"/>
                <a:ea typeface="Courier New"/>
                <a:cs typeface="Courier New"/>
                <a:sym typeface="Courier New"/>
              </a:rPr>
              <a:t>8</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200">
                <a:solidFill>
                  <a:srgbClr val="2A2A40"/>
                </a:solidFill>
                <a:highlight>
                  <a:srgbClr val="DFDFE2"/>
                </a:highlight>
                <a:latin typeface="Courier New"/>
                <a:ea typeface="Courier New"/>
                <a:cs typeface="Courier New"/>
                <a:sym typeface="Courier New"/>
              </a:rPr>
              <a:t>plusThree</a:t>
            </a:r>
            <a:r>
              <a:rPr lang="en-GB" sz="1350">
                <a:solidFill>
                  <a:srgbClr val="1B1B32"/>
                </a:solidFill>
                <a:highlight>
                  <a:srgbClr val="F5F6F7"/>
                </a:highlight>
              </a:rPr>
              <a:t> takes an argument for </a:t>
            </a:r>
            <a:r>
              <a:rPr lang="en-GB" sz="1200">
                <a:solidFill>
                  <a:srgbClr val="2A2A40"/>
                </a:solidFill>
                <a:highlight>
                  <a:srgbClr val="DFDFE2"/>
                </a:highlight>
                <a:latin typeface="Courier New"/>
                <a:ea typeface="Courier New"/>
                <a:cs typeface="Courier New"/>
                <a:sym typeface="Courier New"/>
              </a:rPr>
              <a:t>num</a:t>
            </a:r>
            <a:r>
              <a:rPr lang="en-GB" sz="1350">
                <a:solidFill>
                  <a:srgbClr val="1B1B32"/>
                </a:solidFill>
                <a:highlight>
                  <a:srgbClr val="F5F6F7"/>
                </a:highlight>
              </a:rPr>
              <a:t> and returns a value equal to </a:t>
            </a:r>
            <a:r>
              <a:rPr lang="en-GB" sz="1200">
                <a:solidFill>
                  <a:srgbClr val="2A2A40"/>
                </a:solidFill>
                <a:highlight>
                  <a:srgbClr val="DFDFE2"/>
                </a:highlight>
                <a:latin typeface="Courier New"/>
                <a:ea typeface="Courier New"/>
                <a:cs typeface="Courier New"/>
                <a:sym typeface="Courier New"/>
              </a:rPr>
              <a:t>num + 3</a:t>
            </a:r>
            <a:r>
              <a:rPr lang="en-GB" sz="1350">
                <a:solidFill>
                  <a:srgbClr val="1B1B32"/>
                </a:solidFill>
                <a:highlight>
                  <a:srgbClr val="F5F6F7"/>
                </a:highlight>
              </a:rPr>
              <a:t>.</a:t>
            </a:r>
            <a:endParaRPr sz="1350">
              <a:solidFill>
                <a:srgbClr val="1B1B32"/>
              </a:solidFill>
              <a:highlight>
                <a:srgbClr val="F5F6F7"/>
              </a:highlight>
            </a:endParaRPr>
          </a:p>
        </p:txBody>
      </p:sp>
      <p:pic>
        <p:nvPicPr>
          <p:cNvPr id="183" name="Google Shape;183;p34"/>
          <p:cNvPicPr preferRelativeResize="0"/>
          <p:nvPr/>
        </p:nvPicPr>
        <p:blipFill rotWithShape="1">
          <a:blip r:embed="rId3">
            <a:alphaModFix/>
          </a:blip>
          <a:srcRect b="0" l="0" r="0" t="0"/>
          <a:stretch/>
        </p:blipFill>
        <p:spPr>
          <a:xfrm>
            <a:off x="7879009" y="155671"/>
            <a:ext cx="1099821" cy="4533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0" marR="25400" rtl="0" algn="l">
              <a:lnSpc>
                <a:spcPct val="115000"/>
              </a:lnSpc>
              <a:spcBef>
                <a:spcPts val="1500"/>
              </a:spcBef>
              <a:spcAft>
                <a:spcPts val="0"/>
              </a:spcAft>
              <a:buClr>
                <a:schemeClr val="dk1"/>
              </a:buClr>
              <a:buSzPts val="1100"/>
              <a:buFont typeface="Arial"/>
              <a:buNone/>
            </a:pPr>
            <a:r>
              <a:rPr b="1" lang="en-GB" sz="2300">
                <a:solidFill>
                  <a:srgbClr val="1B1B32"/>
                </a:solidFill>
                <a:highlight>
                  <a:srgbClr val="F5F6F7"/>
                </a:highlight>
              </a:rPr>
              <a:t>                             </a:t>
            </a:r>
            <a:r>
              <a:rPr b="1" lang="en-GB" sz="2400">
                <a:solidFill>
                  <a:srgbClr val="1B1B32"/>
                </a:solidFill>
                <a:highlight>
                  <a:srgbClr val="F5F6F7"/>
                </a:highlight>
              </a:rPr>
              <a:t>Global Scope and Functions</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In JavaScript, scope refers to the visibility of variables. Variables which are defined outside of a function block have Global scope. This means, they can be seen everywhere in your JavaScript code.</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Variables which are declared without the </a:t>
            </a:r>
            <a:r>
              <a:rPr lang="en-GB" sz="1200">
                <a:solidFill>
                  <a:srgbClr val="2A2A40"/>
                </a:solidFill>
                <a:highlight>
                  <a:srgbClr val="DFDFE2"/>
                </a:highlight>
                <a:latin typeface="Courier New"/>
                <a:ea typeface="Courier New"/>
                <a:cs typeface="Courier New"/>
                <a:sym typeface="Courier New"/>
              </a:rPr>
              <a:t>let</a:t>
            </a:r>
            <a:r>
              <a:rPr lang="en-GB" sz="1350">
                <a:solidFill>
                  <a:srgbClr val="1B1B32"/>
                </a:solidFill>
                <a:highlight>
                  <a:srgbClr val="F5F6F7"/>
                </a:highlight>
              </a:rPr>
              <a:t> or </a:t>
            </a:r>
            <a:r>
              <a:rPr lang="en-GB" sz="1200">
                <a:solidFill>
                  <a:srgbClr val="2A2A40"/>
                </a:solidFill>
                <a:highlight>
                  <a:srgbClr val="DFDFE2"/>
                </a:highlight>
                <a:latin typeface="Courier New"/>
                <a:ea typeface="Courier New"/>
                <a:cs typeface="Courier New"/>
                <a:sym typeface="Courier New"/>
              </a:rPr>
              <a:t>const</a:t>
            </a:r>
            <a:r>
              <a:rPr lang="en-GB" sz="1350">
                <a:solidFill>
                  <a:srgbClr val="1B1B32"/>
                </a:solidFill>
                <a:highlight>
                  <a:srgbClr val="F5F6F7"/>
                </a:highlight>
              </a:rPr>
              <a:t> keywords are automatically created in the </a:t>
            </a:r>
            <a:r>
              <a:rPr lang="en-GB" sz="1200">
                <a:solidFill>
                  <a:srgbClr val="2A2A40"/>
                </a:solidFill>
                <a:highlight>
                  <a:srgbClr val="DFDFE2"/>
                </a:highlight>
                <a:latin typeface="Courier New"/>
                <a:ea typeface="Courier New"/>
                <a:cs typeface="Courier New"/>
                <a:sym typeface="Courier New"/>
              </a:rPr>
              <a:t>global</a:t>
            </a:r>
            <a:r>
              <a:rPr lang="en-GB" sz="1350">
                <a:solidFill>
                  <a:srgbClr val="1B1B32"/>
                </a:solidFill>
                <a:highlight>
                  <a:srgbClr val="F5F6F7"/>
                </a:highlight>
              </a:rPr>
              <a:t> scope. This can create unintended consequences elsewhere in your code or when running a function again. You should always declare your variables with </a:t>
            </a:r>
            <a:r>
              <a:rPr lang="en-GB" sz="1200">
                <a:solidFill>
                  <a:srgbClr val="2A2A40"/>
                </a:solidFill>
                <a:highlight>
                  <a:srgbClr val="DFDFE2"/>
                </a:highlight>
                <a:latin typeface="Courier New"/>
                <a:ea typeface="Courier New"/>
                <a:cs typeface="Courier New"/>
                <a:sym typeface="Courier New"/>
              </a:rPr>
              <a:t>let</a:t>
            </a:r>
            <a:r>
              <a:rPr lang="en-GB" sz="1350">
                <a:solidFill>
                  <a:srgbClr val="1B1B32"/>
                </a:solidFill>
                <a:highlight>
                  <a:srgbClr val="F5F6F7"/>
                </a:highlight>
              </a:rPr>
              <a:t> or </a:t>
            </a:r>
            <a:r>
              <a:rPr lang="en-GB" sz="1200">
                <a:solidFill>
                  <a:srgbClr val="2A2A40"/>
                </a:solidFill>
                <a:highlight>
                  <a:srgbClr val="DFDFE2"/>
                </a:highlight>
                <a:latin typeface="Courier New"/>
                <a:ea typeface="Courier New"/>
                <a:cs typeface="Courier New"/>
                <a:sym typeface="Courier New"/>
              </a:rPr>
              <a:t>const</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spcBef>
                <a:spcPts val="0"/>
              </a:spcBef>
              <a:spcAft>
                <a:spcPts val="0"/>
              </a:spcAft>
              <a:buNone/>
            </a:pPr>
            <a:r>
              <a:t/>
            </a:r>
            <a:endParaRPr b="1" sz="2300">
              <a:solidFill>
                <a:srgbClr val="1B1B32"/>
              </a:solidFill>
              <a:highlight>
                <a:srgbClr val="F5F6F7"/>
              </a:highlight>
            </a:endParaRPr>
          </a:p>
        </p:txBody>
      </p:sp>
      <p:pic>
        <p:nvPicPr>
          <p:cNvPr id="189" name="Google Shape;189;p35"/>
          <p:cNvPicPr preferRelativeResize="0"/>
          <p:nvPr/>
        </p:nvPicPr>
        <p:blipFill rotWithShape="1">
          <a:blip r:embed="rId3">
            <a:alphaModFix/>
          </a:blip>
          <a:srcRect b="0" l="0" r="0" t="0"/>
          <a:stretch/>
        </p:blipFill>
        <p:spPr>
          <a:xfrm>
            <a:off x="7802684" y="171321"/>
            <a:ext cx="1099821" cy="4533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nvSpPr>
        <p:spPr>
          <a:xfrm>
            <a:off x="241500" y="338725"/>
            <a:ext cx="8661000" cy="48714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t/>
            </a:r>
            <a:endParaRPr sz="1350">
              <a:solidFill>
                <a:srgbClr val="0000FF"/>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00FF"/>
                </a:solidFill>
                <a:highlight>
                  <a:srgbClr val="FFFFFF"/>
                </a:highlight>
                <a:latin typeface="Courier New"/>
                <a:ea typeface="Courier New"/>
                <a:cs typeface="Courier New"/>
                <a:sym typeface="Courier New"/>
              </a:rPr>
              <a:t>let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myGlobal</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10</a:t>
            </a:r>
            <a:r>
              <a:rPr lang="en-GB" sz="1350">
                <a:solidFill>
                  <a:schemeClr val="dk1"/>
                </a:solidFill>
                <a:highlight>
                  <a:srgbClr val="FFFFFF"/>
                </a:highlight>
                <a:latin typeface="Courier New"/>
                <a:ea typeface="Courier New"/>
                <a:cs typeface="Courier New"/>
                <a:sym typeface="Courier New"/>
              </a:rPr>
              <a:t>; // </a:t>
            </a:r>
            <a:r>
              <a:rPr lang="en-GB" sz="1350">
                <a:solidFill>
                  <a:schemeClr val="dk1"/>
                </a:solidFill>
                <a:highlight>
                  <a:srgbClr val="FFFFFF"/>
                </a:highlight>
                <a:latin typeface="Courier New"/>
                <a:ea typeface="Courier New"/>
                <a:cs typeface="Courier New"/>
                <a:sym typeface="Courier New"/>
              </a:rPr>
              <a:t>global</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rgbClr val="0000FF"/>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rgbClr val="FFFFFF"/>
                </a:highlight>
                <a:latin typeface="Courier New"/>
                <a:ea typeface="Courier New"/>
                <a:cs typeface="Courier New"/>
                <a:sym typeface="Courier New"/>
              </a:rPr>
              <a:t>function</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fun1</a:t>
            </a:r>
            <a:r>
              <a:rPr lang="en-GB"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oopsGlobal</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5</a:t>
            </a:r>
            <a:r>
              <a:rPr lang="en-GB" sz="1350">
                <a:solidFill>
                  <a:schemeClr val="dk1"/>
                </a:solidFill>
                <a:highlight>
                  <a:srgbClr val="FFFFFF"/>
                </a:highlight>
                <a:latin typeface="Courier New"/>
                <a:ea typeface="Courier New"/>
                <a:cs typeface="Courier New"/>
                <a:sym typeface="Courier New"/>
              </a:rPr>
              <a:t>; //global</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rgbClr val="FFFFFF"/>
                </a:highlight>
                <a:latin typeface="Courier New"/>
                <a:ea typeface="Courier New"/>
                <a:cs typeface="Courier New"/>
                <a:sym typeface="Courier New"/>
              </a:rPr>
              <a:t>function</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fun2</a:t>
            </a:r>
            <a:r>
              <a:rPr lang="en-GB"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r>
              <a:rPr lang="en-GB" sz="1350">
                <a:solidFill>
                  <a:srgbClr val="0000FF"/>
                </a:solidFill>
                <a:highlight>
                  <a:srgbClr val="FFFFFF"/>
                </a:highlight>
                <a:latin typeface="Courier New"/>
                <a:ea typeface="Courier New"/>
                <a:cs typeface="Courier New"/>
                <a:sym typeface="Courier New"/>
              </a:rPr>
              <a:t>let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output</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r>
              <a:rPr lang="en-GB" sz="1350">
                <a:solidFill>
                  <a:srgbClr val="0000FF"/>
                </a:solidFill>
                <a:highlight>
                  <a:srgbClr val="FFFFFF"/>
                </a:highlight>
                <a:latin typeface="Courier New"/>
                <a:ea typeface="Courier New"/>
                <a:cs typeface="Courier New"/>
                <a:sym typeface="Courier New"/>
              </a:rPr>
              <a:t>if</a:t>
            </a:r>
            <a:r>
              <a:rPr lang="en-GB" sz="1350">
                <a:solidFill>
                  <a:schemeClr val="dk1"/>
                </a:solidFill>
                <a:highlight>
                  <a:srgbClr val="FFFFFF"/>
                </a:highlight>
                <a:latin typeface="Courier New"/>
                <a:ea typeface="Courier New"/>
                <a:cs typeface="Courier New"/>
                <a:sym typeface="Courier New"/>
              </a:rPr>
              <a:t> (</a:t>
            </a:r>
            <a:r>
              <a:rPr lang="en-GB" sz="1350">
                <a:solidFill>
                  <a:srgbClr val="0000FF"/>
                </a:solidFill>
                <a:highlight>
                  <a:srgbClr val="FFFFFF"/>
                </a:highlight>
                <a:latin typeface="Courier New"/>
                <a:ea typeface="Courier New"/>
                <a:cs typeface="Courier New"/>
                <a:sym typeface="Courier New"/>
              </a:rPr>
              <a:t>typeof</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myGlobal</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"undefined"</a:t>
            </a:r>
            <a:r>
              <a:rPr lang="en-GB"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output</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"myGlobal: "</a:t>
            </a:r>
            <a:r>
              <a:rPr lang="en-GB" sz="1350">
                <a:solidFill>
                  <a:schemeClr val="dk1"/>
                </a:solidFill>
                <a:highlight>
                  <a:srgbClr val="FFFFFF"/>
                </a:highlight>
                <a:latin typeface="Courier New"/>
                <a:ea typeface="Courier New"/>
                <a:cs typeface="Courier New"/>
                <a:sym typeface="Courier New"/>
              </a:rPr>
              <a:t> + </a:t>
            </a:r>
            <a:r>
              <a:rPr lang="en-GB" sz="1350">
                <a:solidFill>
                  <a:srgbClr val="00107E"/>
                </a:solidFill>
                <a:highlight>
                  <a:srgbClr val="FFFFFF"/>
                </a:highlight>
                <a:latin typeface="Courier New"/>
                <a:ea typeface="Courier New"/>
                <a:cs typeface="Courier New"/>
                <a:sym typeface="Courier New"/>
              </a:rPr>
              <a:t>myGlobal</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r>
              <a:rPr lang="en-GB" sz="1350">
                <a:solidFill>
                  <a:srgbClr val="0000FF"/>
                </a:solidFill>
                <a:highlight>
                  <a:srgbClr val="FFFFFF"/>
                </a:highlight>
                <a:latin typeface="Courier New"/>
                <a:ea typeface="Courier New"/>
                <a:cs typeface="Courier New"/>
                <a:sym typeface="Courier New"/>
              </a:rPr>
              <a:t>if</a:t>
            </a:r>
            <a:r>
              <a:rPr lang="en-GB" sz="1350">
                <a:solidFill>
                  <a:schemeClr val="dk1"/>
                </a:solidFill>
                <a:highlight>
                  <a:srgbClr val="FFFFFF"/>
                </a:highlight>
                <a:latin typeface="Courier New"/>
                <a:ea typeface="Courier New"/>
                <a:cs typeface="Courier New"/>
                <a:sym typeface="Courier New"/>
              </a:rPr>
              <a:t> (</a:t>
            </a:r>
            <a:r>
              <a:rPr lang="en-GB" sz="1350">
                <a:solidFill>
                  <a:srgbClr val="0000FF"/>
                </a:solidFill>
                <a:highlight>
                  <a:srgbClr val="FFFFFF"/>
                </a:highlight>
                <a:latin typeface="Courier New"/>
                <a:ea typeface="Courier New"/>
                <a:cs typeface="Courier New"/>
                <a:sym typeface="Courier New"/>
              </a:rPr>
              <a:t>typeof</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oopsGlobal</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"undefined"</a:t>
            </a:r>
            <a:r>
              <a:rPr lang="en-GB"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output</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 oopsGlobal: "</a:t>
            </a:r>
            <a:r>
              <a:rPr lang="en-GB" sz="1350">
                <a:solidFill>
                  <a:schemeClr val="dk1"/>
                </a:solidFill>
                <a:highlight>
                  <a:srgbClr val="FFFFFF"/>
                </a:highlight>
                <a:latin typeface="Courier New"/>
                <a:ea typeface="Courier New"/>
                <a:cs typeface="Courier New"/>
                <a:sym typeface="Courier New"/>
              </a:rPr>
              <a:t> + </a:t>
            </a:r>
            <a:r>
              <a:rPr lang="en-GB" sz="1350">
                <a:solidFill>
                  <a:srgbClr val="00107E"/>
                </a:solidFill>
                <a:highlight>
                  <a:srgbClr val="FFFFFF"/>
                </a:highlight>
                <a:latin typeface="Courier New"/>
                <a:ea typeface="Courier New"/>
                <a:cs typeface="Courier New"/>
                <a:sym typeface="Courier New"/>
              </a:rPr>
              <a:t>oopsGlobal</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console</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log</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output</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pic>
        <p:nvPicPr>
          <p:cNvPr id="195" name="Google Shape;195;p36"/>
          <p:cNvPicPr preferRelativeResize="0"/>
          <p:nvPr/>
        </p:nvPicPr>
        <p:blipFill rotWithShape="1">
          <a:blip r:embed="rId3">
            <a:alphaModFix/>
          </a:blip>
          <a:srcRect b="0" l="0" r="0" t="0"/>
          <a:stretch/>
        </p:blipFill>
        <p:spPr>
          <a:xfrm>
            <a:off x="7802684" y="233871"/>
            <a:ext cx="1099821" cy="4533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Local Scope and Functions</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Variables which are declared within a function, as well as the function parameters, have local scope. That means they are only visible within that function.</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Here is a function </a:t>
            </a:r>
            <a:r>
              <a:rPr lang="en-GB" sz="1200">
                <a:solidFill>
                  <a:srgbClr val="2A2A40"/>
                </a:solidFill>
                <a:highlight>
                  <a:srgbClr val="DFDFE2"/>
                </a:highlight>
                <a:latin typeface="Courier New"/>
                <a:ea typeface="Courier New"/>
                <a:cs typeface="Courier New"/>
                <a:sym typeface="Courier New"/>
              </a:rPr>
              <a:t>myTest</a:t>
            </a:r>
            <a:r>
              <a:rPr lang="en-GB" sz="1350">
                <a:solidFill>
                  <a:srgbClr val="1B1B32"/>
                </a:solidFill>
                <a:highlight>
                  <a:srgbClr val="F5F6F7"/>
                </a:highlight>
              </a:rPr>
              <a:t> with a local variable called </a:t>
            </a:r>
            <a:r>
              <a:rPr lang="en-GB" sz="1200">
                <a:solidFill>
                  <a:srgbClr val="2A2A40"/>
                </a:solidFill>
                <a:highlight>
                  <a:srgbClr val="DFDFE2"/>
                </a:highlight>
                <a:latin typeface="Courier New"/>
                <a:ea typeface="Courier New"/>
                <a:cs typeface="Courier New"/>
                <a:sym typeface="Courier New"/>
              </a:rPr>
              <a:t>loc</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myTest</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loc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"foo"</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loc</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992900"/>
                </a:solidFill>
                <a:highlight>
                  <a:srgbClr val="F5F2F0"/>
                </a:highlight>
                <a:latin typeface="Courier New"/>
                <a:ea typeface="Courier New"/>
                <a:cs typeface="Courier New"/>
                <a:sym typeface="Courier New"/>
              </a:rPr>
              <a:t>myTest</a:t>
            </a:r>
            <a:r>
              <a:rPr lang="en-GB" sz="1350">
                <a:solidFill>
                  <a:srgbClr val="38425C"/>
                </a:solidFill>
                <a:highlight>
                  <a:srgbClr val="F5F2F0"/>
                </a:highlight>
                <a:latin typeface="Courier New"/>
                <a:ea typeface="Courier New"/>
                <a:cs typeface="Courier New"/>
                <a:sym typeface="Courier New"/>
              </a:rPr>
              <a:t>(); =&gt; foo</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loc</a:t>
            </a:r>
            <a:r>
              <a:rPr lang="en-GB" sz="1350">
                <a:solidFill>
                  <a:srgbClr val="38425C"/>
                </a:solidFill>
                <a:highlight>
                  <a:srgbClr val="F5F2F0"/>
                </a:highlight>
                <a:latin typeface="Courier New"/>
                <a:ea typeface="Courier New"/>
                <a:cs typeface="Courier New"/>
                <a:sym typeface="Courier New"/>
              </a:rPr>
              <a:t>); =&gt; </a:t>
            </a:r>
            <a:r>
              <a:rPr lang="en-GB" sz="1300">
                <a:solidFill>
                  <a:srgbClr val="1B1B32"/>
                </a:solidFill>
                <a:highlight>
                  <a:srgbClr val="F5F6F7"/>
                </a:highlight>
                <a:latin typeface="Courier New"/>
                <a:ea typeface="Courier New"/>
                <a:cs typeface="Courier New"/>
                <a:sym typeface="Courier New"/>
              </a:rPr>
              <a:t>ReferenceError: loc is not defined</a:t>
            </a:r>
            <a:endParaRPr sz="1300">
              <a:solidFill>
                <a:srgbClr val="1B1B32"/>
              </a:solidFill>
              <a:highlight>
                <a:srgbClr val="F5F6F7"/>
              </a:highlight>
              <a:latin typeface="Courier New"/>
              <a:ea typeface="Courier New"/>
              <a:cs typeface="Courier New"/>
              <a:sym typeface="Courier New"/>
            </a:endParaRPr>
          </a:p>
          <a:p>
            <a:pPr indent="0" lvl="0" marL="177800" marR="177800" rtl="0" algn="l">
              <a:lnSpc>
                <a:spcPct val="150000"/>
              </a:lnSpc>
              <a:spcBef>
                <a:spcPts val="700"/>
              </a:spcBef>
              <a:spcAft>
                <a:spcPts val="700"/>
              </a:spcAft>
              <a:buClr>
                <a:schemeClr val="dk1"/>
              </a:buClr>
              <a:buSzPts val="1100"/>
              <a:buFont typeface="Arial"/>
              <a:buNone/>
            </a:pPr>
            <a:r>
              <a:t/>
            </a:r>
            <a:endParaRPr sz="1350">
              <a:solidFill>
                <a:srgbClr val="38425C"/>
              </a:solidFill>
              <a:highlight>
                <a:srgbClr val="F5F2F0"/>
              </a:highlight>
              <a:latin typeface="Courier New"/>
              <a:ea typeface="Courier New"/>
              <a:cs typeface="Courier New"/>
              <a:sym typeface="Courier New"/>
            </a:endParaRPr>
          </a:p>
        </p:txBody>
      </p:sp>
      <p:pic>
        <p:nvPicPr>
          <p:cNvPr id="201" name="Google Shape;201;p37"/>
          <p:cNvPicPr preferRelativeResize="0"/>
          <p:nvPr/>
        </p:nvPicPr>
        <p:blipFill rotWithShape="1">
          <a:blip r:embed="rId3">
            <a:alphaModFix/>
          </a:blip>
          <a:srcRect b="0" l="0" r="0" t="0"/>
          <a:stretch/>
        </p:blipFill>
        <p:spPr>
          <a:xfrm>
            <a:off x="7879009" y="233846"/>
            <a:ext cx="1099821" cy="4533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Global vs. Local Scope in Functions</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It is possible to have both local and global variables with the same name. When you do this, the local variable takes precedence over the global variable.</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In this example:</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someVar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myFun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someVar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someVar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Clr>
                <a:schemeClr val="dk1"/>
              </a:buClr>
              <a:buSzPts val="1100"/>
              <a:buFont typeface="Arial"/>
              <a:buNone/>
            </a:pPr>
            <a:r>
              <a:rPr lang="en-GB" sz="1350">
                <a:solidFill>
                  <a:srgbClr val="1B1B32"/>
                </a:solidFill>
                <a:highlight>
                  <a:srgbClr val="F5F6F7"/>
                </a:highlight>
              </a:rPr>
              <a:t>The function </a:t>
            </a:r>
            <a:r>
              <a:rPr lang="en-GB" sz="1200">
                <a:solidFill>
                  <a:srgbClr val="2A2A40"/>
                </a:solidFill>
                <a:highlight>
                  <a:srgbClr val="DFDFE2"/>
                </a:highlight>
                <a:latin typeface="Courier New"/>
                <a:ea typeface="Courier New"/>
                <a:cs typeface="Courier New"/>
                <a:sym typeface="Courier New"/>
              </a:rPr>
              <a:t>myFun</a:t>
            </a:r>
            <a:r>
              <a:rPr lang="en-GB" sz="1350">
                <a:solidFill>
                  <a:srgbClr val="1B1B32"/>
                </a:solidFill>
                <a:highlight>
                  <a:srgbClr val="F5F6F7"/>
                </a:highlight>
              </a:rPr>
              <a:t> will return the string </a:t>
            </a:r>
            <a:r>
              <a:rPr lang="en-GB" sz="1200">
                <a:solidFill>
                  <a:srgbClr val="2A2A40"/>
                </a:solidFill>
                <a:highlight>
                  <a:srgbClr val="DFDFE2"/>
                </a:highlight>
                <a:latin typeface="Courier New"/>
                <a:ea typeface="Courier New"/>
                <a:cs typeface="Courier New"/>
                <a:sym typeface="Courier New"/>
              </a:rPr>
              <a:t>A</a:t>
            </a:r>
            <a:r>
              <a:rPr lang="en-GB" sz="1350">
                <a:solidFill>
                  <a:srgbClr val="1B1B32"/>
                </a:solidFill>
                <a:highlight>
                  <a:srgbClr val="F5F6F7"/>
                </a:highlight>
              </a:rPr>
              <a:t> because the local version of the variable is present.</a:t>
            </a:r>
            <a:endParaRPr sz="1350">
              <a:solidFill>
                <a:srgbClr val="1B1B32"/>
              </a:solidFill>
              <a:highlight>
                <a:srgbClr val="F5F6F7"/>
              </a:highlight>
            </a:endParaRPr>
          </a:p>
        </p:txBody>
      </p:sp>
      <p:pic>
        <p:nvPicPr>
          <p:cNvPr id="207" name="Google Shape;207;p38"/>
          <p:cNvPicPr preferRelativeResize="0"/>
          <p:nvPr/>
        </p:nvPicPr>
        <p:blipFill rotWithShape="1">
          <a:blip r:embed="rId3">
            <a:alphaModFix/>
          </a:blip>
          <a:srcRect b="0" l="0" r="0" t="0"/>
          <a:stretch/>
        </p:blipFill>
        <p:spPr>
          <a:xfrm>
            <a:off x="7802684" y="140071"/>
            <a:ext cx="1099821" cy="4533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nvSpPr>
        <p:spPr>
          <a:xfrm>
            <a:off x="241500" y="338725"/>
            <a:ext cx="8661000" cy="45903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0"/>
              </a:spcBef>
              <a:spcAft>
                <a:spcPts val="0"/>
              </a:spcAft>
              <a:buNone/>
            </a:pPr>
            <a:r>
              <a:rPr lang="en-GB" sz="1350">
                <a:solidFill>
                  <a:srgbClr val="008000"/>
                </a:solidFill>
                <a:highlight>
                  <a:srgbClr val="FFFFFF"/>
                </a:highlight>
                <a:latin typeface="Courier New"/>
                <a:ea typeface="Courier New"/>
                <a:cs typeface="Courier New"/>
                <a:sym typeface="Courier New"/>
              </a:rPr>
              <a:t>Global</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rgbClr val="FFFFFF"/>
                </a:highlight>
                <a:latin typeface="Courier New"/>
                <a:ea typeface="Courier New"/>
                <a:cs typeface="Courier New"/>
                <a:sym typeface="Courier New"/>
              </a:rPr>
              <a:t>const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outerWear</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a:t>
            </a:r>
            <a:r>
              <a:rPr lang="en-GB" sz="1350">
                <a:solidFill>
                  <a:srgbClr val="A31515"/>
                </a:solidFill>
                <a:highlight>
                  <a:srgbClr val="FFFFFF"/>
                </a:highlight>
                <a:latin typeface="Courier New"/>
                <a:ea typeface="Courier New"/>
                <a:cs typeface="Courier New"/>
                <a:sym typeface="Courier New"/>
              </a:rPr>
              <a:t>Small</a:t>
            </a:r>
            <a:r>
              <a:rPr lang="en-GB" sz="1350">
                <a:solidFill>
                  <a:srgbClr val="A31515"/>
                </a:solidFill>
                <a:highlight>
                  <a:srgbClr val="FFFFFF"/>
                </a:highlight>
                <a:latin typeface="Courier New"/>
                <a:ea typeface="Courier New"/>
                <a:cs typeface="Courier New"/>
                <a:sym typeface="Courier New"/>
              </a:rPr>
              <a:t>"</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rgbClr val="FFFFFF"/>
                </a:highlight>
                <a:latin typeface="Courier New"/>
                <a:ea typeface="Courier New"/>
                <a:cs typeface="Courier New"/>
                <a:sym typeface="Courier New"/>
              </a:rPr>
              <a:t>function</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myOutfit</a:t>
            </a:r>
            <a:r>
              <a:rPr lang="en-GB"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   </a:t>
            </a:r>
            <a:r>
              <a:rPr lang="en-GB" sz="1350">
                <a:solidFill>
                  <a:srgbClr val="0000FF"/>
                </a:solidFill>
                <a:highlight>
                  <a:srgbClr val="FFFFFF"/>
                </a:highlight>
                <a:latin typeface="Courier New"/>
                <a:ea typeface="Courier New"/>
                <a:cs typeface="Courier New"/>
                <a:sym typeface="Courier New"/>
              </a:rPr>
              <a:t>return</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outerWear</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107E"/>
                </a:solidFill>
                <a:highlight>
                  <a:srgbClr val="FFFFFF"/>
                </a:highlight>
                <a:latin typeface="Courier New"/>
                <a:ea typeface="Courier New"/>
                <a:cs typeface="Courier New"/>
                <a:sym typeface="Courier New"/>
              </a:rPr>
              <a:t>console</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log</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myOutfit</a:t>
            </a:r>
            <a:r>
              <a:rPr lang="en-GB" sz="1350">
                <a:solidFill>
                  <a:schemeClr val="dk1"/>
                </a:solidFill>
                <a:highlight>
                  <a:srgbClr val="FFFFFF"/>
                </a:highlight>
                <a:latin typeface="Courier New"/>
                <a:ea typeface="Courier New"/>
                <a:cs typeface="Courier New"/>
                <a:sym typeface="Courier New"/>
              </a:rPr>
              <a:t>()); =&gt; </a:t>
            </a:r>
            <a:r>
              <a:rPr lang="en-GB" sz="1350">
                <a:solidFill>
                  <a:srgbClr val="A31515"/>
                </a:solidFill>
                <a:highlight>
                  <a:srgbClr val="FFFFFF"/>
                </a:highlight>
                <a:latin typeface="Courier New"/>
                <a:ea typeface="Courier New"/>
                <a:cs typeface="Courier New"/>
                <a:sym typeface="Courier New"/>
              </a:rPr>
              <a:t>Small</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rgbClr val="FFFFFF"/>
                </a:highlight>
                <a:latin typeface="Courier New"/>
                <a:ea typeface="Courier New"/>
                <a:cs typeface="Courier New"/>
                <a:sym typeface="Courier New"/>
              </a:rPr>
              <a:t>Local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00FF"/>
                </a:solidFill>
                <a:highlight>
                  <a:srgbClr val="FFFFFF"/>
                </a:highlight>
                <a:latin typeface="Courier New"/>
                <a:ea typeface="Courier New"/>
                <a:cs typeface="Courier New"/>
                <a:sym typeface="Courier New"/>
              </a:rPr>
              <a:t>const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outerWear</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"Small"</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00FF"/>
                </a:solidFill>
                <a:highlight>
                  <a:srgbClr val="FFFFFF"/>
                </a:highlight>
                <a:latin typeface="Courier New"/>
                <a:ea typeface="Courier New"/>
                <a:cs typeface="Courier New"/>
                <a:sym typeface="Courier New"/>
              </a:rPr>
              <a:t>function</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myOutfit</a:t>
            </a:r>
            <a:r>
              <a:rPr lang="en-GB"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00FF"/>
                </a:solidFill>
                <a:highlight>
                  <a:srgbClr val="FFFFFF"/>
                </a:highlight>
                <a:latin typeface="Courier New"/>
                <a:ea typeface="Courier New"/>
                <a:cs typeface="Courier New"/>
                <a:sym typeface="Courier New"/>
              </a:rPr>
              <a:t>let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outerWear</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"Big"</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rgbClr val="FFFFFF"/>
                </a:highlight>
                <a:latin typeface="Courier New"/>
                <a:ea typeface="Courier New"/>
                <a:cs typeface="Courier New"/>
                <a:sym typeface="Courier New"/>
              </a:rPr>
              <a:t>  </a:t>
            </a:r>
            <a:r>
              <a:rPr lang="en-GB" sz="1350">
                <a:solidFill>
                  <a:srgbClr val="0000FF"/>
                </a:solidFill>
                <a:highlight>
                  <a:srgbClr val="FFFFFF"/>
                </a:highlight>
                <a:latin typeface="Courier New"/>
                <a:ea typeface="Courier New"/>
                <a:cs typeface="Courier New"/>
                <a:sym typeface="Courier New"/>
              </a:rPr>
              <a:t>return</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outerWear</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107E"/>
                </a:solidFill>
                <a:highlight>
                  <a:srgbClr val="FFFFFF"/>
                </a:highlight>
                <a:latin typeface="Courier New"/>
                <a:ea typeface="Courier New"/>
                <a:cs typeface="Courier New"/>
                <a:sym typeface="Courier New"/>
              </a:rPr>
              <a:t>console</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log</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myOutfit</a:t>
            </a:r>
            <a:r>
              <a:rPr lang="en-GB" sz="1350">
                <a:solidFill>
                  <a:schemeClr val="dk1"/>
                </a:solidFill>
                <a:highlight>
                  <a:srgbClr val="FFFFFF"/>
                </a:highlight>
                <a:latin typeface="Courier New"/>
                <a:ea typeface="Courier New"/>
                <a:cs typeface="Courier New"/>
                <a:sym typeface="Courier New"/>
              </a:rPr>
              <a:t>()); =&gt; </a:t>
            </a:r>
            <a:r>
              <a:rPr lang="en-GB" sz="1350">
                <a:solidFill>
                  <a:srgbClr val="A31515"/>
                </a:solidFill>
                <a:highlight>
                  <a:srgbClr val="FFFFFF"/>
                </a:highlight>
                <a:latin typeface="Courier New"/>
                <a:ea typeface="Courier New"/>
                <a:cs typeface="Courier New"/>
                <a:sym typeface="Courier New"/>
              </a:rPr>
              <a:t>Big</a:t>
            </a:r>
            <a:endParaRPr sz="1350">
              <a:solidFill>
                <a:schemeClr val="dk1"/>
              </a:solidFill>
              <a:highlight>
                <a:srgbClr val="FFFFFF"/>
              </a:highlight>
              <a:latin typeface="Courier New"/>
              <a:ea typeface="Courier New"/>
              <a:cs typeface="Courier New"/>
              <a:sym typeface="Courier New"/>
            </a:endParaRPr>
          </a:p>
        </p:txBody>
      </p:sp>
      <p:pic>
        <p:nvPicPr>
          <p:cNvPr id="213" name="Google Shape;213;p39"/>
          <p:cNvPicPr preferRelativeResize="0"/>
          <p:nvPr/>
        </p:nvPicPr>
        <p:blipFill rotWithShape="1">
          <a:blip r:embed="rId3">
            <a:alphaModFix/>
          </a:blip>
          <a:srcRect b="0" l="0" r="0" t="0"/>
          <a:stretch/>
        </p:blipFill>
        <p:spPr>
          <a:xfrm>
            <a:off x="7802684" y="218221"/>
            <a:ext cx="1099821" cy="4533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nvSpPr>
        <p:spPr>
          <a:xfrm>
            <a:off x="241500" y="119725"/>
            <a:ext cx="8661000" cy="4934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Assignment with a Returned Value</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If you'll recall from our discussion about Storing Values with the Assignment Operator, everything to the right of the equal sign is resolved before the value is assigned. This means we can take the return value of a function and assign it to a variable.</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Assume we have defined a function </a:t>
            </a:r>
            <a:r>
              <a:rPr lang="en-GB" sz="1200">
                <a:solidFill>
                  <a:srgbClr val="2A2A40"/>
                </a:solidFill>
                <a:highlight>
                  <a:srgbClr val="DFDFE2"/>
                </a:highlight>
                <a:latin typeface="Courier New"/>
                <a:ea typeface="Courier New"/>
                <a:cs typeface="Courier New"/>
                <a:sym typeface="Courier New"/>
              </a:rPr>
              <a:t>sum</a:t>
            </a:r>
            <a:r>
              <a:rPr lang="en-GB" sz="1350">
                <a:solidFill>
                  <a:srgbClr val="1B1B32"/>
                </a:solidFill>
                <a:highlight>
                  <a:srgbClr val="F5F6F7"/>
                </a:highlight>
              </a:rPr>
              <a:t> which adds two numbers together.</a:t>
            </a:r>
            <a:endParaRPr sz="1350">
              <a:solidFill>
                <a:srgbClr val="1B1B32"/>
              </a:solidFill>
              <a:highlight>
                <a:srgbClr val="F5F6F7"/>
              </a:highlight>
            </a:endParaRPr>
          </a:p>
          <a:p>
            <a:pPr indent="0" lvl="0" marL="0" rtl="0" algn="l">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ourSum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sum</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12</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GB" sz="1350">
                <a:solidFill>
                  <a:srgbClr val="1B1B32"/>
                </a:solidFill>
                <a:highlight>
                  <a:srgbClr val="F5F6F7"/>
                </a:highlight>
              </a:rPr>
              <a:t>Calling the </a:t>
            </a:r>
            <a:r>
              <a:rPr lang="en-GB" sz="1200">
                <a:solidFill>
                  <a:srgbClr val="2A2A40"/>
                </a:solidFill>
                <a:highlight>
                  <a:srgbClr val="DFDFE2"/>
                </a:highlight>
                <a:latin typeface="Courier New"/>
                <a:ea typeface="Courier New"/>
                <a:cs typeface="Courier New"/>
                <a:sym typeface="Courier New"/>
              </a:rPr>
              <a:t>sum</a:t>
            </a:r>
            <a:r>
              <a:rPr lang="en-GB" sz="1350">
                <a:solidFill>
                  <a:srgbClr val="1B1B32"/>
                </a:solidFill>
                <a:highlight>
                  <a:srgbClr val="F5F6F7"/>
                </a:highlight>
              </a:rPr>
              <a:t> function with the arguments of </a:t>
            </a:r>
            <a:r>
              <a:rPr lang="en-GB" sz="1200">
                <a:solidFill>
                  <a:srgbClr val="2A2A40"/>
                </a:solidFill>
                <a:highlight>
                  <a:srgbClr val="DFDFE2"/>
                </a:highlight>
                <a:latin typeface="Courier New"/>
                <a:ea typeface="Courier New"/>
                <a:cs typeface="Courier New"/>
                <a:sym typeface="Courier New"/>
              </a:rPr>
              <a:t>5</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12</a:t>
            </a:r>
            <a:r>
              <a:rPr lang="en-GB" sz="1350">
                <a:solidFill>
                  <a:srgbClr val="1B1B32"/>
                </a:solidFill>
                <a:highlight>
                  <a:srgbClr val="F5F6F7"/>
                </a:highlight>
              </a:rPr>
              <a:t> produces a return value of </a:t>
            </a:r>
            <a:r>
              <a:rPr lang="en-GB" sz="1200">
                <a:solidFill>
                  <a:srgbClr val="2A2A40"/>
                </a:solidFill>
                <a:highlight>
                  <a:srgbClr val="DFDFE2"/>
                </a:highlight>
                <a:latin typeface="Courier New"/>
                <a:ea typeface="Courier New"/>
                <a:cs typeface="Courier New"/>
                <a:sym typeface="Courier New"/>
              </a:rPr>
              <a:t>17</a:t>
            </a:r>
            <a:r>
              <a:rPr lang="en-GB" sz="1350">
                <a:solidFill>
                  <a:srgbClr val="1B1B32"/>
                </a:solidFill>
                <a:highlight>
                  <a:srgbClr val="F5F6F7"/>
                </a:highlight>
              </a:rPr>
              <a:t>. This return value is assigned to the </a:t>
            </a:r>
            <a:r>
              <a:rPr lang="en-GB" sz="1200">
                <a:solidFill>
                  <a:srgbClr val="2A2A40"/>
                </a:solidFill>
                <a:highlight>
                  <a:srgbClr val="DFDFE2"/>
                </a:highlight>
                <a:latin typeface="Courier New"/>
                <a:ea typeface="Courier New"/>
                <a:cs typeface="Courier New"/>
                <a:sym typeface="Courier New"/>
              </a:rPr>
              <a:t>ourSum</a:t>
            </a:r>
            <a:r>
              <a:rPr lang="en-GB" sz="1350">
                <a:solidFill>
                  <a:srgbClr val="1B1B32"/>
                </a:solidFill>
                <a:highlight>
                  <a:srgbClr val="F5F6F7"/>
                </a:highlight>
              </a:rPr>
              <a:t> variable.</a:t>
            </a:r>
            <a:endParaRPr sz="1350">
              <a:solidFill>
                <a:srgbClr val="1B1B32"/>
              </a:solidFill>
              <a:highlight>
                <a:srgbClr val="F5F6F7"/>
              </a:highlight>
            </a:endParaRPr>
          </a:p>
          <a:p>
            <a:pPr indent="0" lvl="0" marL="0" rtl="0" algn="l">
              <a:lnSpc>
                <a:spcPct val="133333"/>
              </a:lnSpc>
              <a:spcBef>
                <a:spcPts val="0"/>
              </a:spcBef>
              <a:spcAft>
                <a:spcPts val="0"/>
              </a:spcAft>
              <a:buNone/>
            </a:pPr>
            <a:r>
              <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8000"/>
                </a:solidFill>
                <a:highlight>
                  <a:srgbClr val="FFFFFF"/>
                </a:highlight>
                <a:latin typeface="Courier New"/>
                <a:ea typeface="Courier New"/>
                <a:cs typeface="Courier New"/>
                <a:sym typeface="Courier New"/>
              </a:rPr>
              <a:t>example</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rgbClr val="FFFFFF"/>
                </a:highlight>
                <a:latin typeface="Courier New"/>
                <a:ea typeface="Courier New"/>
                <a:cs typeface="Courier New"/>
                <a:sym typeface="Courier New"/>
              </a:rPr>
              <a:t>let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processed</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0</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00FF"/>
                </a:solidFill>
                <a:highlight>
                  <a:srgbClr val="FFFFFF"/>
                </a:highlight>
                <a:latin typeface="Courier New"/>
                <a:ea typeface="Courier New"/>
                <a:cs typeface="Courier New"/>
                <a:sym typeface="Courier New"/>
              </a:rPr>
              <a:t>function</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processArg</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num</a:t>
            </a:r>
            <a:r>
              <a:rPr lang="en-GB" sz="1350">
                <a:solidFill>
                  <a:schemeClr val="dk1"/>
                </a:solidFill>
                <a:highlight>
                  <a:srgbClr val="FFFFFF"/>
                </a:highlight>
                <a:latin typeface="Courier New"/>
                <a:ea typeface="Courier New"/>
                <a:cs typeface="Courier New"/>
                <a:sym typeface="Courier New"/>
              </a:rPr>
              <a:t>) {</a:t>
            </a:r>
            <a:r>
              <a:rPr lang="en-GB" sz="1350">
                <a:solidFill>
                  <a:srgbClr val="0000FF"/>
                </a:solidFill>
                <a:highlight>
                  <a:srgbClr val="FFFFFF"/>
                </a:highlight>
                <a:latin typeface="Courier New"/>
                <a:ea typeface="Courier New"/>
                <a:cs typeface="Courier New"/>
                <a:sym typeface="Courier New"/>
              </a:rPr>
              <a:t>return</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num</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3</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5</a:t>
            </a:r>
            <a:r>
              <a:rPr lang="en-GB" sz="1350">
                <a:solidFill>
                  <a:schemeClr val="dk1"/>
                </a:solidFill>
                <a:highlight>
                  <a:srgbClr val="FFFFFF"/>
                </a:highlight>
                <a:latin typeface="Courier New"/>
                <a:ea typeface="Courier New"/>
                <a:cs typeface="Courier New"/>
                <a:sym typeface="Courier New"/>
              </a:rPr>
              <a:t>;}</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107E"/>
                </a:solidFill>
                <a:highlight>
                  <a:srgbClr val="FFFFFF"/>
                </a:highlight>
                <a:latin typeface="Courier New"/>
                <a:ea typeface="Courier New"/>
                <a:cs typeface="Courier New"/>
                <a:sym typeface="Courier New"/>
              </a:rPr>
              <a:t>processed</a:t>
            </a:r>
            <a:r>
              <a:rPr lang="en-GB" sz="1350">
                <a:solidFill>
                  <a:schemeClr val="dk1"/>
                </a:solidFill>
                <a:highlight>
                  <a:srgbClr val="FFFFFF"/>
                </a:highlight>
                <a:latin typeface="Courier New"/>
                <a:ea typeface="Courier New"/>
                <a:cs typeface="Courier New"/>
                <a:sym typeface="Courier New"/>
              </a:rPr>
              <a:t> = </a:t>
            </a:r>
            <a:r>
              <a:rPr lang="en-GB" sz="1350">
                <a:solidFill>
                  <a:srgbClr val="00107E"/>
                </a:solidFill>
                <a:highlight>
                  <a:srgbClr val="FFFFFF"/>
                </a:highlight>
                <a:latin typeface="Courier New"/>
                <a:ea typeface="Courier New"/>
                <a:cs typeface="Courier New"/>
                <a:sym typeface="Courier New"/>
              </a:rPr>
              <a:t>processArg</a:t>
            </a:r>
            <a:r>
              <a:rPr lang="en-GB" sz="1350">
                <a:solidFill>
                  <a:schemeClr val="dk1"/>
                </a:solidFill>
                <a:highlight>
                  <a:srgbClr val="FFFFFF"/>
                </a:highlight>
                <a:latin typeface="Courier New"/>
                <a:ea typeface="Courier New"/>
                <a:cs typeface="Courier New"/>
                <a:sym typeface="Courier New"/>
              </a:rPr>
              <a:t>(</a:t>
            </a:r>
            <a:r>
              <a:rPr lang="en-GB" sz="1350">
                <a:solidFill>
                  <a:srgbClr val="098658"/>
                </a:solidFill>
                <a:highlight>
                  <a:srgbClr val="FFFFFF"/>
                </a:highlight>
                <a:latin typeface="Courier New"/>
                <a:ea typeface="Courier New"/>
                <a:cs typeface="Courier New"/>
                <a:sym typeface="Courier New"/>
              </a:rPr>
              <a:t>7</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pic>
        <p:nvPicPr>
          <p:cNvPr id="219" name="Google Shape;219;p40"/>
          <p:cNvPicPr preferRelativeResize="0"/>
          <p:nvPr/>
        </p:nvPicPr>
        <p:blipFill rotWithShape="1">
          <a:blip r:embed="rId3">
            <a:alphaModFix/>
          </a:blip>
          <a:srcRect b="0" l="0" r="0" t="0"/>
          <a:stretch/>
        </p:blipFill>
        <p:spPr>
          <a:xfrm>
            <a:off x="7802684" y="119721"/>
            <a:ext cx="1099821" cy="4533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nvSpPr>
        <p:spPr>
          <a:xfrm>
            <a:off x="114500" y="46800"/>
            <a:ext cx="8944200" cy="50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sz="2300">
                <a:solidFill>
                  <a:srgbClr val="1B1B32"/>
                </a:solidFill>
                <a:highlight>
                  <a:srgbClr val="F5F6F7"/>
                </a:highlight>
              </a:rPr>
              <a:t>                                              Boolean </a:t>
            </a:r>
            <a:endParaRPr b="1" sz="2400">
              <a:solidFill>
                <a:srgbClr val="1B1B32"/>
              </a:solidFill>
              <a:highlight>
                <a:srgbClr val="F5F6F7"/>
              </a:highlight>
            </a:endParaRPr>
          </a:p>
          <a:p>
            <a:pPr indent="0" lvl="0" marL="0" marR="0" rtl="0" algn="l">
              <a:lnSpc>
                <a:spcPct val="115000"/>
              </a:lnSpc>
              <a:spcBef>
                <a:spcPts val="0"/>
              </a:spcBef>
              <a:spcAft>
                <a:spcPts val="0"/>
              </a:spcAft>
              <a:buClr>
                <a:schemeClr val="dk1"/>
              </a:buClr>
              <a:buSzPts val="1100"/>
              <a:buFont typeface="Arial"/>
              <a:buNone/>
            </a:pPr>
            <a:r>
              <a:rPr lang="en-GB" sz="1350">
                <a:solidFill>
                  <a:srgbClr val="1B1B32"/>
                </a:solidFill>
                <a:highlight>
                  <a:srgbClr val="F5F6F7"/>
                </a:highlight>
              </a:rPr>
              <a:t>Another data type is the Boolean. Booleans may only be one of two values: true or false. They are basically little on-off switches, where true is on and false is off. These two states are mutually exclusive.</a:t>
            </a:r>
            <a:endParaRPr sz="1350">
              <a:solidFill>
                <a:srgbClr val="1B1B32"/>
              </a:solidFill>
              <a:highlight>
                <a:srgbClr val="F5F6F7"/>
              </a:highlight>
            </a:endParaRPr>
          </a:p>
          <a:p>
            <a:pPr indent="0" lvl="0" marL="0" marR="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Note: Boolean values are never written with quotes. The strings "true" and "false" are not Boolean and have no special meaning in JavaScript.</a:t>
            </a:r>
            <a:endParaRPr sz="1350">
              <a:solidFill>
                <a:srgbClr val="1B1B32"/>
              </a:solidFill>
              <a:highlight>
                <a:srgbClr val="F5F6F7"/>
              </a:highlight>
            </a:endParaRPr>
          </a:p>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Use Conditional Logic with If Statements</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200">
                <a:solidFill>
                  <a:srgbClr val="2A2A40"/>
                </a:solidFill>
                <a:highlight>
                  <a:srgbClr val="DFDFE2"/>
                </a:highlight>
                <a:latin typeface="Courier New"/>
                <a:ea typeface="Courier New"/>
                <a:cs typeface="Courier New"/>
                <a:sym typeface="Courier New"/>
              </a:rPr>
              <a:t>if</a:t>
            </a:r>
            <a:r>
              <a:rPr lang="en-GB" sz="1350">
                <a:solidFill>
                  <a:srgbClr val="1B1B32"/>
                </a:solidFill>
                <a:highlight>
                  <a:srgbClr val="F5F6F7"/>
                </a:highlight>
              </a:rPr>
              <a:t> statements are used to make decisions in code. The keyword </a:t>
            </a:r>
            <a:r>
              <a:rPr lang="en-GB" sz="1200">
                <a:solidFill>
                  <a:srgbClr val="2A2A40"/>
                </a:solidFill>
                <a:highlight>
                  <a:srgbClr val="DFDFE2"/>
                </a:highlight>
                <a:latin typeface="Courier New"/>
                <a:ea typeface="Courier New"/>
                <a:cs typeface="Courier New"/>
                <a:sym typeface="Courier New"/>
              </a:rPr>
              <a:t>if</a:t>
            </a:r>
            <a:r>
              <a:rPr lang="en-GB" sz="1350">
                <a:solidFill>
                  <a:srgbClr val="1B1B32"/>
                </a:solidFill>
                <a:highlight>
                  <a:srgbClr val="F5F6F7"/>
                </a:highlight>
              </a:rPr>
              <a:t> tells JavaScript to execute the code in the curly braces under certain conditions, defined in the parentheses. These conditions are known as </a:t>
            </a:r>
            <a:r>
              <a:rPr lang="en-GB" sz="1200">
                <a:solidFill>
                  <a:srgbClr val="2A2A40"/>
                </a:solidFill>
                <a:highlight>
                  <a:srgbClr val="DFDFE2"/>
                </a:highlight>
                <a:latin typeface="Courier New"/>
                <a:ea typeface="Courier New"/>
                <a:cs typeface="Courier New"/>
                <a:sym typeface="Courier New"/>
              </a:rPr>
              <a:t>Boolean</a:t>
            </a:r>
            <a:r>
              <a:rPr lang="en-GB" sz="1350">
                <a:solidFill>
                  <a:srgbClr val="1B1B32"/>
                </a:solidFill>
                <a:highlight>
                  <a:srgbClr val="F5F6F7"/>
                </a:highlight>
              </a:rPr>
              <a:t> conditions and they may only be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or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When the condition evaluates to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the program executes the statement inside the curly braces. When the Boolean condition evaluates to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 the statement inside the curly braces will not execute.</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b="1" lang="en-GB" sz="1350">
                <a:solidFill>
                  <a:srgbClr val="1B1B32"/>
                </a:solidFill>
                <a:highlight>
                  <a:srgbClr val="F5F6F7"/>
                </a:highlight>
              </a:rPr>
              <a:t>Pseudocode</a:t>
            </a:r>
            <a:endParaRPr b="1" sz="1350">
              <a:solidFill>
                <a:srgbClr val="1B1B32"/>
              </a:solidFill>
              <a:highlight>
                <a:srgbClr val="F5F6F7"/>
              </a:highlight>
            </a:endParaRPr>
          </a:p>
          <a:p>
            <a:pPr indent="0" lvl="0" marL="101600" marR="101600" rtl="0" algn="l">
              <a:lnSpc>
                <a:spcPct val="115000"/>
              </a:lnSpc>
              <a:spcBef>
                <a:spcPts val="1400"/>
              </a:spcBef>
              <a:spcAft>
                <a:spcPts val="0"/>
              </a:spcAft>
              <a:buClr>
                <a:schemeClr val="dk1"/>
              </a:buClr>
              <a:buSzPts val="1100"/>
              <a:buFont typeface="Arial"/>
              <a:buNone/>
            </a:pPr>
            <a:r>
              <a:rPr lang="en-GB" sz="1350">
                <a:solidFill>
                  <a:srgbClr val="2A2A40"/>
                </a:solidFill>
                <a:highlight>
                  <a:srgbClr val="DFDFE2"/>
                </a:highlight>
              </a:rPr>
              <a:t>if (</a:t>
            </a:r>
            <a:r>
              <a:rPr i="1" lang="en-GB" sz="1350">
                <a:solidFill>
                  <a:srgbClr val="2A2A40"/>
                </a:solidFill>
                <a:highlight>
                  <a:srgbClr val="DFDFE2"/>
                </a:highlight>
              </a:rPr>
              <a:t>condition is true</a:t>
            </a:r>
            <a:r>
              <a:rPr lang="en-GB" sz="1350">
                <a:solidFill>
                  <a:srgbClr val="2A2A40"/>
                </a:solidFill>
                <a:highlight>
                  <a:srgbClr val="DFDFE2"/>
                </a:highlight>
              </a:rPr>
              <a:t>) {</a:t>
            </a:r>
            <a:endParaRPr sz="1350">
              <a:solidFill>
                <a:srgbClr val="2A2A40"/>
              </a:solidFill>
              <a:highlight>
                <a:srgbClr val="DFDFE2"/>
              </a:highlight>
            </a:endParaRPr>
          </a:p>
          <a:p>
            <a:pPr indent="0" lvl="0" marL="101600" marR="101600" rtl="0" algn="l">
              <a:lnSpc>
                <a:spcPct val="115000"/>
              </a:lnSpc>
              <a:spcBef>
                <a:spcPts val="0"/>
              </a:spcBef>
              <a:spcAft>
                <a:spcPts val="0"/>
              </a:spcAft>
              <a:buClr>
                <a:schemeClr val="dk1"/>
              </a:buClr>
              <a:buSzPts val="1100"/>
              <a:buFont typeface="Arial"/>
              <a:buNone/>
            </a:pPr>
            <a:r>
              <a:rPr lang="en-GB" sz="1350">
                <a:solidFill>
                  <a:srgbClr val="2A2A40"/>
                </a:solidFill>
                <a:highlight>
                  <a:srgbClr val="DFDFE2"/>
                </a:highlight>
              </a:rPr>
              <a:t>  </a:t>
            </a:r>
            <a:r>
              <a:rPr i="1" lang="en-GB" sz="1350">
                <a:solidFill>
                  <a:srgbClr val="2A2A40"/>
                </a:solidFill>
                <a:highlight>
                  <a:srgbClr val="DFDFE2"/>
                </a:highlight>
              </a:rPr>
              <a:t>statement is executed</a:t>
            </a:r>
            <a:endParaRPr i="1" sz="1350">
              <a:solidFill>
                <a:srgbClr val="2A2A40"/>
              </a:solidFill>
              <a:highlight>
                <a:srgbClr val="DFDFE2"/>
              </a:highlight>
            </a:endParaRPr>
          </a:p>
          <a:p>
            <a:pPr indent="0" lvl="0" marL="101600" marR="101600" rtl="0" algn="l">
              <a:lnSpc>
                <a:spcPct val="115000"/>
              </a:lnSpc>
              <a:spcBef>
                <a:spcPts val="0"/>
              </a:spcBef>
              <a:spcAft>
                <a:spcPts val="0"/>
              </a:spcAft>
              <a:buClr>
                <a:schemeClr val="dk1"/>
              </a:buClr>
              <a:buSzPts val="1100"/>
              <a:buFont typeface="Arial"/>
              <a:buNone/>
            </a:pPr>
            <a:r>
              <a:rPr lang="en-GB" sz="1350">
                <a:solidFill>
                  <a:srgbClr val="2A2A40"/>
                </a:solidFill>
                <a:highlight>
                  <a:srgbClr val="DFDFE2"/>
                </a:highlight>
              </a:rPr>
              <a:t>}</a:t>
            </a:r>
            <a:endParaRPr sz="1350">
              <a:solidFill>
                <a:srgbClr val="2A2A40"/>
              </a:solidFill>
              <a:highlight>
                <a:srgbClr val="DFDFE2"/>
              </a:highlight>
            </a:endParaRPr>
          </a:p>
          <a:p>
            <a:pPr indent="0" lvl="0" marL="0" rtl="0" algn="l">
              <a:spcBef>
                <a:spcPts val="0"/>
              </a:spcBef>
              <a:spcAft>
                <a:spcPts val="0"/>
              </a:spcAft>
              <a:buNone/>
            </a:pPr>
            <a:r>
              <a:t/>
            </a:r>
            <a:endParaRPr b="1" sz="2300">
              <a:solidFill>
                <a:srgbClr val="1B1B32"/>
              </a:solidFill>
              <a:highlight>
                <a:srgbClr val="F5F6F7"/>
              </a:highlight>
            </a:endParaRPr>
          </a:p>
        </p:txBody>
      </p:sp>
      <p:pic>
        <p:nvPicPr>
          <p:cNvPr id="225" name="Google Shape;225;p41"/>
          <p:cNvPicPr preferRelativeResize="0"/>
          <p:nvPr/>
        </p:nvPicPr>
        <p:blipFill rotWithShape="1">
          <a:blip r:embed="rId3">
            <a:alphaModFix/>
          </a:blip>
          <a:srcRect b="0" l="0" r="0" t="0"/>
          <a:stretch/>
        </p:blipFill>
        <p:spPr>
          <a:xfrm>
            <a:off x="7866884" y="46796"/>
            <a:ext cx="1099821" cy="4533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241500" y="0"/>
            <a:ext cx="8661000" cy="49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Declare String Variables</a:t>
            </a:r>
            <a:endParaRPr b="1" sz="2300">
              <a:solidFill>
                <a:srgbClr val="1B1B32"/>
              </a:solidFill>
              <a:highlight>
                <a:srgbClr val="F5F6F7"/>
              </a:highlight>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rgbClr val="2574A9"/>
                </a:solidFill>
                <a:highlight>
                  <a:srgbClr val="F5F2F0"/>
                </a:highlight>
                <a:latin typeface="Courier New"/>
                <a:ea typeface="Courier New"/>
                <a:cs typeface="Courier New"/>
                <a:sym typeface="Courier New"/>
              </a:rPr>
              <a:t>var</a:t>
            </a:r>
            <a:r>
              <a:rPr lang="en-GB" sz="1350">
                <a:solidFill>
                  <a:schemeClr val="dk1"/>
                </a:solidFill>
                <a:highlight>
                  <a:srgbClr val="F5F2F0"/>
                </a:highlight>
                <a:latin typeface="Courier New"/>
                <a:ea typeface="Courier New"/>
                <a:cs typeface="Courier New"/>
                <a:sym typeface="Courier New"/>
              </a:rPr>
              <a:t> myName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"your name"</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rPr lang="en-GB" sz="1350">
                <a:solidFill>
                  <a:srgbClr val="1B1B32"/>
                </a:solidFill>
                <a:highlight>
                  <a:srgbClr val="F5F6F7"/>
                </a:highlight>
              </a:rPr>
              <a:t>When JavaScript variables are declared, they have an initial value of </a:t>
            </a:r>
            <a:r>
              <a:rPr lang="en-GB" sz="1200">
                <a:solidFill>
                  <a:srgbClr val="2A2A40"/>
                </a:solidFill>
                <a:highlight>
                  <a:srgbClr val="DFDFE2"/>
                </a:highlight>
                <a:latin typeface="Courier New"/>
                <a:ea typeface="Courier New"/>
                <a:cs typeface="Courier New"/>
                <a:sym typeface="Courier New"/>
              </a:rPr>
              <a:t>undefined</a:t>
            </a:r>
            <a:r>
              <a:rPr lang="en-GB" sz="1350">
                <a:solidFill>
                  <a:srgbClr val="1B1B32"/>
                </a:solidFill>
                <a:highlight>
                  <a:srgbClr val="F5F6F7"/>
                </a:highlight>
              </a:rPr>
              <a:t>. If you do a mathematical operation on an </a:t>
            </a:r>
            <a:r>
              <a:rPr lang="en-GB" sz="1200">
                <a:solidFill>
                  <a:srgbClr val="2A2A40"/>
                </a:solidFill>
                <a:highlight>
                  <a:srgbClr val="DFDFE2"/>
                </a:highlight>
                <a:latin typeface="Courier New"/>
                <a:ea typeface="Courier New"/>
                <a:cs typeface="Courier New"/>
                <a:sym typeface="Courier New"/>
              </a:rPr>
              <a:t>undefined</a:t>
            </a:r>
            <a:r>
              <a:rPr lang="en-GB" sz="1350">
                <a:solidFill>
                  <a:srgbClr val="1B1B32"/>
                </a:solidFill>
                <a:highlight>
                  <a:srgbClr val="F5F6F7"/>
                </a:highlight>
              </a:rPr>
              <a:t> variable your result will be </a:t>
            </a:r>
            <a:r>
              <a:rPr lang="en-GB" sz="1200">
                <a:solidFill>
                  <a:srgbClr val="2A2A40"/>
                </a:solidFill>
                <a:highlight>
                  <a:srgbClr val="DFDFE2"/>
                </a:highlight>
                <a:latin typeface="Courier New"/>
                <a:ea typeface="Courier New"/>
                <a:cs typeface="Courier New"/>
                <a:sym typeface="Courier New"/>
              </a:rPr>
              <a:t>NaN</a:t>
            </a:r>
            <a:r>
              <a:rPr lang="en-GB" sz="1350">
                <a:solidFill>
                  <a:srgbClr val="1B1B32"/>
                </a:solidFill>
                <a:highlight>
                  <a:srgbClr val="F5F6F7"/>
                </a:highlight>
              </a:rPr>
              <a:t> which means "Not a Number".</a:t>
            </a:r>
            <a:br>
              <a:rPr lang="en-GB" sz="1350">
                <a:solidFill>
                  <a:srgbClr val="1B1B32"/>
                </a:solidFill>
                <a:highlight>
                  <a:srgbClr val="F5F6F7"/>
                </a:highlight>
              </a:rPr>
            </a:br>
            <a:r>
              <a:rPr lang="en-GB" sz="1350">
                <a:solidFill>
                  <a:srgbClr val="0000FF"/>
                </a:solidFill>
                <a:highlight>
                  <a:srgbClr val="FFFFFF"/>
                </a:highlight>
                <a:latin typeface="Courier New"/>
                <a:ea typeface="Courier New"/>
                <a:cs typeface="Courier New"/>
                <a:sym typeface="Courier New"/>
              </a:rPr>
              <a:t>var</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a</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rPr lang="en-GB" sz="1350">
                <a:solidFill>
                  <a:srgbClr val="00107E"/>
                </a:solidFill>
                <a:highlight>
                  <a:srgbClr val="FFFFFF"/>
                </a:highlight>
                <a:latin typeface="Courier New"/>
                <a:ea typeface="Courier New"/>
                <a:cs typeface="Courier New"/>
                <a:sym typeface="Courier New"/>
              </a:rPr>
              <a:t>a</a:t>
            </a:r>
            <a:r>
              <a:rPr lang="en-GB" sz="1350">
                <a:solidFill>
                  <a:schemeClr val="dk1"/>
                </a:solidFill>
                <a:highlight>
                  <a:srgbClr val="FFFFFF"/>
                </a:highlight>
                <a:latin typeface="Courier New"/>
                <a:ea typeface="Courier New"/>
                <a:cs typeface="Courier New"/>
                <a:sym typeface="Courier New"/>
              </a:rPr>
              <a:t> = </a:t>
            </a:r>
            <a:r>
              <a:rPr lang="en-GB" sz="1350">
                <a:solidFill>
                  <a:srgbClr val="00107E"/>
                </a:solidFill>
                <a:highlight>
                  <a:srgbClr val="FFFFFF"/>
                </a:highlight>
                <a:latin typeface="Courier New"/>
                <a:ea typeface="Courier New"/>
                <a:cs typeface="Courier New"/>
                <a:sym typeface="Courier New"/>
              </a:rPr>
              <a:t>a</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1</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107E"/>
                </a:solidFill>
                <a:highlight>
                  <a:srgbClr val="FFFFFF"/>
                </a:highlight>
                <a:latin typeface="Courier New"/>
                <a:ea typeface="Courier New"/>
                <a:cs typeface="Courier New"/>
                <a:sym typeface="Courier New"/>
              </a:rPr>
              <a:t>console</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log</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a</a:t>
            </a:r>
            <a:r>
              <a:rPr lang="en-GB" sz="1350">
                <a:solidFill>
                  <a:schemeClr val="dk1"/>
                </a:solidFill>
                <a:highlight>
                  <a:srgbClr val="FFFFFF"/>
                </a:highlight>
                <a:latin typeface="Courier New"/>
                <a:ea typeface="Courier New"/>
                <a:cs typeface="Courier New"/>
                <a:sym typeface="Courier New"/>
              </a:rPr>
              <a:t>)</a:t>
            </a:r>
            <a:br>
              <a:rPr lang="en-GB" sz="1350">
                <a:solidFill>
                  <a:srgbClr val="1B1B32"/>
                </a:solidFill>
                <a:highlight>
                  <a:srgbClr val="F5F6F7"/>
                </a:highlight>
              </a:rPr>
            </a:br>
            <a:r>
              <a:rPr lang="en-GB" sz="1350">
                <a:solidFill>
                  <a:srgbClr val="1B1B32"/>
                </a:solidFill>
                <a:highlight>
                  <a:srgbClr val="F5F6F7"/>
                </a:highlight>
              </a:rPr>
              <a:t>In JavaScript all variables and function names are case sensitive. This means that capitalization matters.</a:t>
            </a:r>
            <a:br>
              <a:rPr lang="en-GB" sz="1350">
                <a:solidFill>
                  <a:srgbClr val="1B1B32"/>
                </a:solidFill>
                <a:highlight>
                  <a:srgbClr val="F5F6F7"/>
                </a:highlight>
              </a:rPr>
            </a:br>
            <a:r>
              <a:rPr lang="en-GB" sz="1200">
                <a:solidFill>
                  <a:srgbClr val="2A2A40"/>
                </a:solidFill>
                <a:highlight>
                  <a:srgbClr val="DFDFE2"/>
                </a:highlight>
                <a:latin typeface="Courier New"/>
                <a:ea typeface="Courier New"/>
                <a:cs typeface="Courier New"/>
                <a:sym typeface="Courier New"/>
              </a:rPr>
              <a:t>MYVAR</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MyVar</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myvar</a:t>
            </a:r>
            <a:endParaRPr sz="1200">
              <a:solidFill>
                <a:srgbClr val="2A2A40"/>
              </a:solidFill>
              <a:highlight>
                <a:srgbClr val="DFDFE2"/>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8000"/>
                </a:solidFill>
                <a:highlight>
                  <a:srgbClr val="FFFFFF"/>
                </a:highlight>
                <a:latin typeface="Courier New"/>
                <a:ea typeface="Courier New"/>
                <a:cs typeface="Courier New"/>
                <a:sym typeface="Courier New"/>
              </a:rPr>
              <a:t>// Variable declarations</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00FF"/>
                </a:solidFill>
                <a:highlight>
                  <a:srgbClr val="FFFFFF"/>
                </a:highlight>
                <a:latin typeface="Courier New"/>
                <a:ea typeface="Courier New"/>
                <a:cs typeface="Courier New"/>
                <a:sym typeface="Courier New"/>
              </a:rPr>
              <a:t>var</a:t>
            </a:r>
            <a:r>
              <a:rPr lang="en-GB" sz="1350">
                <a:solidFill>
                  <a:schemeClr val="dk1"/>
                </a:solidFill>
                <a:highlight>
                  <a:srgbClr val="FFFFFF"/>
                </a:highlight>
                <a:latin typeface="Courier New"/>
                <a:ea typeface="Courier New"/>
                <a:cs typeface="Courier New"/>
                <a:sym typeface="Courier New"/>
              </a:rPr>
              <a:t> </a:t>
            </a:r>
            <a:r>
              <a:rPr lang="en-GB" sz="1350">
                <a:solidFill>
                  <a:srgbClr val="008080"/>
                </a:solidFill>
                <a:highlight>
                  <a:srgbClr val="FFFFFF"/>
                </a:highlight>
                <a:latin typeface="Courier New"/>
                <a:ea typeface="Courier New"/>
                <a:cs typeface="Courier New"/>
                <a:sym typeface="Courier New"/>
              </a:rPr>
              <a:t>Name</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8000"/>
                </a:solidFill>
                <a:highlight>
                  <a:srgbClr val="FFFFFF"/>
                </a:highlight>
                <a:latin typeface="Courier New"/>
                <a:ea typeface="Courier New"/>
                <a:cs typeface="Courier New"/>
                <a:sym typeface="Courier New"/>
              </a:rPr>
              <a:t>// Variable assignments</a:t>
            </a:r>
            <a:endParaRPr sz="1350">
              <a:solidFill>
                <a:srgbClr val="008000"/>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8080"/>
                </a:solidFill>
                <a:highlight>
                  <a:srgbClr val="FFFFFF"/>
                </a:highlight>
                <a:latin typeface="Courier New"/>
                <a:ea typeface="Courier New"/>
                <a:cs typeface="Courier New"/>
                <a:sym typeface="Courier New"/>
              </a:rPr>
              <a:t> name</a:t>
            </a:r>
            <a:r>
              <a:rPr lang="en-GB" sz="1350">
                <a:solidFill>
                  <a:schemeClr val="dk1"/>
                </a:solidFill>
                <a:highlight>
                  <a:srgbClr val="FFFFFF"/>
                </a:highlight>
                <a:latin typeface="Courier New"/>
                <a:ea typeface="Courier New"/>
                <a:cs typeface="Courier New"/>
                <a:sym typeface="Courier New"/>
              </a:rPr>
              <a:t>= </a:t>
            </a:r>
            <a:r>
              <a:rPr lang="en-GB" sz="1350">
                <a:solidFill>
                  <a:srgbClr val="098658"/>
                </a:solidFill>
                <a:highlight>
                  <a:srgbClr val="FFFFFF"/>
                </a:highlight>
                <a:latin typeface="Courier New"/>
                <a:ea typeface="Courier New"/>
                <a:cs typeface="Courier New"/>
                <a:sym typeface="Courier New"/>
              </a:rPr>
              <a:t>10</a:t>
            </a:r>
            <a:r>
              <a:rPr lang="en-GB" sz="1350">
                <a:solidFill>
                  <a:schemeClr val="dk1"/>
                </a:solidFill>
                <a:highlight>
                  <a:srgbClr val="FFFFFF"/>
                </a:highlight>
                <a:latin typeface="Courier New"/>
                <a:ea typeface="Courier New"/>
                <a:cs typeface="Courier New"/>
                <a:sym typeface="Courier New"/>
              </a:rPr>
              <a:t>;</a:t>
            </a:r>
            <a:endParaRPr sz="1200">
              <a:solidFill>
                <a:srgbClr val="2A2A40"/>
              </a:solidFill>
              <a:highlight>
                <a:srgbClr val="DFDFE2"/>
              </a:highlight>
              <a:latin typeface="Courier New"/>
              <a:ea typeface="Courier New"/>
              <a:cs typeface="Courier New"/>
              <a:sym typeface="Courier New"/>
            </a:endParaRPr>
          </a:p>
          <a:p>
            <a:pPr indent="0" lvl="0" marL="88900" marR="88900" rtl="0" algn="l">
              <a:lnSpc>
                <a:spcPct val="142857"/>
              </a:lnSpc>
              <a:spcBef>
                <a:spcPts val="0"/>
              </a:spcBef>
              <a:spcAft>
                <a:spcPts val="0"/>
              </a:spcAft>
              <a:buNone/>
            </a:pPr>
            <a:r>
              <a:rPr lang="en-GB" sz="1300">
                <a:solidFill>
                  <a:srgbClr val="1B1B32"/>
                </a:solidFill>
                <a:highlight>
                  <a:srgbClr val="F5F6F7"/>
                </a:highlight>
                <a:latin typeface="Courier New"/>
                <a:ea typeface="Courier New"/>
                <a:cs typeface="Courier New"/>
                <a:sym typeface="Courier New"/>
              </a:rPr>
              <a:t>ReferenceError: name is not defined</a:t>
            </a:r>
            <a:endParaRPr sz="1300">
              <a:solidFill>
                <a:srgbClr val="1B1B32"/>
              </a:solidFill>
              <a:highlight>
                <a:srgbClr val="F5F6F7"/>
              </a:highlight>
              <a:latin typeface="Courier New"/>
              <a:ea typeface="Courier New"/>
              <a:cs typeface="Courier New"/>
              <a:sym typeface="Courier New"/>
            </a:endParaRPr>
          </a:p>
          <a:p>
            <a:pPr indent="0" lvl="0" marL="0" rtl="0" algn="l">
              <a:lnSpc>
                <a:spcPct val="133333"/>
              </a:lnSpc>
              <a:spcBef>
                <a:spcPts val="800"/>
              </a:spcBef>
              <a:spcAft>
                <a:spcPts val="0"/>
              </a:spcAft>
              <a:buNone/>
            </a:pPr>
            <a:r>
              <a:t/>
            </a:r>
            <a:endParaRPr sz="1200">
              <a:solidFill>
                <a:srgbClr val="2A2A40"/>
              </a:solidFill>
              <a:highlight>
                <a:srgbClr val="DFDFE2"/>
              </a:highlight>
              <a:latin typeface="Courier New"/>
              <a:ea typeface="Courier New"/>
              <a:cs typeface="Courier New"/>
              <a:sym typeface="Courier New"/>
            </a:endParaRPr>
          </a:p>
        </p:txBody>
      </p:sp>
      <p:pic>
        <p:nvPicPr>
          <p:cNvPr id="68" name="Google Shape;68;p15"/>
          <p:cNvPicPr preferRelativeResize="0"/>
          <p:nvPr/>
        </p:nvPicPr>
        <p:blipFill rotWithShape="1">
          <a:blip r:embed="rId3">
            <a:alphaModFix/>
          </a:blip>
          <a:srcRect b="0" l="0" r="0" t="0"/>
          <a:stretch/>
        </p:blipFill>
        <p:spPr>
          <a:xfrm>
            <a:off x="7910284" y="171321"/>
            <a:ext cx="1099821" cy="45338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nvSpPr>
        <p:spPr>
          <a:xfrm>
            <a:off x="241500" y="0"/>
            <a:ext cx="8661000" cy="484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350">
                <a:solidFill>
                  <a:srgbClr val="1B1B32"/>
                </a:solidFill>
                <a:highlight>
                  <a:srgbClr val="F5F6F7"/>
                </a:highlight>
              </a:rPr>
              <a:t>Example</a:t>
            </a:r>
            <a:endParaRPr b="1" sz="1350">
              <a:solidFill>
                <a:srgbClr val="1B1B32"/>
              </a:solidFill>
              <a:highlight>
                <a:srgbClr val="F5F6F7"/>
              </a:highlight>
            </a:endParaRPr>
          </a:p>
          <a:p>
            <a:pPr indent="0" lvl="0" marL="0" rtl="0" algn="l">
              <a:spcBef>
                <a:spcPts val="1400"/>
              </a:spcBef>
              <a:spcAft>
                <a:spcPts val="0"/>
              </a:spcAft>
              <a:buClr>
                <a:schemeClr val="dk1"/>
              </a:buClr>
              <a:buSzPts val="1100"/>
              <a:buFont typeface="Arial"/>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test</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myCondition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myCondition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"It was true"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"It was false"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rgbClr val="992900"/>
                </a:solidFill>
                <a:highlight>
                  <a:srgbClr val="F5F2F0"/>
                </a:highlight>
                <a:latin typeface="Courier New"/>
                <a:ea typeface="Courier New"/>
                <a:cs typeface="Courier New"/>
                <a:sym typeface="Courier New"/>
              </a:rPr>
              <a:t>test</a:t>
            </a:r>
            <a:r>
              <a:rPr lang="en-GB" sz="1350">
                <a:solidFill>
                  <a:srgbClr val="38425C"/>
                </a:solidFill>
                <a:highlight>
                  <a:srgbClr val="F5F2F0"/>
                </a:highlight>
                <a:latin typeface="Courier New"/>
                <a:ea typeface="Courier New"/>
                <a:cs typeface="Courier New"/>
                <a:sym typeface="Courier New"/>
              </a:rPr>
              <a:t>(</a:t>
            </a:r>
            <a:r>
              <a:rPr lang="en-GB" sz="1350">
                <a:solidFill>
                  <a:srgbClr val="1F3A93"/>
                </a:solidFill>
                <a:highlight>
                  <a:srgbClr val="F5F2F0"/>
                </a:highlight>
                <a:latin typeface="Courier New"/>
                <a:ea typeface="Courier New"/>
                <a:cs typeface="Courier New"/>
                <a:sym typeface="Courier New"/>
              </a:rPr>
              <a:t>true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350">
                <a:solidFill>
                  <a:srgbClr val="992900"/>
                </a:solidFill>
                <a:highlight>
                  <a:srgbClr val="F5F2F0"/>
                </a:highlight>
                <a:latin typeface="Courier New"/>
                <a:ea typeface="Courier New"/>
                <a:cs typeface="Courier New"/>
                <a:sym typeface="Courier New"/>
              </a:rPr>
              <a:t>test</a:t>
            </a:r>
            <a:r>
              <a:rPr lang="en-GB" sz="1350">
                <a:solidFill>
                  <a:srgbClr val="38425C"/>
                </a:solidFill>
                <a:highlight>
                  <a:srgbClr val="F5F2F0"/>
                </a:highlight>
                <a:latin typeface="Courier New"/>
                <a:ea typeface="Courier New"/>
                <a:cs typeface="Courier New"/>
                <a:sym typeface="Courier New"/>
              </a:rPr>
              <a:t>(</a:t>
            </a:r>
            <a:r>
              <a:rPr lang="en-GB" sz="1350">
                <a:solidFill>
                  <a:srgbClr val="1F3A93"/>
                </a:solidFill>
                <a:highlight>
                  <a:srgbClr val="F5F2F0"/>
                </a:highlight>
                <a:latin typeface="Courier New"/>
                <a:ea typeface="Courier New"/>
                <a:cs typeface="Courier New"/>
                <a:sym typeface="Courier New"/>
              </a:rPr>
              <a:t>false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Clr>
                <a:schemeClr val="dk1"/>
              </a:buClr>
              <a:buSzPts val="1100"/>
              <a:buFont typeface="Arial"/>
              <a:buNone/>
            </a:pPr>
            <a:r>
              <a:rPr lang="en-GB" sz="1200">
                <a:solidFill>
                  <a:srgbClr val="2A2A40"/>
                </a:solidFill>
                <a:highlight>
                  <a:srgbClr val="DFDFE2"/>
                </a:highlight>
                <a:latin typeface="Courier New"/>
                <a:ea typeface="Courier New"/>
                <a:cs typeface="Courier New"/>
                <a:sym typeface="Courier New"/>
              </a:rPr>
              <a:t>test(true)</a:t>
            </a:r>
            <a:r>
              <a:rPr lang="en-GB" sz="1350">
                <a:solidFill>
                  <a:srgbClr val="1B1B32"/>
                </a:solidFill>
                <a:highlight>
                  <a:srgbClr val="F5F6F7"/>
                </a:highlight>
              </a:rPr>
              <a:t> returns the string </a:t>
            </a:r>
            <a:r>
              <a:rPr lang="en-GB" sz="1200">
                <a:solidFill>
                  <a:srgbClr val="2A2A40"/>
                </a:solidFill>
                <a:highlight>
                  <a:srgbClr val="DFDFE2"/>
                </a:highlight>
                <a:latin typeface="Courier New"/>
                <a:ea typeface="Courier New"/>
                <a:cs typeface="Courier New"/>
                <a:sym typeface="Courier New"/>
              </a:rPr>
              <a:t>It was true</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test(false)</a:t>
            </a:r>
            <a:r>
              <a:rPr lang="en-GB" sz="1350">
                <a:solidFill>
                  <a:srgbClr val="1B1B32"/>
                </a:solidFill>
                <a:highlight>
                  <a:srgbClr val="F5F6F7"/>
                </a:highlight>
              </a:rPr>
              <a:t> returns the string </a:t>
            </a:r>
            <a:r>
              <a:rPr lang="en-GB" sz="1200">
                <a:solidFill>
                  <a:srgbClr val="2A2A40"/>
                </a:solidFill>
                <a:highlight>
                  <a:srgbClr val="DFDFE2"/>
                </a:highlight>
                <a:latin typeface="Courier New"/>
                <a:ea typeface="Courier New"/>
                <a:cs typeface="Courier New"/>
                <a:sym typeface="Courier New"/>
              </a:rPr>
              <a:t>It was false</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When </a:t>
            </a:r>
            <a:r>
              <a:rPr lang="en-GB" sz="1200">
                <a:solidFill>
                  <a:srgbClr val="2A2A40"/>
                </a:solidFill>
                <a:highlight>
                  <a:srgbClr val="DFDFE2"/>
                </a:highlight>
                <a:latin typeface="Courier New"/>
                <a:ea typeface="Courier New"/>
                <a:cs typeface="Courier New"/>
                <a:sym typeface="Courier New"/>
              </a:rPr>
              <a:t>test</a:t>
            </a:r>
            <a:r>
              <a:rPr lang="en-GB" sz="1350">
                <a:solidFill>
                  <a:srgbClr val="1B1B32"/>
                </a:solidFill>
                <a:highlight>
                  <a:srgbClr val="F5F6F7"/>
                </a:highlight>
              </a:rPr>
              <a:t> is called with a value of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the </a:t>
            </a:r>
            <a:r>
              <a:rPr lang="en-GB" sz="1200">
                <a:solidFill>
                  <a:srgbClr val="2A2A40"/>
                </a:solidFill>
                <a:highlight>
                  <a:srgbClr val="DFDFE2"/>
                </a:highlight>
                <a:latin typeface="Courier New"/>
                <a:ea typeface="Courier New"/>
                <a:cs typeface="Courier New"/>
                <a:sym typeface="Courier New"/>
              </a:rPr>
              <a:t>if</a:t>
            </a:r>
            <a:r>
              <a:rPr lang="en-GB" sz="1350">
                <a:solidFill>
                  <a:srgbClr val="1B1B32"/>
                </a:solidFill>
                <a:highlight>
                  <a:srgbClr val="F5F6F7"/>
                </a:highlight>
              </a:rPr>
              <a:t> statement evaluates </a:t>
            </a:r>
            <a:r>
              <a:rPr lang="en-GB" sz="1200">
                <a:solidFill>
                  <a:srgbClr val="2A2A40"/>
                </a:solidFill>
                <a:highlight>
                  <a:srgbClr val="DFDFE2"/>
                </a:highlight>
                <a:latin typeface="Courier New"/>
                <a:ea typeface="Courier New"/>
                <a:cs typeface="Courier New"/>
                <a:sym typeface="Courier New"/>
              </a:rPr>
              <a:t>myCondition</a:t>
            </a:r>
            <a:r>
              <a:rPr lang="en-GB" sz="1350">
                <a:solidFill>
                  <a:srgbClr val="1B1B32"/>
                </a:solidFill>
                <a:highlight>
                  <a:srgbClr val="F5F6F7"/>
                </a:highlight>
              </a:rPr>
              <a:t> to see if it is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or not. Since it is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the function returns </a:t>
            </a:r>
            <a:r>
              <a:rPr lang="en-GB" sz="1200">
                <a:solidFill>
                  <a:srgbClr val="2A2A40"/>
                </a:solidFill>
                <a:highlight>
                  <a:srgbClr val="DFDFE2"/>
                </a:highlight>
                <a:latin typeface="Courier New"/>
                <a:ea typeface="Courier New"/>
                <a:cs typeface="Courier New"/>
                <a:sym typeface="Courier New"/>
              </a:rPr>
              <a:t>It was true</a:t>
            </a:r>
            <a:r>
              <a:rPr lang="en-GB" sz="1350">
                <a:solidFill>
                  <a:srgbClr val="1B1B32"/>
                </a:solidFill>
                <a:highlight>
                  <a:srgbClr val="F5F6F7"/>
                </a:highlight>
              </a:rPr>
              <a:t>. When we call </a:t>
            </a:r>
            <a:r>
              <a:rPr lang="en-GB" sz="1200">
                <a:solidFill>
                  <a:srgbClr val="2A2A40"/>
                </a:solidFill>
                <a:highlight>
                  <a:srgbClr val="DFDFE2"/>
                </a:highlight>
                <a:latin typeface="Courier New"/>
                <a:ea typeface="Courier New"/>
                <a:cs typeface="Courier New"/>
                <a:sym typeface="Courier New"/>
              </a:rPr>
              <a:t>test</a:t>
            </a:r>
            <a:r>
              <a:rPr lang="en-GB" sz="1350">
                <a:solidFill>
                  <a:srgbClr val="1B1B32"/>
                </a:solidFill>
                <a:highlight>
                  <a:srgbClr val="F5F6F7"/>
                </a:highlight>
              </a:rPr>
              <a:t> with a value of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myCondition</a:t>
            </a:r>
            <a:r>
              <a:rPr lang="en-GB" sz="1350">
                <a:solidFill>
                  <a:srgbClr val="1B1B32"/>
                </a:solidFill>
                <a:highlight>
                  <a:srgbClr val="F5F6F7"/>
                </a:highlight>
              </a:rPr>
              <a:t> is </a:t>
            </a:r>
            <a:r>
              <a:rPr i="1" lang="en-GB" sz="1350">
                <a:solidFill>
                  <a:srgbClr val="1B1B32"/>
                </a:solidFill>
                <a:highlight>
                  <a:srgbClr val="F5F6F7"/>
                </a:highlight>
              </a:rPr>
              <a:t>not</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and the statement in the curly braces is not executed and the function returns </a:t>
            </a:r>
            <a:r>
              <a:rPr lang="en-GB" sz="1200">
                <a:solidFill>
                  <a:srgbClr val="2A2A40"/>
                </a:solidFill>
                <a:highlight>
                  <a:srgbClr val="DFDFE2"/>
                </a:highlight>
                <a:latin typeface="Courier New"/>
                <a:ea typeface="Courier New"/>
                <a:cs typeface="Courier New"/>
                <a:sym typeface="Courier New"/>
              </a:rPr>
              <a:t>It was false</a:t>
            </a:r>
            <a:r>
              <a:rPr lang="en-GB" sz="1350">
                <a:solidFill>
                  <a:srgbClr val="1B1B32"/>
                </a:solidFill>
                <a:highlight>
                  <a:srgbClr val="F5F6F7"/>
                </a:highlight>
              </a:rPr>
              <a:t>.</a:t>
            </a:r>
            <a:endParaRPr sz="1350">
              <a:solidFill>
                <a:srgbClr val="1B1B32"/>
              </a:solidFill>
              <a:highlight>
                <a:srgbClr val="F5F6F7"/>
              </a:highlight>
            </a:endParaRPr>
          </a:p>
        </p:txBody>
      </p:sp>
      <p:pic>
        <p:nvPicPr>
          <p:cNvPr id="231" name="Google Shape;231;p42"/>
          <p:cNvPicPr preferRelativeResize="0"/>
          <p:nvPr/>
        </p:nvPicPr>
        <p:blipFill rotWithShape="1">
          <a:blip r:embed="rId3">
            <a:alphaModFix/>
          </a:blip>
          <a:srcRect b="0" l="0" r="0" t="0"/>
          <a:stretch/>
        </p:blipFill>
        <p:spPr>
          <a:xfrm>
            <a:off x="7896984" y="185596"/>
            <a:ext cx="1099821" cy="45338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nvSpPr>
        <p:spPr>
          <a:xfrm>
            <a:off x="0" y="0"/>
            <a:ext cx="9144000" cy="5069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Comparison with the Equality Operator</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There are many comparison operators in JavaScript. All of these operators return a boolean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or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 value.</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The most basic operator is the equality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The equality operator compares two values and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if they're equivalent or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 if they are not. Note that equality is different from assignment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which assigns the value on the right of the operator to a variable on the left.</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equalityTest</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myVal</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myVal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"Equal"</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"Not Equal"</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Clr>
                <a:schemeClr val="dk1"/>
              </a:buClr>
              <a:buSzPts val="1100"/>
              <a:buFont typeface="Arial"/>
              <a:buNone/>
            </a:pPr>
            <a:r>
              <a:rPr lang="en-GB" sz="1350">
                <a:solidFill>
                  <a:srgbClr val="1B1B32"/>
                </a:solidFill>
                <a:highlight>
                  <a:srgbClr val="F5F6F7"/>
                </a:highlight>
              </a:rPr>
              <a:t>If </a:t>
            </a:r>
            <a:r>
              <a:rPr lang="en-GB" sz="1200">
                <a:solidFill>
                  <a:srgbClr val="2A2A40"/>
                </a:solidFill>
                <a:highlight>
                  <a:srgbClr val="DFDFE2"/>
                </a:highlight>
                <a:latin typeface="Courier New"/>
                <a:ea typeface="Courier New"/>
                <a:cs typeface="Courier New"/>
                <a:sym typeface="Courier New"/>
              </a:rPr>
              <a:t>myVal</a:t>
            </a:r>
            <a:r>
              <a:rPr lang="en-GB" sz="1350">
                <a:solidFill>
                  <a:srgbClr val="1B1B32"/>
                </a:solidFill>
                <a:highlight>
                  <a:srgbClr val="F5F6F7"/>
                </a:highlight>
              </a:rPr>
              <a:t> is equal to </a:t>
            </a:r>
            <a:r>
              <a:rPr lang="en-GB" sz="1200">
                <a:solidFill>
                  <a:srgbClr val="2A2A40"/>
                </a:solidFill>
                <a:highlight>
                  <a:srgbClr val="DFDFE2"/>
                </a:highlight>
                <a:latin typeface="Courier New"/>
                <a:ea typeface="Courier New"/>
                <a:cs typeface="Courier New"/>
                <a:sym typeface="Courier New"/>
              </a:rPr>
              <a:t>10</a:t>
            </a:r>
            <a:r>
              <a:rPr lang="en-GB" sz="1350">
                <a:solidFill>
                  <a:srgbClr val="1B1B32"/>
                </a:solidFill>
                <a:highlight>
                  <a:srgbClr val="F5F6F7"/>
                </a:highlight>
              </a:rPr>
              <a:t>, the equality operator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so the code in the curly braces will execute, and the function will return </a:t>
            </a:r>
            <a:r>
              <a:rPr lang="en-GB" sz="1200">
                <a:solidFill>
                  <a:srgbClr val="2A2A40"/>
                </a:solidFill>
                <a:highlight>
                  <a:srgbClr val="DFDFE2"/>
                </a:highlight>
                <a:latin typeface="Courier New"/>
                <a:ea typeface="Courier New"/>
                <a:cs typeface="Courier New"/>
                <a:sym typeface="Courier New"/>
              </a:rPr>
              <a:t>Equal</a:t>
            </a:r>
            <a:r>
              <a:rPr lang="en-GB" sz="1350">
                <a:solidFill>
                  <a:srgbClr val="1B1B32"/>
                </a:solidFill>
                <a:highlight>
                  <a:srgbClr val="F5F6F7"/>
                </a:highlight>
              </a:rPr>
              <a:t>. Otherwise, the function will return </a:t>
            </a:r>
            <a:r>
              <a:rPr lang="en-GB" sz="1200">
                <a:solidFill>
                  <a:srgbClr val="2A2A40"/>
                </a:solidFill>
                <a:highlight>
                  <a:srgbClr val="DFDFE2"/>
                </a:highlight>
                <a:latin typeface="Courier New"/>
                <a:ea typeface="Courier New"/>
                <a:cs typeface="Courier New"/>
                <a:sym typeface="Courier New"/>
              </a:rPr>
              <a:t>Not Equal</a:t>
            </a:r>
            <a:r>
              <a:rPr lang="en-GB" sz="1350">
                <a:solidFill>
                  <a:srgbClr val="1B1B32"/>
                </a:solidFill>
                <a:highlight>
                  <a:srgbClr val="F5F6F7"/>
                </a:highlight>
              </a:rPr>
              <a:t>. In order for JavaScript to compare two different data types (for example, </a:t>
            </a:r>
            <a:r>
              <a:rPr lang="en-GB" sz="1200">
                <a:solidFill>
                  <a:srgbClr val="2A2A40"/>
                </a:solidFill>
                <a:highlight>
                  <a:srgbClr val="DFDFE2"/>
                </a:highlight>
                <a:latin typeface="Courier New"/>
                <a:ea typeface="Courier New"/>
                <a:cs typeface="Courier New"/>
                <a:sym typeface="Courier New"/>
              </a:rPr>
              <a:t>numbers</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strings</a:t>
            </a:r>
            <a:r>
              <a:rPr lang="en-GB" sz="1350">
                <a:solidFill>
                  <a:srgbClr val="1B1B32"/>
                </a:solidFill>
                <a:highlight>
                  <a:srgbClr val="F5F6F7"/>
                </a:highlight>
              </a:rPr>
              <a:t>), it must convert one type to another. This is known as Type Coercion. Once it does, however, it can compare terms as follows:</a:t>
            </a:r>
            <a:endParaRPr sz="1350">
              <a:solidFill>
                <a:srgbClr val="1B1B32"/>
              </a:solidFill>
              <a:highlight>
                <a:srgbClr val="F5F6F7"/>
              </a:highlight>
            </a:endParaRPr>
          </a:p>
          <a:p>
            <a:pPr indent="0" lvl="0" marL="0" rtl="0" algn="l">
              <a:spcBef>
                <a:spcPts val="1400"/>
              </a:spcBef>
              <a:spcAft>
                <a:spcPts val="0"/>
              </a:spcAft>
              <a:buNone/>
            </a:pPr>
            <a:r>
              <a:t/>
            </a:r>
            <a:endParaRPr sz="1800">
              <a:solidFill>
                <a:schemeClr val="dk2"/>
              </a:solidFill>
            </a:endParaRPr>
          </a:p>
        </p:txBody>
      </p:sp>
      <p:pic>
        <p:nvPicPr>
          <p:cNvPr id="237" name="Google Shape;237;p43"/>
          <p:cNvPicPr preferRelativeResize="0"/>
          <p:nvPr/>
        </p:nvPicPr>
        <p:blipFill rotWithShape="1">
          <a:blip r:embed="rId3">
            <a:alphaModFix/>
          </a:blip>
          <a:srcRect b="0" l="0" r="0" t="0"/>
          <a:stretch/>
        </p:blipFill>
        <p:spPr>
          <a:xfrm>
            <a:off x="7883734" y="106046"/>
            <a:ext cx="1099821" cy="45338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nvSpPr>
        <p:spPr>
          <a:xfrm>
            <a:off x="98900" y="182175"/>
            <a:ext cx="8803500" cy="47001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Comparison with the Strict Equality Operator</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Strict equality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is the counterpart to the equality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However, unlike the equality operator, which attempts to convert both values being compared to a common type, the strict equality operator does not perform a type conversion.</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lang="en-GB" sz="1350">
                <a:solidFill>
                  <a:srgbClr val="1B1B32"/>
                </a:solidFill>
                <a:highlight>
                  <a:srgbClr val="F5F6F7"/>
                </a:highlight>
              </a:rPr>
              <a:t>If the values being compared have different types, they are considered unequal, and the strict equality operator will return false.</a:t>
            </a:r>
            <a:endParaRPr sz="1350">
              <a:solidFill>
                <a:srgbClr val="1B1B32"/>
              </a:solidFill>
              <a:highlight>
                <a:srgbClr val="F5F6F7"/>
              </a:highlight>
            </a:endParaRPr>
          </a:p>
          <a:p>
            <a:pPr indent="0" lvl="0" marL="0" rtl="0" algn="l">
              <a:lnSpc>
                <a:spcPct val="115000"/>
              </a:lnSpc>
              <a:spcBef>
                <a:spcPts val="1400"/>
              </a:spcBef>
              <a:spcAft>
                <a:spcPts val="0"/>
              </a:spcAft>
              <a:buClr>
                <a:schemeClr val="dk1"/>
              </a:buClr>
              <a:buSzPts val="1100"/>
              <a:buFont typeface="Arial"/>
              <a:buNone/>
            </a:pPr>
            <a:r>
              <a:rPr b="1" lang="en-GB" sz="1350">
                <a:solidFill>
                  <a:srgbClr val="1B1B32"/>
                </a:solidFill>
                <a:highlight>
                  <a:srgbClr val="F5F6F7"/>
                </a:highlight>
              </a:rPr>
              <a:t>Examples</a:t>
            </a:r>
            <a:endParaRPr b="1" sz="1350">
              <a:solidFill>
                <a:srgbClr val="1B1B32"/>
              </a:solidFill>
              <a:highlight>
                <a:srgbClr val="F5F6F7"/>
              </a:highlight>
            </a:endParaRPr>
          </a:p>
          <a:p>
            <a:pPr indent="0" lvl="0" marL="0" rtl="0" algn="l">
              <a:spcBef>
                <a:spcPts val="1400"/>
              </a:spcBef>
              <a:spcAft>
                <a:spcPts val="0"/>
              </a:spcAft>
              <a:buNone/>
            </a:pP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rgbClr val="9932CC"/>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9932CC"/>
                </a:solidFill>
                <a:highlight>
                  <a:srgbClr val="F5F2F0"/>
                </a:highlight>
                <a:latin typeface="Courier New"/>
                <a:ea typeface="Courier New"/>
                <a:cs typeface="Courier New"/>
                <a:sym typeface="Courier New"/>
              </a:rPr>
              <a:t> 1</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9932CC"/>
                </a:solidFill>
                <a:highlight>
                  <a:srgbClr val="F5F2F0"/>
                </a:highlight>
                <a:latin typeface="Courier New"/>
                <a:ea typeface="Courier New"/>
                <a:cs typeface="Courier New"/>
                <a:sym typeface="Courier New"/>
              </a:rPr>
              <a:t> 1</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9932CC"/>
                </a:solidFill>
                <a:highlight>
                  <a:srgbClr val="F5F2F0"/>
                </a:highlight>
                <a:latin typeface="Courier New"/>
                <a:ea typeface="Courier New"/>
                <a:cs typeface="Courier New"/>
                <a:sym typeface="Courier New"/>
              </a:rPr>
              <a:t> 1</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'1'</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008040"/>
                </a:solidFill>
                <a:highlight>
                  <a:srgbClr val="F5F2F0"/>
                </a:highlight>
                <a:latin typeface="Courier New"/>
                <a:ea typeface="Courier New"/>
                <a:cs typeface="Courier New"/>
                <a:sym typeface="Courier New"/>
              </a:rPr>
              <a:t> "3"</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rgbClr val="62707F"/>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Clr>
                <a:schemeClr val="dk1"/>
              </a:buClr>
              <a:buSzPts val="1100"/>
              <a:buFont typeface="Arial"/>
              <a:buNone/>
            </a:pPr>
            <a:r>
              <a:rPr lang="en-GB" sz="1350">
                <a:solidFill>
                  <a:srgbClr val="1B1B32"/>
                </a:solidFill>
                <a:highlight>
                  <a:srgbClr val="F5F6F7"/>
                </a:highlight>
              </a:rPr>
              <a:t>In the second example, </a:t>
            </a:r>
            <a:r>
              <a:rPr lang="en-GB" sz="1200">
                <a:solidFill>
                  <a:srgbClr val="2A2A40"/>
                </a:solidFill>
                <a:highlight>
                  <a:srgbClr val="DFDFE2"/>
                </a:highlight>
                <a:latin typeface="Courier New"/>
                <a:ea typeface="Courier New"/>
                <a:cs typeface="Courier New"/>
                <a:sym typeface="Courier New"/>
              </a:rPr>
              <a:t>3</a:t>
            </a:r>
            <a:r>
              <a:rPr lang="en-GB" sz="1350">
                <a:solidFill>
                  <a:srgbClr val="1B1B32"/>
                </a:solidFill>
                <a:highlight>
                  <a:srgbClr val="F5F6F7"/>
                </a:highlight>
              </a:rPr>
              <a:t> is a </a:t>
            </a:r>
            <a:r>
              <a:rPr lang="en-GB" sz="1200">
                <a:solidFill>
                  <a:srgbClr val="2A2A40"/>
                </a:solidFill>
                <a:highlight>
                  <a:srgbClr val="DFDFE2"/>
                </a:highlight>
                <a:latin typeface="Courier New"/>
                <a:ea typeface="Courier New"/>
                <a:cs typeface="Courier New"/>
                <a:sym typeface="Courier New"/>
              </a:rPr>
              <a:t>Number</a:t>
            </a:r>
            <a:r>
              <a:rPr lang="en-GB" sz="1350">
                <a:solidFill>
                  <a:srgbClr val="1B1B32"/>
                </a:solidFill>
                <a:highlight>
                  <a:srgbClr val="F5F6F7"/>
                </a:highlight>
              </a:rPr>
              <a:t> type and </a:t>
            </a:r>
            <a:r>
              <a:rPr lang="en-GB" sz="1200">
                <a:solidFill>
                  <a:srgbClr val="2A2A40"/>
                </a:solidFill>
                <a:highlight>
                  <a:srgbClr val="DFDFE2"/>
                </a:highlight>
                <a:latin typeface="Courier New"/>
                <a:ea typeface="Courier New"/>
                <a:cs typeface="Courier New"/>
                <a:sym typeface="Courier New"/>
              </a:rPr>
              <a:t>'3'</a:t>
            </a:r>
            <a:r>
              <a:rPr lang="en-GB" sz="1350">
                <a:solidFill>
                  <a:srgbClr val="1B1B32"/>
                </a:solidFill>
                <a:highlight>
                  <a:srgbClr val="F5F6F7"/>
                </a:highlight>
              </a:rPr>
              <a:t> is a </a:t>
            </a:r>
            <a:r>
              <a:rPr lang="en-GB" sz="1200">
                <a:solidFill>
                  <a:srgbClr val="2A2A40"/>
                </a:solidFill>
                <a:highlight>
                  <a:srgbClr val="DFDFE2"/>
                </a:highlight>
                <a:latin typeface="Courier New"/>
                <a:ea typeface="Courier New"/>
                <a:cs typeface="Courier New"/>
                <a:sym typeface="Courier New"/>
              </a:rPr>
              <a:t>String</a:t>
            </a:r>
            <a:r>
              <a:rPr lang="en-GB" sz="1350">
                <a:solidFill>
                  <a:srgbClr val="1B1B32"/>
                </a:solidFill>
                <a:highlight>
                  <a:srgbClr val="F5F6F7"/>
                </a:highlight>
              </a:rPr>
              <a:t> type.</a:t>
            </a:r>
            <a:endParaRPr sz="1350">
              <a:solidFill>
                <a:srgbClr val="1B1B32"/>
              </a:solidFill>
              <a:highlight>
                <a:srgbClr val="F5F6F7"/>
              </a:highlight>
            </a:endParaRPr>
          </a:p>
        </p:txBody>
      </p:sp>
      <p:pic>
        <p:nvPicPr>
          <p:cNvPr id="243" name="Google Shape;243;p44"/>
          <p:cNvPicPr preferRelativeResize="0"/>
          <p:nvPr/>
        </p:nvPicPr>
        <p:blipFill rotWithShape="1">
          <a:blip r:embed="rId3">
            <a:alphaModFix/>
          </a:blip>
          <a:srcRect b="0" l="0" r="0" t="0"/>
          <a:stretch/>
        </p:blipFill>
        <p:spPr>
          <a:xfrm>
            <a:off x="7989759" y="182171"/>
            <a:ext cx="1099821" cy="4533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Practice comparing different values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In the last two challenges, we learned about the equality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and the strict equality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Let's do a quick review and practice using these operators some more.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If the values being compared are not of the same type, the equality operator will perform a type conversion, and then evaluate the values. However, the strict equality operator will compare both the data type and value as-is, without converting one type to the other.</a:t>
            </a:r>
            <a:endParaRPr sz="13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Examples</a:t>
            </a:r>
            <a:endParaRPr b="1" sz="1350">
              <a:solidFill>
                <a:srgbClr val="1B1B32"/>
              </a:solidFill>
              <a:highlight>
                <a:srgbClr val="F5F6F7"/>
              </a:highlight>
            </a:endParaRPr>
          </a:p>
          <a:p>
            <a:pPr indent="0" lvl="0" marL="0" rtl="0" algn="l">
              <a:lnSpc>
                <a:spcPct val="115000"/>
              </a:lnSpc>
              <a:spcBef>
                <a:spcPts val="1400"/>
              </a:spcBef>
              <a:spcAft>
                <a:spcPts val="0"/>
              </a:spcAft>
              <a:buNone/>
            </a:pPr>
            <a:r>
              <a:rPr lang="en-GB" sz="1200">
                <a:solidFill>
                  <a:srgbClr val="2A2A40"/>
                </a:solidFill>
                <a:highlight>
                  <a:srgbClr val="DFDFE2"/>
                </a:highlight>
                <a:latin typeface="Courier New"/>
                <a:ea typeface="Courier New"/>
                <a:cs typeface="Courier New"/>
                <a:sym typeface="Courier New"/>
              </a:rPr>
              <a:t>3 == '3'</a:t>
            </a:r>
            <a:r>
              <a:rPr lang="en-GB" sz="1350">
                <a:solidFill>
                  <a:srgbClr val="1B1B32"/>
                </a:solidFill>
                <a:highlight>
                  <a:srgbClr val="F5F6F7"/>
                </a:highlight>
              </a:rPr>
              <a:t>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because JavaScript performs type conversion from string to number. </a:t>
            </a:r>
            <a:r>
              <a:rPr lang="en-GB" sz="1200">
                <a:solidFill>
                  <a:srgbClr val="2A2A40"/>
                </a:solidFill>
                <a:highlight>
                  <a:srgbClr val="DFDFE2"/>
                </a:highlight>
                <a:latin typeface="Courier New"/>
                <a:ea typeface="Courier New"/>
                <a:cs typeface="Courier New"/>
                <a:sym typeface="Courier New"/>
              </a:rPr>
              <a:t>3 === '3'</a:t>
            </a:r>
            <a:r>
              <a:rPr lang="en-GB" sz="1350">
                <a:solidFill>
                  <a:srgbClr val="1B1B32"/>
                </a:solidFill>
                <a:highlight>
                  <a:srgbClr val="F5F6F7"/>
                </a:highlight>
              </a:rPr>
              <a:t> returns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 because the types are different and type conversion is not performed.</a:t>
            </a:r>
            <a:endParaRPr sz="13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Note:</a:t>
            </a:r>
            <a:r>
              <a:rPr lang="en-GB" sz="1350">
                <a:solidFill>
                  <a:srgbClr val="1B1B32"/>
                </a:solidFill>
                <a:highlight>
                  <a:srgbClr val="F5F6F7"/>
                </a:highlight>
              </a:rPr>
              <a:t> In JavaScript, you can determine the type of a variable or a value with the </a:t>
            </a:r>
            <a:r>
              <a:rPr lang="en-GB" sz="1200">
                <a:solidFill>
                  <a:srgbClr val="2A2A40"/>
                </a:solidFill>
                <a:highlight>
                  <a:srgbClr val="DFDFE2"/>
                </a:highlight>
                <a:latin typeface="Courier New"/>
                <a:ea typeface="Courier New"/>
                <a:cs typeface="Courier New"/>
                <a:sym typeface="Courier New"/>
              </a:rPr>
              <a:t>typeof</a:t>
            </a:r>
            <a:r>
              <a:rPr lang="en-GB" sz="1350">
                <a:solidFill>
                  <a:srgbClr val="1B1B32"/>
                </a:solidFill>
                <a:highlight>
                  <a:srgbClr val="F5F6F7"/>
                </a:highlight>
              </a:rPr>
              <a:t> operator, as follows:</a:t>
            </a:r>
            <a:endParaRPr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typeof</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typeof</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'3'</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200">
                <a:solidFill>
                  <a:srgbClr val="2A2A40"/>
                </a:solidFill>
                <a:highlight>
                  <a:srgbClr val="DFDFE2"/>
                </a:highlight>
                <a:latin typeface="Courier New"/>
                <a:ea typeface="Courier New"/>
                <a:cs typeface="Courier New"/>
                <a:sym typeface="Courier New"/>
              </a:rPr>
              <a:t>typeof 3</a:t>
            </a:r>
            <a:r>
              <a:rPr lang="en-GB" sz="1350">
                <a:solidFill>
                  <a:srgbClr val="1B1B32"/>
                </a:solidFill>
                <a:highlight>
                  <a:srgbClr val="F5F6F7"/>
                </a:highlight>
              </a:rPr>
              <a:t> returns the string </a:t>
            </a:r>
            <a:r>
              <a:rPr lang="en-GB" sz="1200">
                <a:solidFill>
                  <a:srgbClr val="2A2A40"/>
                </a:solidFill>
                <a:highlight>
                  <a:srgbClr val="DFDFE2"/>
                </a:highlight>
                <a:latin typeface="Courier New"/>
                <a:ea typeface="Courier New"/>
                <a:cs typeface="Courier New"/>
                <a:sym typeface="Courier New"/>
              </a:rPr>
              <a:t>number</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typeof '3'</a:t>
            </a:r>
            <a:r>
              <a:rPr lang="en-GB" sz="1350">
                <a:solidFill>
                  <a:srgbClr val="1B1B32"/>
                </a:solidFill>
                <a:highlight>
                  <a:srgbClr val="F5F6F7"/>
                </a:highlight>
              </a:rPr>
              <a:t> returns the string </a:t>
            </a:r>
            <a:r>
              <a:rPr lang="en-GB" sz="1200">
                <a:solidFill>
                  <a:srgbClr val="2A2A40"/>
                </a:solidFill>
                <a:highlight>
                  <a:srgbClr val="DFDFE2"/>
                </a:highlight>
                <a:latin typeface="Courier New"/>
                <a:ea typeface="Courier New"/>
                <a:cs typeface="Courier New"/>
                <a:sym typeface="Courier New"/>
              </a:rPr>
              <a:t>string</a:t>
            </a:r>
            <a:r>
              <a:rPr lang="en-GB" sz="1350">
                <a:solidFill>
                  <a:srgbClr val="1B1B32"/>
                </a:solidFill>
                <a:highlight>
                  <a:srgbClr val="F5F6F7"/>
                </a:highlight>
              </a:rPr>
              <a:t>.</a:t>
            </a:r>
            <a:endParaRPr sz="1350">
              <a:solidFill>
                <a:srgbClr val="1B1B32"/>
              </a:solidFill>
              <a:highlight>
                <a:srgbClr val="F5F6F7"/>
              </a:highlight>
            </a:endParaRPr>
          </a:p>
          <a:p>
            <a:pPr indent="0" lvl="0" marL="0" marR="177800" rtl="0" algn="l">
              <a:lnSpc>
                <a:spcPct val="150000"/>
              </a:lnSpc>
              <a:spcBef>
                <a:spcPts val="700"/>
              </a:spcBef>
              <a:spcAft>
                <a:spcPts val="700"/>
              </a:spcAft>
              <a:buNone/>
            </a:pPr>
            <a:r>
              <a:t/>
            </a:r>
            <a:endParaRPr sz="1350">
              <a:solidFill>
                <a:srgbClr val="62707F"/>
              </a:solidFill>
              <a:highlight>
                <a:srgbClr val="F5F2F0"/>
              </a:highlight>
              <a:latin typeface="Courier New"/>
              <a:ea typeface="Courier New"/>
              <a:cs typeface="Courier New"/>
              <a:sym typeface="Courier New"/>
            </a:endParaRPr>
          </a:p>
        </p:txBody>
      </p:sp>
      <p:pic>
        <p:nvPicPr>
          <p:cNvPr id="249" name="Google Shape;249;p45"/>
          <p:cNvPicPr preferRelativeResize="0"/>
          <p:nvPr/>
        </p:nvPicPr>
        <p:blipFill rotWithShape="1">
          <a:blip r:embed="rId3">
            <a:alphaModFix/>
          </a:blip>
          <a:srcRect b="0" l="0" r="0" t="0"/>
          <a:stretch/>
        </p:blipFill>
        <p:spPr>
          <a:xfrm>
            <a:off x="7843959" y="119721"/>
            <a:ext cx="1099821" cy="45338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Comparison with the Inequality Operator</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inequality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is the opposite of the equality operator. Inequality means not equal. The inequality operator returns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 when the equality operator would return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and </a:t>
            </a:r>
            <a:r>
              <a:rPr i="1" lang="en-GB" sz="1350">
                <a:solidFill>
                  <a:srgbClr val="1B1B32"/>
                </a:solidFill>
                <a:highlight>
                  <a:srgbClr val="F5F6F7"/>
                </a:highlight>
              </a:rPr>
              <a:t>vice versa</a:t>
            </a:r>
            <a:r>
              <a:rPr lang="en-GB" sz="1350">
                <a:solidFill>
                  <a:srgbClr val="1B1B32"/>
                </a:solidFill>
                <a:highlight>
                  <a:srgbClr val="F5F6F7"/>
                </a:highlight>
              </a:rPr>
              <a:t>. Like the equality operator, the inequality operator will convert data types of values while comparing.</a:t>
            </a:r>
            <a:endParaRPr sz="13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Examples</a:t>
            </a:r>
            <a:endParaRPr b="1"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9932CC"/>
                </a:solidFill>
                <a:highlight>
                  <a:srgbClr val="F5F2F0"/>
                </a:highlight>
                <a:latin typeface="Courier New"/>
                <a:ea typeface="Courier New"/>
                <a:cs typeface="Courier New"/>
                <a:sym typeface="Courier New"/>
              </a:rPr>
              <a:t>1</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1</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"1"</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1</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'1'</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1</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1F3A93"/>
                </a:solidFill>
                <a:highlight>
                  <a:srgbClr val="F5F2F0"/>
                </a:highlight>
                <a:latin typeface="Courier New"/>
                <a:ea typeface="Courier New"/>
                <a:cs typeface="Courier New"/>
                <a:sym typeface="Courier New"/>
              </a:rPr>
              <a:t>true</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0</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1F3A93"/>
                </a:solidFill>
                <a:highlight>
                  <a:srgbClr val="F5F2F0"/>
                </a:highlight>
                <a:latin typeface="Courier New"/>
                <a:ea typeface="Courier New"/>
                <a:cs typeface="Courier New"/>
                <a:sym typeface="Courier New"/>
              </a:rPr>
              <a:t>false</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rgbClr val="62707F"/>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700"/>
              </a:spcAft>
              <a:buClr>
                <a:schemeClr val="dk1"/>
              </a:buClr>
              <a:buSzPts val="1100"/>
              <a:buFont typeface="Arial"/>
              <a:buNone/>
            </a:pPr>
            <a:r>
              <a:t/>
            </a:r>
            <a:endParaRPr sz="1350">
              <a:solidFill>
                <a:srgbClr val="62707F"/>
              </a:solidFill>
              <a:highlight>
                <a:srgbClr val="F5F2F0"/>
              </a:highlight>
              <a:latin typeface="Courier New"/>
              <a:ea typeface="Courier New"/>
              <a:cs typeface="Courier New"/>
              <a:sym typeface="Courier New"/>
            </a:endParaRPr>
          </a:p>
        </p:txBody>
      </p:sp>
      <p:pic>
        <p:nvPicPr>
          <p:cNvPr id="255" name="Google Shape;255;p46"/>
          <p:cNvPicPr preferRelativeResize="0"/>
          <p:nvPr/>
        </p:nvPicPr>
        <p:blipFill rotWithShape="1">
          <a:blip r:embed="rId3">
            <a:alphaModFix/>
          </a:blip>
          <a:srcRect b="0" l="0" r="0" t="0"/>
          <a:stretch/>
        </p:blipFill>
        <p:spPr>
          <a:xfrm>
            <a:off x="7896959" y="119721"/>
            <a:ext cx="1099821" cy="45338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l">
              <a:lnSpc>
                <a:spcPct val="115000"/>
              </a:lnSpc>
              <a:spcBef>
                <a:spcPts val="1500"/>
              </a:spcBef>
              <a:spcAft>
                <a:spcPts val="0"/>
              </a:spcAft>
              <a:buNone/>
            </a:pPr>
            <a:r>
              <a:rPr b="1" lang="en-GB" sz="2400">
                <a:solidFill>
                  <a:srgbClr val="1B1B32"/>
                </a:solidFill>
                <a:highlight>
                  <a:srgbClr val="F5F6F7"/>
                </a:highlight>
              </a:rPr>
              <a:t>Comparison with the Strict Inequality Operator</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strict inequality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is the logical opposite of the strict equality operator. It means "Strictly Not Equal" and returns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 where strict equality would return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and </a:t>
            </a:r>
            <a:r>
              <a:rPr i="1" lang="en-GB" sz="1350">
                <a:solidFill>
                  <a:srgbClr val="1B1B32"/>
                </a:solidFill>
                <a:highlight>
                  <a:srgbClr val="F5F6F7"/>
                </a:highlight>
              </a:rPr>
              <a:t>vice versa</a:t>
            </a:r>
            <a:r>
              <a:rPr lang="en-GB" sz="1350">
                <a:solidFill>
                  <a:srgbClr val="1B1B32"/>
                </a:solidFill>
                <a:highlight>
                  <a:srgbClr val="F5F6F7"/>
                </a:highlight>
              </a:rPr>
              <a:t>. The strict inequality operator will not convert data types.</a:t>
            </a:r>
            <a:endParaRPr sz="13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Examples</a:t>
            </a:r>
            <a:endParaRPr b="1"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700"/>
              </a:spcAft>
              <a:buNone/>
            </a:pPr>
            <a:r>
              <a:rPr lang="en-GB" sz="1350">
                <a:solidFill>
                  <a:srgbClr val="9932CC"/>
                </a:solidFill>
                <a:highlight>
                  <a:srgbClr val="F5F2F0"/>
                </a:highlight>
                <a:latin typeface="Courier New"/>
                <a:ea typeface="Courier New"/>
                <a:cs typeface="Courier New"/>
                <a:sym typeface="Courier New"/>
              </a:rPr>
              <a:t>4</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rgbClr val="62707F"/>
              </a:solidFill>
              <a:highlight>
                <a:srgbClr val="F5F2F0"/>
              </a:highlight>
              <a:latin typeface="Courier New"/>
              <a:ea typeface="Courier New"/>
              <a:cs typeface="Courier New"/>
              <a:sym typeface="Courier New"/>
            </a:endParaRPr>
          </a:p>
        </p:txBody>
      </p:sp>
      <p:pic>
        <p:nvPicPr>
          <p:cNvPr id="261" name="Google Shape;261;p47"/>
          <p:cNvPicPr preferRelativeResize="0"/>
          <p:nvPr/>
        </p:nvPicPr>
        <p:blipFill rotWithShape="1">
          <a:blip r:embed="rId3">
            <a:alphaModFix/>
          </a:blip>
          <a:srcRect b="0" l="0" r="0" t="0"/>
          <a:stretch/>
        </p:blipFill>
        <p:spPr>
          <a:xfrm>
            <a:off x="7580109" y="119721"/>
            <a:ext cx="1099821" cy="4533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Comparison with the Greater Than Operator</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greater than operator (</a:t>
            </a:r>
            <a:r>
              <a:rPr lang="en-GB" sz="1200">
                <a:solidFill>
                  <a:srgbClr val="2A2A40"/>
                </a:solidFill>
                <a:highlight>
                  <a:srgbClr val="DFDFE2"/>
                </a:highlight>
                <a:latin typeface="Courier New"/>
                <a:ea typeface="Courier New"/>
                <a:cs typeface="Courier New"/>
                <a:sym typeface="Courier New"/>
              </a:rPr>
              <a:t>&gt;</a:t>
            </a:r>
            <a:r>
              <a:rPr lang="en-GB" sz="1350">
                <a:solidFill>
                  <a:srgbClr val="1B1B32"/>
                </a:solidFill>
                <a:highlight>
                  <a:srgbClr val="F5F6F7"/>
                </a:highlight>
              </a:rPr>
              <a:t>) compares the values of two numbers. If the number to the left is greater than the number to the right, it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Otherwise, it returns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Like the equality operator, the greater than operator will convert data types of values while comparing.</a:t>
            </a:r>
            <a:endParaRPr sz="13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Examples</a:t>
            </a:r>
            <a:endParaRPr b="1"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9932CC"/>
                </a:solidFill>
                <a:highlight>
                  <a:srgbClr val="F5F2F0"/>
                </a:highlight>
                <a:latin typeface="Courier New"/>
                <a:ea typeface="Courier New"/>
                <a:cs typeface="Courier New"/>
                <a:sym typeface="Courier New"/>
              </a:rPr>
              <a:t>5</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7</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2</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008040"/>
                </a:solidFill>
                <a:highlight>
                  <a:srgbClr val="F5F2F0"/>
                </a:highlight>
                <a:latin typeface="Courier New"/>
                <a:ea typeface="Courier New"/>
                <a:cs typeface="Courier New"/>
                <a:sym typeface="Courier New"/>
              </a:rPr>
              <a:t>'1'</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9</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rgbClr val="62707F"/>
              </a:solidFill>
              <a:highlight>
                <a:srgbClr val="F5F2F0"/>
              </a:highlight>
              <a:latin typeface="Courier New"/>
              <a:ea typeface="Courier New"/>
              <a:cs typeface="Courier New"/>
              <a:sym typeface="Courier New"/>
            </a:endParaRPr>
          </a:p>
        </p:txBody>
      </p:sp>
      <p:pic>
        <p:nvPicPr>
          <p:cNvPr id="267" name="Google Shape;267;p48"/>
          <p:cNvPicPr preferRelativeResize="0"/>
          <p:nvPr/>
        </p:nvPicPr>
        <p:blipFill rotWithShape="1">
          <a:blip r:embed="rId3">
            <a:alphaModFix/>
          </a:blip>
          <a:srcRect b="0" l="0" r="0" t="0"/>
          <a:stretch/>
        </p:blipFill>
        <p:spPr>
          <a:xfrm>
            <a:off x="7989784" y="198846"/>
            <a:ext cx="1099821" cy="45338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l">
              <a:lnSpc>
                <a:spcPct val="115000"/>
              </a:lnSpc>
              <a:spcBef>
                <a:spcPts val="1500"/>
              </a:spcBef>
              <a:spcAft>
                <a:spcPts val="0"/>
              </a:spcAft>
              <a:buNone/>
            </a:pPr>
            <a:r>
              <a:t/>
            </a:r>
            <a:endParaRPr b="1" sz="2400">
              <a:solidFill>
                <a:srgbClr val="1B1B32"/>
              </a:solidFill>
              <a:highlight>
                <a:srgbClr val="F5F6F7"/>
              </a:highlight>
            </a:endParaRPr>
          </a:p>
          <a:p>
            <a:pPr indent="0" lvl="0" marL="25400" marR="25400" rtl="0" algn="l">
              <a:lnSpc>
                <a:spcPct val="115000"/>
              </a:lnSpc>
              <a:spcBef>
                <a:spcPts val="1500"/>
              </a:spcBef>
              <a:spcAft>
                <a:spcPts val="0"/>
              </a:spcAft>
              <a:buNone/>
            </a:pPr>
            <a:r>
              <a:rPr b="1" lang="en-GB" sz="2400">
                <a:solidFill>
                  <a:srgbClr val="1B1B32"/>
                </a:solidFill>
                <a:highlight>
                  <a:srgbClr val="F5F6F7"/>
                </a:highlight>
              </a:rPr>
              <a:t>Comparison with the Greater Than Or Equal To Operator</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greater than or equal to operator (</a:t>
            </a:r>
            <a:r>
              <a:rPr lang="en-GB" sz="1200">
                <a:solidFill>
                  <a:srgbClr val="2A2A40"/>
                </a:solidFill>
                <a:highlight>
                  <a:srgbClr val="DFDFE2"/>
                </a:highlight>
                <a:latin typeface="Courier New"/>
                <a:ea typeface="Courier New"/>
                <a:cs typeface="Courier New"/>
                <a:sym typeface="Courier New"/>
              </a:rPr>
              <a:t>&gt;=</a:t>
            </a:r>
            <a:r>
              <a:rPr lang="en-GB" sz="1350">
                <a:solidFill>
                  <a:srgbClr val="1B1B32"/>
                </a:solidFill>
                <a:highlight>
                  <a:srgbClr val="F5F6F7"/>
                </a:highlight>
              </a:rPr>
              <a:t>) compares the values of two numbers. If the number to the left is greater than or equal to the number to the right, it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Otherwise, it returns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Like the equality operator, the greater than or equal to operator will convert data types while comparing.</a:t>
            </a:r>
            <a:endParaRPr sz="13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Examples</a:t>
            </a:r>
            <a:endParaRPr b="1"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9932CC"/>
                </a:solidFill>
                <a:highlight>
                  <a:srgbClr val="F5F2F0"/>
                </a:highlight>
                <a:latin typeface="Courier New"/>
                <a:ea typeface="Courier New"/>
                <a:cs typeface="Courier New"/>
                <a:sym typeface="Courier New"/>
              </a:rPr>
              <a:t>6</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6</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7</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2</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008040"/>
                </a:solidFill>
                <a:highlight>
                  <a:srgbClr val="F5F2F0"/>
                </a:highlight>
                <a:latin typeface="Courier New"/>
                <a:ea typeface="Courier New"/>
                <a:cs typeface="Courier New"/>
                <a:sym typeface="Courier New"/>
              </a:rPr>
              <a:t>'7'</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9</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rgbClr val="62707F"/>
              </a:solidFill>
              <a:highlight>
                <a:srgbClr val="F5F2F0"/>
              </a:highlight>
              <a:latin typeface="Courier New"/>
              <a:ea typeface="Courier New"/>
              <a:cs typeface="Courier New"/>
              <a:sym typeface="Courier New"/>
            </a:endParaRPr>
          </a:p>
        </p:txBody>
      </p:sp>
      <p:pic>
        <p:nvPicPr>
          <p:cNvPr id="273" name="Google Shape;273;p49"/>
          <p:cNvPicPr preferRelativeResize="0"/>
          <p:nvPr/>
        </p:nvPicPr>
        <p:blipFill rotWithShape="1">
          <a:blip r:embed="rId3">
            <a:alphaModFix/>
          </a:blip>
          <a:srcRect b="0" l="0" r="0" t="0"/>
          <a:stretch/>
        </p:blipFill>
        <p:spPr>
          <a:xfrm>
            <a:off x="7724634" y="198846"/>
            <a:ext cx="1099821" cy="45338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Comparison with the Less Than Operator</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less than operator (</a:t>
            </a:r>
            <a:r>
              <a:rPr lang="en-GB" sz="1200">
                <a:solidFill>
                  <a:srgbClr val="2A2A40"/>
                </a:solidFill>
                <a:highlight>
                  <a:srgbClr val="DFDFE2"/>
                </a:highlight>
                <a:latin typeface="Courier New"/>
                <a:ea typeface="Courier New"/>
                <a:cs typeface="Courier New"/>
                <a:sym typeface="Courier New"/>
              </a:rPr>
              <a:t>&lt;</a:t>
            </a:r>
            <a:r>
              <a:rPr lang="en-GB" sz="1350">
                <a:solidFill>
                  <a:srgbClr val="1B1B32"/>
                </a:solidFill>
                <a:highlight>
                  <a:srgbClr val="F5F6F7"/>
                </a:highlight>
              </a:rPr>
              <a:t>) compares the values of two numbers. If the number to the left is less than the number to the right, it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Otherwise, it returns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 Like the equality operator, the less than operator converts data types while comparing.</a:t>
            </a:r>
            <a:endParaRPr sz="13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Examples</a:t>
            </a:r>
            <a:endParaRPr b="1"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9932CC"/>
                </a:solidFill>
                <a:highlight>
                  <a:srgbClr val="F5F2F0"/>
                </a:highlight>
                <a:latin typeface="Courier New"/>
                <a:ea typeface="Courier New"/>
                <a:cs typeface="Courier New"/>
                <a:sym typeface="Courier New"/>
              </a:rPr>
              <a:t>2</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008040"/>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7</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5</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008040"/>
                </a:solidFill>
                <a:highlight>
                  <a:srgbClr val="F5F2F0"/>
                </a:highlight>
                <a:latin typeface="Courier New"/>
                <a:ea typeface="Courier New"/>
                <a:cs typeface="Courier New"/>
                <a:sym typeface="Courier New"/>
              </a:rPr>
              <a:t>'8'</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rgbClr val="62707F"/>
              </a:solidFill>
              <a:highlight>
                <a:srgbClr val="F5F2F0"/>
              </a:highlight>
              <a:latin typeface="Courier New"/>
              <a:ea typeface="Courier New"/>
              <a:cs typeface="Courier New"/>
              <a:sym typeface="Courier New"/>
            </a:endParaRPr>
          </a:p>
        </p:txBody>
      </p:sp>
      <p:pic>
        <p:nvPicPr>
          <p:cNvPr id="279" name="Google Shape;279;p50"/>
          <p:cNvPicPr preferRelativeResize="0"/>
          <p:nvPr/>
        </p:nvPicPr>
        <p:blipFill rotWithShape="1">
          <a:blip r:embed="rId3">
            <a:alphaModFix/>
          </a:blip>
          <a:srcRect b="0" l="0" r="0" t="0"/>
          <a:stretch/>
        </p:blipFill>
        <p:spPr>
          <a:xfrm>
            <a:off x="7910234" y="119721"/>
            <a:ext cx="1099821" cy="45338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l">
              <a:lnSpc>
                <a:spcPct val="115000"/>
              </a:lnSpc>
              <a:spcBef>
                <a:spcPts val="1500"/>
              </a:spcBef>
              <a:spcAft>
                <a:spcPts val="0"/>
              </a:spcAft>
              <a:buNone/>
            </a:pPr>
            <a:r>
              <a:rPr b="1" lang="en-GB" sz="2400">
                <a:solidFill>
                  <a:srgbClr val="1B1B32"/>
                </a:solidFill>
                <a:highlight>
                  <a:srgbClr val="F5F6F7"/>
                </a:highlight>
              </a:rPr>
              <a:t>Comparison with the Less Than Or Equal To Operator</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less than or equal to operator (</a:t>
            </a:r>
            <a:r>
              <a:rPr lang="en-GB" sz="1200">
                <a:solidFill>
                  <a:srgbClr val="2A2A40"/>
                </a:solidFill>
                <a:highlight>
                  <a:srgbClr val="DFDFE2"/>
                </a:highlight>
                <a:latin typeface="Courier New"/>
                <a:ea typeface="Courier New"/>
                <a:cs typeface="Courier New"/>
                <a:sym typeface="Courier New"/>
              </a:rPr>
              <a:t>&lt;=</a:t>
            </a:r>
            <a:r>
              <a:rPr lang="en-GB" sz="1350">
                <a:solidFill>
                  <a:srgbClr val="1B1B32"/>
                </a:solidFill>
                <a:highlight>
                  <a:srgbClr val="F5F6F7"/>
                </a:highlight>
              </a:rPr>
              <a:t>) compares the values of two numbers. If the number to the left is less than or equal to the number to the right, it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If the number on the left is greater than the number on the right, it returns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 Like the equality operator, the less than or equal to operator converts data types.</a:t>
            </a:r>
            <a:endParaRPr sz="13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Examples</a:t>
            </a:r>
            <a:endParaRPr b="1"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9932CC"/>
                </a:solidFill>
                <a:highlight>
                  <a:srgbClr val="F5F2F0"/>
                </a:highlight>
                <a:latin typeface="Courier New"/>
                <a:ea typeface="Courier New"/>
                <a:cs typeface="Courier New"/>
                <a:sym typeface="Courier New"/>
              </a:rPr>
              <a:t>4</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008040"/>
                </a:solidFill>
                <a:highlight>
                  <a:srgbClr val="F5F2F0"/>
                </a:highlight>
                <a:latin typeface="Courier New"/>
                <a:ea typeface="Courier New"/>
                <a:cs typeface="Courier New"/>
                <a:sym typeface="Courier New"/>
              </a:rPr>
              <a:t>'7'</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7</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5</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true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9932CC"/>
                </a:solidFill>
                <a:highlight>
                  <a:srgbClr val="F5F2F0"/>
                </a:highlight>
                <a:latin typeface="Courier New"/>
                <a:ea typeface="Courier New"/>
                <a:cs typeface="Courier New"/>
                <a:sym typeface="Courier New"/>
              </a:rPr>
              <a:t>3</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700"/>
              </a:spcAft>
              <a:buNone/>
            </a:pPr>
            <a:r>
              <a:rPr lang="en-GB" sz="1350">
                <a:solidFill>
                  <a:srgbClr val="008040"/>
                </a:solidFill>
                <a:highlight>
                  <a:srgbClr val="F5F2F0"/>
                </a:highlight>
                <a:latin typeface="Courier New"/>
                <a:ea typeface="Courier New"/>
                <a:cs typeface="Courier New"/>
                <a:sym typeface="Courier New"/>
              </a:rPr>
              <a:t>'8'</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chemeClr val="dk1"/>
                </a:solidFill>
                <a:highlight>
                  <a:srgbClr val="F5F2F0"/>
                </a:highlight>
                <a:latin typeface="Courier New"/>
                <a:ea typeface="Courier New"/>
                <a:cs typeface="Courier New"/>
                <a:sym typeface="Courier New"/>
              </a:rPr>
              <a:t> </a:t>
            </a:r>
            <a:r>
              <a:rPr lang="en-GB" sz="1350">
                <a:solidFill>
                  <a:srgbClr val="62707F"/>
                </a:solidFill>
                <a:highlight>
                  <a:srgbClr val="F5F2F0"/>
                </a:highlight>
                <a:latin typeface="Courier New"/>
                <a:ea typeface="Courier New"/>
                <a:cs typeface="Courier New"/>
                <a:sym typeface="Courier New"/>
              </a:rPr>
              <a:t>// false</a:t>
            </a:r>
            <a:endParaRPr sz="1350">
              <a:solidFill>
                <a:srgbClr val="62707F"/>
              </a:solidFill>
              <a:highlight>
                <a:srgbClr val="F5F2F0"/>
              </a:highlight>
              <a:latin typeface="Courier New"/>
              <a:ea typeface="Courier New"/>
              <a:cs typeface="Courier New"/>
              <a:sym typeface="Courier New"/>
            </a:endParaRPr>
          </a:p>
        </p:txBody>
      </p:sp>
      <p:pic>
        <p:nvPicPr>
          <p:cNvPr id="285" name="Google Shape;285;p51"/>
          <p:cNvPicPr preferRelativeResize="0"/>
          <p:nvPr/>
        </p:nvPicPr>
        <p:blipFill rotWithShape="1">
          <a:blip r:embed="rId3">
            <a:alphaModFix/>
          </a:blip>
          <a:srcRect b="0" l="0" r="0" t="0"/>
          <a:stretch/>
        </p:blipFill>
        <p:spPr>
          <a:xfrm>
            <a:off x="8044084" y="119721"/>
            <a:ext cx="1099821" cy="4533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Differences Between the var and let Keywords</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One of the biggest problems with declaring variables with the </a:t>
            </a:r>
            <a:r>
              <a:rPr lang="en-GB" sz="1200">
                <a:solidFill>
                  <a:srgbClr val="2A2A40"/>
                </a:solidFill>
                <a:highlight>
                  <a:srgbClr val="DFDFE2"/>
                </a:highlight>
                <a:latin typeface="Courier New"/>
                <a:ea typeface="Courier New"/>
                <a:cs typeface="Courier New"/>
                <a:sym typeface="Courier New"/>
              </a:rPr>
              <a:t>var</a:t>
            </a:r>
            <a:r>
              <a:rPr lang="en-GB" sz="1350">
                <a:solidFill>
                  <a:srgbClr val="1B1B32"/>
                </a:solidFill>
                <a:highlight>
                  <a:srgbClr val="F5F6F7"/>
                </a:highlight>
              </a:rPr>
              <a:t> keyword is that you can easily overwrite variable declarations:</a:t>
            </a:r>
            <a:endParaRPr sz="1350">
              <a:solidFill>
                <a:srgbClr val="1B1B32"/>
              </a:solidFill>
              <a:highlight>
                <a:srgbClr val="F5F6F7"/>
              </a:highlight>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var</a:t>
            </a:r>
            <a:r>
              <a:rPr lang="en-GB" sz="1350">
                <a:solidFill>
                  <a:schemeClr val="dk1"/>
                </a:solidFill>
                <a:highlight>
                  <a:srgbClr val="F5F2F0"/>
                </a:highlight>
                <a:latin typeface="Courier New"/>
                <a:ea typeface="Courier New"/>
                <a:cs typeface="Courier New"/>
                <a:sym typeface="Courier New"/>
              </a:rPr>
              <a:t> c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"start"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var</a:t>
            </a:r>
            <a:r>
              <a:rPr lang="en-GB" sz="1350">
                <a:solidFill>
                  <a:schemeClr val="dk1"/>
                </a:solidFill>
                <a:highlight>
                  <a:srgbClr val="F5F2F0"/>
                </a:highlight>
                <a:latin typeface="Courier New"/>
                <a:ea typeface="Courier New"/>
                <a:cs typeface="Courier New"/>
                <a:sym typeface="Courier New"/>
              </a:rPr>
              <a:t> c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"end"</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c</a:t>
            </a:r>
            <a:r>
              <a:rPr lang="en-GB" sz="1350">
                <a:solidFill>
                  <a:srgbClr val="38425C"/>
                </a:solidFill>
                <a:highlight>
                  <a:srgbClr val="F5F2F0"/>
                </a:highlight>
                <a:latin typeface="Courier New"/>
                <a:ea typeface="Courier New"/>
                <a:cs typeface="Courier New"/>
                <a:sym typeface="Courier New"/>
              </a:rPr>
              <a:t>); =&gt; end</a:t>
            </a:r>
            <a:endParaRPr sz="1350">
              <a:solidFill>
                <a:srgbClr val="38425C"/>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c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"start"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c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"end"</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c</a:t>
            </a:r>
            <a:r>
              <a:rPr lang="en-GB" sz="1350">
                <a:solidFill>
                  <a:srgbClr val="38425C"/>
                </a:solidFill>
                <a:highlight>
                  <a:srgbClr val="F5F2F0"/>
                </a:highlight>
                <a:latin typeface="Courier New"/>
                <a:ea typeface="Courier New"/>
                <a:cs typeface="Courier New"/>
                <a:sym typeface="Courier New"/>
              </a:rPr>
              <a:t>); =&gt; </a:t>
            </a:r>
            <a:endParaRPr sz="1350">
              <a:solidFill>
                <a:srgbClr val="38425C"/>
              </a:solidFill>
              <a:highlight>
                <a:srgbClr val="F5F2F0"/>
              </a:highlight>
              <a:latin typeface="Courier New"/>
              <a:ea typeface="Courier New"/>
              <a:cs typeface="Courier New"/>
              <a:sym typeface="Courier New"/>
            </a:endParaRPr>
          </a:p>
          <a:p>
            <a:pPr indent="0" lvl="0" marL="88900" marR="88900" rtl="0" algn="l">
              <a:lnSpc>
                <a:spcPct val="142857"/>
              </a:lnSpc>
              <a:spcBef>
                <a:spcPts val="700"/>
              </a:spcBef>
              <a:spcAft>
                <a:spcPts val="0"/>
              </a:spcAft>
              <a:buClr>
                <a:schemeClr val="dk1"/>
              </a:buClr>
              <a:buSzPts val="1100"/>
              <a:buFont typeface="Arial"/>
              <a:buNone/>
            </a:pPr>
            <a:r>
              <a:rPr lang="en-GB" sz="1300">
                <a:solidFill>
                  <a:srgbClr val="1B1B32"/>
                </a:solidFill>
                <a:highlight>
                  <a:srgbClr val="F5F6F7"/>
                </a:highlight>
                <a:latin typeface="Courier New"/>
                <a:ea typeface="Courier New"/>
                <a:cs typeface="Courier New"/>
                <a:sym typeface="Courier New"/>
              </a:rPr>
              <a:t>SyntaxError: unknown: Identifier 'camper' has already been declared. (2:4)</a:t>
            </a:r>
            <a:endParaRPr sz="1300">
              <a:solidFill>
                <a:srgbClr val="1B1B32"/>
              </a:solidFill>
              <a:highlight>
                <a:srgbClr val="F5F6F7"/>
              </a:highlight>
              <a:latin typeface="Courier New"/>
              <a:ea typeface="Courier New"/>
              <a:cs typeface="Courier New"/>
              <a:sym typeface="Courier New"/>
            </a:endParaRPr>
          </a:p>
          <a:p>
            <a:pPr indent="0" lvl="0" marL="0" rtl="0" algn="l">
              <a:spcBef>
                <a:spcPts val="800"/>
              </a:spcBef>
              <a:spcAft>
                <a:spcPts val="0"/>
              </a:spcAft>
              <a:buNone/>
            </a:pPr>
            <a:r>
              <a:t/>
            </a:r>
            <a:endParaRPr sz="1350">
              <a:solidFill>
                <a:srgbClr val="1B1B32"/>
              </a:solidFill>
              <a:highlight>
                <a:srgbClr val="F5F6F7"/>
              </a:highlight>
            </a:endParaRPr>
          </a:p>
        </p:txBody>
      </p:sp>
      <p:pic>
        <p:nvPicPr>
          <p:cNvPr id="74" name="Google Shape;74;p16"/>
          <p:cNvPicPr preferRelativeResize="0"/>
          <p:nvPr/>
        </p:nvPicPr>
        <p:blipFill rotWithShape="1">
          <a:blip r:embed="rId3">
            <a:alphaModFix/>
          </a:blip>
          <a:srcRect b="0" l="0" r="0" t="0"/>
          <a:stretch/>
        </p:blipFill>
        <p:spPr>
          <a:xfrm>
            <a:off x="7802684" y="171321"/>
            <a:ext cx="1099821" cy="45338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nvSpPr>
        <p:spPr>
          <a:xfrm>
            <a:off x="98900" y="119725"/>
            <a:ext cx="9045000" cy="4871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Comparisons with the Logical And Operator</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Sometimes you will need to test more than one thing at a time. The logical and operator (</a:t>
            </a:r>
            <a:r>
              <a:rPr lang="en-GB" sz="1200">
                <a:solidFill>
                  <a:srgbClr val="2A2A40"/>
                </a:solidFill>
                <a:highlight>
                  <a:srgbClr val="DFDFE2"/>
                </a:highlight>
                <a:latin typeface="Courier New"/>
                <a:ea typeface="Courier New"/>
                <a:cs typeface="Courier New"/>
                <a:sym typeface="Courier New"/>
              </a:rPr>
              <a:t>&amp;&amp;</a:t>
            </a:r>
            <a:r>
              <a:rPr lang="en-GB" sz="1350">
                <a:solidFill>
                  <a:srgbClr val="1B1B32"/>
                </a:solidFill>
                <a:highlight>
                  <a:srgbClr val="F5F6F7"/>
                </a:highlight>
              </a:rPr>
              <a:t>)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if and only if the operands to the left and right of it are true.The same effect could be achieved by nesting an </a:t>
            </a:r>
            <a:r>
              <a:rPr lang="en-GB" sz="1200">
                <a:solidFill>
                  <a:srgbClr val="2A2A40"/>
                </a:solidFill>
                <a:highlight>
                  <a:srgbClr val="DFDFE2"/>
                </a:highlight>
                <a:latin typeface="Courier New"/>
                <a:ea typeface="Courier New"/>
                <a:cs typeface="Courier New"/>
                <a:sym typeface="Courier New"/>
              </a:rPr>
              <a:t>if</a:t>
            </a:r>
            <a:r>
              <a:rPr lang="en-GB" sz="1350">
                <a:solidFill>
                  <a:srgbClr val="1B1B32"/>
                </a:solidFill>
                <a:highlight>
                  <a:srgbClr val="F5F6F7"/>
                </a:highlight>
              </a:rPr>
              <a:t> statement inside another </a:t>
            </a:r>
            <a:r>
              <a:rPr lang="en-GB" sz="1200">
                <a:solidFill>
                  <a:srgbClr val="2A2A40"/>
                </a:solidFill>
                <a:highlight>
                  <a:srgbClr val="DFDFE2"/>
                </a:highlight>
                <a:latin typeface="Courier New"/>
                <a:ea typeface="Courier New"/>
                <a:cs typeface="Courier New"/>
                <a:sym typeface="Courier New"/>
              </a:rPr>
              <a:t>if</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"Yes"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"No"</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This code will return </a:t>
            </a:r>
            <a:r>
              <a:rPr lang="en-GB" sz="1200">
                <a:solidFill>
                  <a:srgbClr val="2A2A40"/>
                </a:solidFill>
                <a:highlight>
                  <a:srgbClr val="DFDFE2"/>
                </a:highlight>
                <a:latin typeface="Courier New"/>
                <a:ea typeface="Courier New"/>
                <a:cs typeface="Courier New"/>
                <a:sym typeface="Courier New"/>
              </a:rPr>
              <a:t>Yes</a:t>
            </a:r>
            <a:r>
              <a:rPr lang="en-GB" sz="1350">
                <a:solidFill>
                  <a:srgbClr val="1B1B32"/>
                </a:solidFill>
                <a:highlight>
                  <a:srgbClr val="F5F6F7"/>
                </a:highlight>
              </a:rPr>
              <a:t> if </a:t>
            </a:r>
            <a:r>
              <a:rPr lang="en-GB" sz="1200">
                <a:solidFill>
                  <a:srgbClr val="2A2A40"/>
                </a:solidFill>
                <a:highlight>
                  <a:srgbClr val="DFDFE2"/>
                </a:highlight>
                <a:latin typeface="Courier New"/>
                <a:ea typeface="Courier New"/>
                <a:cs typeface="Courier New"/>
                <a:sym typeface="Courier New"/>
              </a:rPr>
              <a:t>num</a:t>
            </a:r>
            <a:r>
              <a:rPr lang="en-GB" sz="1350">
                <a:solidFill>
                  <a:srgbClr val="1B1B32"/>
                </a:solidFill>
                <a:highlight>
                  <a:srgbClr val="F5F6F7"/>
                </a:highlight>
              </a:rPr>
              <a:t> is greater than </a:t>
            </a:r>
            <a:r>
              <a:rPr lang="en-GB" sz="1200">
                <a:solidFill>
                  <a:srgbClr val="2A2A40"/>
                </a:solidFill>
                <a:highlight>
                  <a:srgbClr val="DFDFE2"/>
                </a:highlight>
                <a:latin typeface="Courier New"/>
                <a:ea typeface="Courier New"/>
                <a:cs typeface="Courier New"/>
                <a:sym typeface="Courier New"/>
              </a:rPr>
              <a:t>5</a:t>
            </a:r>
            <a:r>
              <a:rPr lang="en-GB" sz="1350">
                <a:solidFill>
                  <a:srgbClr val="1B1B32"/>
                </a:solidFill>
                <a:highlight>
                  <a:srgbClr val="F5F6F7"/>
                </a:highlight>
              </a:rPr>
              <a:t> and less than </a:t>
            </a:r>
            <a:r>
              <a:rPr lang="en-GB" sz="1200">
                <a:solidFill>
                  <a:srgbClr val="2A2A40"/>
                </a:solidFill>
                <a:highlight>
                  <a:srgbClr val="DFDFE2"/>
                </a:highlight>
                <a:latin typeface="Courier New"/>
                <a:ea typeface="Courier New"/>
                <a:cs typeface="Courier New"/>
                <a:sym typeface="Courier New"/>
              </a:rPr>
              <a:t>10</a:t>
            </a:r>
            <a:r>
              <a:rPr lang="en-GB" sz="1350">
                <a:solidFill>
                  <a:srgbClr val="1B1B32"/>
                </a:solidFill>
                <a:highlight>
                  <a:srgbClr val="F5F6F7"/>
                </a:highlight>
              </a:rPr>
              <a:t>. The same logic can be written with the logical and operator.</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&amp;&amp;</a:t>
            </a:r>
            <a:r>
              <a:rPr lang="en-GB" sz="1350">
                <a:solidFill>
                  <a:schemeClr val="dk1"/>
                </a:solidFill>
                <a:highlight>
                  <a:srgbClr val="F5F2F0"/>
                </a:highlight>
                <a:latin typeface="Courier New"/>
                <a:ea typeface="Courier New"/>
                <a:cs typeface="Courier New"/>
                <a:sym typeface="Courier New"/>
              </a:rPr>
              <a:t> num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"Yes"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1400"/>
              </a:spcBef>
              <a:spcAft>
                <a:spcPts val="700"/>
              </a:spcAft>
              <a:buNone/>
            </a:pP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"No"</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291" name="Google Shape;291;p52"/>
          <p:cNvPicPr preferRelativeResize="0"/>
          <p:nvPr/>
        </p:nvPicPr>
        <p:blipFill rotWithShape="1">
          <a:blip r:embed="rId3">
            <a:alphaModFix/>
          </a:blip>
          <a:srcRect b="0" l="0" r="0" t="0"/>
          <a:stretch/>
        </p:blipFill>
        <p:spPr>
          <a:xfrm>
            <a:off x="7936759" y="185571"/>
            <a:ext cx="1099821" cy="45338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nvSpPr>
        <p:spPr>
          <a:xfrm>
            <a:off x="98900" y="88475"/>
            <a:ext cx="90450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Comparisons with the Logical Or Operator</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logical or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if either of the operands is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highlight>
                  <a:srgbClr val="F5F6F7"/>
                </a:highlight>
              </a:rPr>
              <a:t>. Otherwise, it returns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The logical or operator is composed of two pipe symbols: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This can typically be found between your Backspace and Enter keys.The pattern below should look familiar from prior waypoints.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"No"</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"No"</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"Yes"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This code will return </a:t>
            </a:r>
            <a:r>
              <a:rPr lang="en-GB" sz="1200">
                <a:solidFill>
                  <a:srgbClr val="2A2A40"/>
                </a:solidFill>
                <a:highlight>
                  <a:srgbClr val="DFDFE2"/>
                </a:highlight>
                <a:latin typeface="Courier New"/>
                <a:ea typeface="Courier New"/>
                <a:cs typeface="Courier New"/>
                <a:sym typeface="Courier New"/>
              </a:rPr>
              <a:t>Yes</a:t>
            </a:r>
            <a:r>
              <a:rPr lang="en-GB" sz="1350">
                <a:solidFill>
                  <a:srgbClr val="1B1B32"/>
                </a:solidFill>
                <a:highlight>
                  <a:srgbClr val="F5F6F7"/>
                </a:highlight>
              </a:rPr>
              <a:t> if </a:t>
            </a:r>
            <a:r>
              <a:rPr lang="en-GB" sz="1200">
                <a:solidFill>
                  <a:srgbClr val="2A2A40"/>
                </a:solidFill>
                <a:highlight>
                  <a:srgbClr val="DFDFE2"/>
                </a:highlight>
                <a:latin typeface="Courier New"/>
                <a:ea typeface="Courier New"/>
                <a:cs typeface="Courier New"/>
                <a:sym typeface="Courier New"/>
              </a:rPr>
              <a:t>num</a:t>
            </a:r>
            <a:r>
              <a:rPr lang="en-GB" sz="1350">
                <a:solidFill>
                  <a:srgbClr val="1B1B32"/>
                </a:solidFill>
                <a:highlight>
                  <a:srgbClr val="F5F6F7"/>
                </a:highlight>
              </a:rPr>
              <a:t> is between </a:t>
            </a:r>
            <a:r>
              <a:rPr lang="en-GB" sz="1200">
                <a:solidFill>
                  <a:srgbClr val="2A2A40"/>
                </a:solidFill>
                <a:highlight>
                  <a:srgbClr val="DFDFE2"/>
                </a:highlight>
                <a:latin typeface="Courier New"/>
                <a:ea typeface="Courier New"/>
                <a:cs typeface="Courier New"/>
                <a:sym typeface="Courier New"/>
              </a:rPr>
              <a:t>5</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10</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5</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10</a:t>
            </a:r>
            <a:r>
              <a:rPr lang="en-GB" sz="1350">
                <a:solidFill>
                  <a:srgbClr val="1B1B32"/>
                </a:solidFill>
                <a:highlight>
                  <a:srgbClr val="F5F6F7"/>
                </a:highlight>
              </a:rPr>
              <a:t> included). The same logic can be written with the logical or operator.</a:t>
            </a:r>
            <a:endParaRPr sz="1350">
              <a:solidFill>
                <a:srgbClr val="1B1B32"/>
              </a:solidFill>
              <a:highlight>
                <a:srgbClr val="F5F6F7"/>
              </a:highlight>
            </a:endParaRPr>
          </a:p>
          <a:p>
            <a:pPr indent="0" lvl="0" marL="0" marR="177800" rtl="0" algn="l">
              <a:lnSpc>
                <a:spcPct val="150000"/>
              </a:lnSpc>
              <a:spcBef>
                <a:spcPts val="1400"/>
              </a:spcBef>
              <a:spcAft>
                <a:spcPts val="700"/>
              </a:spcAft>
              <a:buNone/>
            </a:pP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10</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num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"No"</a:t>
            </a:r>
            <a:r>
              <a:rPr lang="en-GB" sz="1350">
                <a:solidFill>
                  <a:srgbClr val="38425C"/>
                </a:solidFill>
                <a:highlight>
                  <a:srgbClr val="F5F2F0"/>
                </a:highlight>
                <a:latin typeface="Courier New"/>
                <a:ea typeface="Courier New"/>
                <a:cs typeface="Courier New"/>
                <a:sym typeface="Courier New"/>
              </a:rPr>
              <a:t>;}</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"Yes"</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297" name="Google Shape;297;p53"/>
          <p:cNvPicPr preferRelativeResize="0"/>
          <p:nvPr/>
        </p:nvPicPr>
        <p:blipFill rotWithShape="1">
          <a:blip r:embed="rId3">
            <a:alphaModFix/>
          </a:blip>
          <a:srcRect b="0" l="0" r="0" t="0"/>
          <a:stretch/>
        </p:blipFill>
        <p:spPr>
          <a:xfrm>
            <a:off x="7843959" y="159071"/>
            <a:ext cx="1099821" cy="45338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Introducing Else Statements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When a condition for an </a:t>
            </a:r>
            <a:r>
              <a:rPr lang="en-GB" sz="1200">
                <a:solidFill>
                  <a:srgbClr val="2A2A40"/>
                </a:solidFill>
                <a:highlight>
                  <a:srgbClr val="DFDFE2"/>
                </a:highlight>
                <a:latin typeface="Courier New"/>
                <a:ea typeface="Courier New"/>
                <a:cs typeface="Courier New"/>
                <a:sym typeface="Courier New"/>
              </a:rPr>
              <a:t>if</a:t>
            </a:r>
            <a:r>
              <a:rPr lang="en-GB" sz="1350">
                <a:solidFill>
                  <a:srgbClr val="1B1B32"/>
                </a:solidFill>
                <a:highlight>
                  <a:srgbClr val="F5F6F7"/>
                </a:highlight>
              </a:rPr>
              <a:t> statement is true, the block of code following it is executed. What about when that condition is false? Normally nothing would happen. With an </a:t>
            </a:r>
            <a:r>
              <a:rPr lang="en-GB" sz="1200">
                <a:solidFill>
                  <a:srgbClr val="2A2A40"/>
                </a:solidFill>
                <a:highlight>
                  <a:srgbClr val="DFDFE2"/>
                </a:highlight>
                <a:latin typeface="Courier New"/>
                <a:ea typeface="Courier New"/>
                <a:cs typeface="Courier New"/>
                <a:sym typeface="Courier New"/>
              </a:rPr>
              <a:t>else</a:t>
            </a:r>
            <a:r>
              <a:rPr lang="en-GB" sz="1350">
                <a:solidFill>
                  <a:srgbClr val="1B1B32"/>
                </a:solidFill>
                <a:highlight>
                  <a:srgbClr val="F5F6F7"/>
                </a:highlight>
              </a:rPr>
              <a:t> statement, an alternate block of code can be executed.</a:t>
            </a:r>
            <a:endParaRPr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"Bigger than 10"</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else</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"10 or Less"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303" name="Google Shape;303;p54"/>
          <p:cNvPicPr preferRelativeResize="0"/>
          <p:nvPr/>
        </p:nvPicPr>
        <p:blipFill rotWithShape="1">
          <a:blip r:embed="rId3">
            <a:alphaModFix/>
          </a:blip>
          <a:srcRect b="0" l="0" r="0" t="0"/>
          <a:stretch/>
        </p:blipFill>
        <p:spPr>
          <a:xfrm>
            <a:off x="7698134" y="225346"/>
            <a:ext cx="1099821" cy="45338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Introducing Else If Statements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If you have multiple conditions that need to be addressed, you can chain </a:t>
            </a:r>
            <a:r>
              <a:rPr lang="en-GB" sz="1200">
                <a:solidFill>
                  <a:srgbClr val="2A2A40"/>
                </a:solidFill>
                <a:highlight>
                  <a:srgbClr val="DFDFE2"/>
                </a:highlight>
                <a:latin typeface="Courier New"/>
                <a:ea typeface="Courier New"/>
                <a:cs typeface="Courier New"/>
                <a:sym typeface="Courier New"/>
              </a:rPr>
              <a:t>if</a:t>
            </a:r>
            <a:r>
              <a:rPr lang="en-GB" sz="1350">
                <a:solidFill>
                  <a:srgbClr val="1B1B32"/>
                </a:solidFill>
                <a:highlight>
                  <a:srgbClr val="F5F6F7"/>
                </a:highlight>
              </a:rPr>
              <a:t> statements together with </a:t>
            </a:r>
            <a:r>
              <a:rPr lang="en-GB" sz="1200">
                <a:solidFill>
                  <a:srgbClr val="2A2A40"/>
                </a:solidFill>
                <a:highlight>
                  <a:srgbClr val="DFDFE2"/>
                </a:highlight>
                <a:latin typeface="Courier New"/>
                <a:ea typeface="Courier New"/>
                <a:cs typeface="Courier New"/>
                <a:sym typeface="Courier New"/>
              </a:rPr>
              <a:t>else if</a:t>
            </a:r>
            <a:r>
              <a:rPr lang="en-GB" sz="1350">
                <a:solidFill>
                  <a:srgbClr val="1B1B32"/>
                </a:solidFill>
                <a:highlight>
                  <a:srgbClr val="F5F6F7"/>
                </a:highlight>
              </a:rPr>
              <a:t> statements.</a:t>
            </a:r>
            <a:endParaRPr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"Bigger than 15"</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else</a:t>
            </a: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"Smaller than 5"</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else</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"Between 5 and 15"</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309" name="Google Shape;309;p55"/>
          <p:cNvPicPr preferRelativeResize="0"/>
          <p:nvPr/>
        </p:nvPicPr>
        <p:blipFill rotWithShape="1">
          <a:blip r:embed="rId3">
            <a:alphaModFix/>
          </a:blip>
          <a:srcRect b="0" l="0" r="0" t="0"/>
          <a:stretch/>
        </p:blipFill>
        <p:spPr>
          <a:xfrm>
            <a:off x="7804184" y="185571"/>
            <a:ext cx="1099821" cy="45338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6"/>
          <p:cNvSpPr txBox="1"/>
          <p:nvPr/>
        </p:nvSpPr>
        <p:spPr>
          <a:xfrm>
            <a:off x="98900" y="72875"/>
            <a:ext cx="9045000" cy="4965300"/>
          </a:xfrm>
          <a:prstGeom prst="rect">
            <a:avLst/>
          </a:prstGeom>
          <a:noFill/>
          <a:ln>
            <a:noFill/>
          </a:ln>
        </p:spPr>
        <p:txBody>
          <a:bodyPr anchorCtr="0" anchor="t" bIns="91425" lIns="91425" spcFirstLastPara="1" rIns="91425" wrap="square" tIns="91425">
            <a:noAutofit/>
          </a:bodyPr>
          <a:lstStyle/>
          <a:p>
            <a:pPr indent="0" lvl="0" marL="25400" marR="25400" rtl="0" algn="l">
              <a:lnSpc>
                <a:spcPct val="115000"/>
              </a:lnSpc>
              <a:spcBef>
                <a:spcPts val="1500"/>
              </a:spcBef>
              <a:spcAft>
                <a:spcPts val="0"/>
              </a:spcAft>
              <a:buNone/>
            </a:pPr>
            <a:r>
              <a:rPr b="1" lang="en-GB" sz="2400">
                <a:solidFill>
                  <a:srgbClr val="1B1B32"/>
                </a:solidFill>
                <a:highlight>
                  <a:srgbClr val="F5F6F7"/>
                </a:highlight>
              </a:rPr>
              <a:t>Selecting from Many Options with Switch Statements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If you need to match one value against many options, you can use a switch statement. A </a:t>
            </a:r>
            <a:r>
              <a:rPr lang="en-GB" sz="1200">
                <a:solidFill>
                  <a:srgbClr val="2A2A40"/>
                </a:solidFill>
                <a:highlight>
                  <a:srgbClr val="DFDFE2"/>
                </a:highlight>
                <a:latin typeface="Courier New"/>
                <a:ea typeface="Courier New"/>
                <a:cs typeface="Courier New"/>
                <a:sym typeface="Courier New"/>
              </a:rPr>
              <a:t>switch</a:t>
            </a:r>
            <a:r>
              <a:rPr lang="en-GB" sz="1350">
                <a:solidFill>
                  <a:srgbClr val="1B1B32"/>
                </a:solidFill>
                <a:highlight>
                  <a:srgbClr val="F5F6F7"/>
                </a:highlight>
              </a:rPr>
              <a:t> statement compares the value to the case statements which define various possible values. Any valid JavaScript statements can be executed inside a case block and will run from the first matched </a:t>
            </a:r>
            <a:r>
              <a:rPr lang="en-GB" sz="1200">
                <a:solidFill>
                  <a:srgbClr val="2A2A40"/>
                </a:solidFill>
                <a:highlight>
                  <a:srgbClr val="DFDFE2"/>
                </a:highlight>
                <a:latin typeface="Courier New"/>
                <a:ea typeface="Courier New"/>
                <a:cs typeface="Courier New"/>
                <a:sym typeface="Courier New"/>
              </a:rPr>
              <a:t>case</a:t>
            </a:r>
            <a:r>
              <a:rPr lang="en-GB" sz="1350">
                <a:solidFill>
                  <a:srgbClr val="1B1B32"/>
                </a:solidFill>
                <a:highlight>
                  <a:srgbClr val="F5F6F7"/>
                </a:highlight>
              </a:rPr>
              <a:t> value until a </a:t>
            </a:r>
            <a:r>
              <a:rPr lang="en-GB" sz="1200">
                <a:solidFill>
                  <a:srgbClr val="2A2A40"/>
                </a:solidFill>
                <a:highlight>
                  <a:srgbClr val="DFDFE2"/>
                </a:highlight>
                <a:latin typeface="Courier New"/>
                <a:ea typeface="Courier New"/>
                <a:cs typeface="Courier New"/>
                <a:sym typeface="Courier New"/>
              </a:rPr>
              <a:t>break</a:t>
            </a:r>
            <a:r>
              <a:rPr lang="en-GB" sz="1350">
                <a:solidFill>
                  <a:srgbClr val="1B1B32"/>
                </a:solidFill>
                <a:highlight>
                  <a:srgbClr val="F5F6F7"/>
                </a:highlight>
              </a:rPr>
              <a:t> is encountered.</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Here is an example of a </a:t>
            </a:r>
            <a:r>
              <a:rPr lang="en-GB" sz="1200">
                <a:solidFill>
                  <a:srgbClr val="2A2A40"/>
                </a:solidFill>
                <a:highlight>
                  <a:srgbClr val="DFDFE2"/>
                </a:highlight>
                <a:latin typeface="Courier New"/>
                <a:ea typeface="Courier New"/>
                <a:cs typeface="Courier New"/>
                <a:sym typeface="Courier New"/>
              </a:rPr>
              <a:t>switch</a:t>
            </a:r>
            <a:r>
              <a:rPr lang="en-GB" sz="1350">
                <a:solidFill>
                  <a:srgbClr val="1B1B32"/>
                </a:solidFill>
                <a:highlight>
                  <a:srgbClr val="F5F6F7"/>
                </a:highlight>
              </a:rPr>
              <a:t> statement:</a:t>
            </a:r>
            <a:endParaRPr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switch</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fruit</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case</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"apple"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"The fruit is an apple"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break</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case</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"orange"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"The fruit is an orange"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break</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315" name="Google Shape;315;p56"/>
          <p:cNvPicPr preferRelativeResize="0"/>
          <p:nvPr/>
        </p:nvPicPr>
        <p:blipFill rotWithShape="1">
          <a:blip r:embed="rId3">
            <a:alphaModFix/>
          </a:blip>
          <a:srcRect b="0" l="0" r="0" t="0"/>
          <a:stretch/>
        </p:blipFill>
        <p:spPr>
          <a:xfrm>
            <a:off x="7950009" y="145821"/>
            <a:ext cx="1099821" cy="45338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7"/>
          <p:cNvSpPr txBox="1"/>
          <p:nvPr/>
        </p:nvSpPr>
        <p:spPr>
          <a:xfrm>
            <a:off x="98900" y="119725"/>
            <a:ext cx="9045000" cy="4934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Adding a Default Option in Switch Statements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In a </a:t>
            </a:r>
            <a:r>
              <a:rPr lang="en-GB" sz="1200">
                <a:solidFill>
                  <a:srgbClr val="2A2A40"/>
                </a:solidFill>
                <a:highlight>
                  <a:srgbClr val="DFDFE2"/>
                </a:highlight>
                <a:latin typeface="Courier New"/>
                <a:ea typeface="Courier New"/>
                <a:cs typeface="Courier New"/>
                <a:sym typeface="Courier New"/>
              </a:rPr>
              <a:t>switch</a:t>
            </a:r>
            <a:r>
              <a:rPr lang="en-GB" sz="1350">
                <a:solidFill>
                  <a:srgbClr val="1B1B32"/>
                </a:solidFill>
                <a:highlight>
                  <a:srgbClr val="F5F6F7"/>
                </a:highlight>
              </a:rPr>
              <a:t> statement you may not be able to specify all possible values as </a:t>
            </a:r>
            <a:r>
              <a:rPr lang="en-GB" sz="1200">
                <a:solidFill>
                  <a:srgbClr val="2A2A40"/>
                </a:solidFill>
                <a:highlight>
                  <a:srgbClr val="DFDFE2"/>
                </a:highlight>
                <a:latin typeface="Courier New"/>
                <a:ea typeface="Courier New"/>
                <a:cs typeface="Courier New"/>
                <a:sym typeface="Courier New"/>
              </a:rPr>
              <a:t>case</a:t>
            </a:r>
            <a:r>
              <a:rPr lang="en-GB" sz="1350">
                <a:solidFill>
                  <a:srgbClr val="1B1B32"/>
                </a:solidFill>
                <a:highlight>
                  <a:srgbClr val="F5F6F7"/>
                </a:highlight>
              </a:rPr>
              <a:t> statements. Instead, you can add the </a:t>
            </a:r>
            <a:r>
              <a:rPr lang="en-GB" sz="1200">
                <a:solidFill>
                  <a:srgbClr val="2A2A40"/>
                </a:solidFill>
                <a:highlight>
                  <a:srgbClr val="DFDFE2"/>
                </a:highlight>
                <a:latin typeface="Courier New"/>
                <a:ea typeface="Courier New"/>
                <a:cs typeface="Courier New"/>
                <a:sym typeface="Courier New"/>
              </a:rPr>
              <a:t>default</a:t>
            </a:r>
            <a:r>
              <a:rPr lang="en-GB" sz="1350">
                <a:solidFill>
                  <a:srgbClr val="1B1B32"/>
                </a:solidFill>
                <a:highlight>
                  <a:srgbClr val="F5F6F7"/>
                </a:highlight>
              </a:rPr>
              <a:t> statement which will be executed if no matching </a:t>
            </a:r>
            <a:r>
              <a:rPr lang="en-GB" sz="1200">
                <a:solidFill>
                  <a:srgbClr val="2A2A40"/>
                </a:solidFill>
                <a:highlight>
                  <a:srgbClr val="DFDFE2"/>
                </a:highlight>
                <a:latin typeface="Courier New"/>
                <a:ea typeface="Courier New"/>
                <a:cs typeface="Courier New"/>
                <a:sym typeface="Courier New"/>
              </a:rPr>
              <a:t>case</a:t>
            </a:r>
            <a:r>
              <a:rPr lang="en-GB" sz="1350">
                <a:solidFill>
                  <a:srgbClr val="1B1B32"/>
                </a:solidFill>
                <a:highlight>
                  <a:srgbClr val="F5F6F7"/>
                </a:highlight>
              </a:rPr>
              <a:t> statements are found. Think of it like the final </a:t>
            </a:r>
            <a:r>
              <a:rPr lang="en-GB" sz="1200">
                <a:solidFill>
                  <a:srgbClr val="2A2A40"/>
                </a:solidFill>
                <a:highlight>
                  <a:srgbClr val="DFDFE2"/>
                </a:highlight>
                <a:latin typeface="Courier New"/>
                <a:ea typeface="Courier New"/>
                <a:cs typeface="Courier New"/>
                <a:sym typeface="Courier New"/>
              </a:rPr>
              <a:t>else</a:t>
            </a:r>
            <a:r>
              <a:rPr lang="en-GB" sz="1350">
                <a:solidFill>
                  <a:srgbClr val="1B1B32"/>
                </a:solidFill>
                <a:highlight>
                  <a:srgbClr val="F5F6F7"/>
                </a:highlight>
              </a:rPr>
              <a:t> statement in an </a:t>
            </a:r>
            <a:r>
              <a:rPr lang="en-GB" sz="1200">
                <a:solidFill>
                  <a:srgbClr val="2A2A40"/>
                </a:solidFill>
                <a:highlight>
                  <a:srgbClr val="DFDFE2"/>
                </a:highlight>
                <a:latin typeface="Courier New"/>
                <a:ea typeface="Courier New"/>
                <a:cs typeface="Courier New"/>
                <a:sym typeface="Courier New"/>
              </a:rPr>
              <a:t>if/else</a:t>
            </a:r>
            <a:r>
              <a:rPr lang="en-GB" sz="1350">
                <a:solidFill>
                  <a:srgbClr val="1B1B32"/>
                </a:solidFill>
                <a:highlight>
                  <a:srgbClr val="F5F6F7"/>
                </a:highlight>
              </a:rPr>
              <a:t> chain.</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A </a:t>
            </a:r>
            <a:r>
              <a:rPr lang="en-GB" sz="1200">
                <a:solidFill>
                  <a:srgbClr val="2A2A40"/>
                </a:solidFill>
                <a:highlight>
                  <a:srgbClr val="DFDFE2"/>
                </a:highlight>
                <a:latin typeface="Courier New"/>
                <a:ea typeface="Courier New"/>
                <a:cs typeface="Courier New"/>
                <a:sym typeface="Courier New"/>
              </a:rPr>
              <a:t>default</a:t>
            </a:r>
            <a:r>
              <a:rPr lang="en-GB" sz="1350">
                <a:solidFill>
                  <a:srgbClr val="1B1B32"/>
                </a:solidFill>
                <a:highlight>
                  <a:srgbClr val="F5F6F7"/>
                </a:highlight>
              </a:rPr>
              <a:t> statement should be the last case.</a:t>
            </a:r>
            <a:endParaRPr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switch</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num</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case</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value1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statement1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break</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default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defaultStatement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break</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321" name="Google Shape;321;p57"/>
          <p:cNvPicPr preferRelativeResize="0"/>
          <p:nvPr/>
        </p:nvPicPr>
        <p:blipFill rotWithShape="1">
          <a:blip r:embed="rId3">
            <a:alphaModFix/>
          </a:blip>
          <a:srcRect b="0" l="0" r="0" t="0"/>
          <a:stretch/>
        </p:blipFill>
        <p:spPr>
          <a:xfrm>
            <a:off x="7950009" y="185571"/>
            <a:ext cx="1099821" cy="45338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8"/>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Multiple Identical Options in Switch Statements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If the </a:t>
            </a:r>
            <a:r>
              <a:rPr lang="en-GB" sz="1200">
                <a:solidFill>
                  <a:srgbClr val="2A2A40"/>
                </a:solidFill>
                <a:highlight>
                  <a:srgbClr val="DFDFE2"/>
                </a:highlight>
                <a:latin typeface="Courier New"/>
                <a:ea typeface="Courier New"/>
                <a:cs typeface="Courier New"/>
                <a:sym typeface="Courier New"/>
              </a:rPr>
              <a:t>break</a:t>
            </a:r>
            <a:r>
              <a:rPr lang="en-GB" sz="1350">
                <a:solidFill>
                  <a:srgbClr val="1B1B32"/>
                </a:solidFill>
                <a:highlight>
                  <a:srgbClr val="F5F6F7"/>
                </a:highlight>
              </a:rPr>
              <a:t> statement is omitted from a </a:t>
            </a:r>
            <a:r>
              <a:rPr lang="en-GB" sz="1200">
                <a:solidFill>
                  <a:srgbClr val="2A2A40"/>
                </a:solidFill>
                <a:highlight>
                  <a:srgbClr val="DFDFE2"/>
                </a:highlight>
                <a:latin typeface="Courier New"/>
                <a:ea typeface="Courier New"/>
                <a:cs typeface="Courier New"/>
                <a:sym typeface="Courier New"/>
              </a:rPr>
              <a:t>switch</a:t>
            </a:r>
            <a:r>
              <a:rPr lang="en-GB" sz="1350">
                <a:solidFill>
                  <a:srgbClr val="1B1B32"/>
                </a:solidFill>
                <a:highlight>
                  <a:srgbClr val="F5F6F7"/>
                </a:highlight>
              </a:rPr>
              <a:t> statement's </a:t>
            </a:r>
            <a:r>
              <a:rPr lang="en-GB" sz="1200">
                <a:solidFill>
                  <a:srgbClr val="2A2A40"/>
                </a:solidFill>
                <a:highlight>
                  <a:srgbClr val="DFDFE2"/>
                </a:highlight>
                <a:latin typeface="Courier New"/>
                <a:ea typeface="Courier New"/>
                <a:cs typeface="Courier New"/>
                <a:sym typeface="Courier New"/>
              </a:rPr>
              <a:t>case</a:t>
            </a:r>
            <a:r>
              <a:rPr lang="en-GB" sz="1350">
                <a:solidFill>
                  <a:srgbClr val="1B1B32"/>
                </a:solidFill>
                <a:highlight>
                  <a:srgbClr val="F5F6F7"/>
                </a:highlight>
              </a:rPr>
              <a:t>, the following </a:t>
            </a:r>
            <a:r>
              <a:rPr lang="en-GB" sz="1200">
                <a:solidFill>
                  <a:srgbClr val="2A2A40"/>
                </a:solidFill>
                <a:highlight>
                  <a:srgbClr val="DFDFE2"/>
                </a:highlight>
                <a:latin typeface="Courier New"/>
                <a:ea typeface="Courier New"/>
                <a:cs typeface="Courier New"/>
                <a:sym typeface="Courier New"/>
              </a:rPr>
              <a:t>case</a:t>
            </a:r>
            <a:r>
              <a:rPr lang="en-GB" sz="1350">
                <a:solidFill>
                  <a:srgbClr val="1B1B32"/>
                </a:solidFill>
                <a:highlight>
                  <a:srgbClr val="F5F6F7"/>
                </a:highlight>
              </a:rPr>
              <a:t> statement(s) are executed until a </a:t>
            </a:r>
            <a:r>
              <a:rPr lang="en-GB" sz="1200">
                <a:solidFill>
                  <a:srgbClr val="2A2A40"/>
                </a:solidFill>
                <a:highlight>
                  <a:srgbClr val="DFDFE2"/>
                </a:highlight>
                <a:latin typeface="Courier New"/>
                <a:ea typeface="Courier New"/>
                <a:cs typeface="Courier New"/>
                <a:sym typeface="Courier New"/>
              </a:rPr>
              <a:t>break</a:t>
            </a:r>
            <a:r>
              <a:rPr lang="en-GB" sz="1350">
                <a:solidFill>
                  <a:srgbClr val="1B1B32"/>
                </a:solidFill>
                <a:highlight>
                  <a:srgbClr val="F5F6F7"/>
                </a:highlight>
              </a:rPr>
              <a:t> is encountered. If you have multiple inputs with the same output, you can represent them in a </a:t>
            </a:r>
            <a:r>
              <a:rPr lang="en-GB" sz="1200">
                <a:solidFill>
                  <a:srgbClr val="2A2A40"/>
                </a:solidFill>
                <a:highlight>
                  <a:srgbClr val="DFDFE2"/>
                </a:highlight>
                <a:latin typeface="Courier New"/>
                <a:ea typeface="Courier New"/>
                <a:cs typeface="Courier New"/>
                <a:sym typeface="Courier New"/>
              </a:rPr>
              <a:t>switch</a:t>
            </a:r>
            <a:r>
              <a:rPr lang="en-GB" sz="1350">
                <a:solidFill>
                  <a:srgbClr val="1B1B32"/>
                </a:solidFill>
                <a:highlight>
                  <a:srgbClr val="F5F6F7"/>
                </a:highlight>
              </a:rPr>
              <a:t> statement like this:     </a:t>
            </a: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result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switch</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val</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case</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case</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case</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result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"1, 2, or 3"</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break</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case</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result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"4 alone"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9"/>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0" marR="152400" rtl="0" algn="l">
              <a:lnSpc>
                <a:spcPct val="115000"/>
              </a:lnSpc>
              <a:spcBef>
                <a:spcPts val="0"/>
              </a:spcBef>
              <a:spcAft>
                <a:spcPts val="0"/>
              </a:spcAft>
              <a:buNone/>
            </a:pPr>
            <a:r>
              <a:t/>
            </a:r>
            <a:endParaRPr sz="1200">
              <a:solidFill>
                <a:srgbClr val="62707F"/>
              </a:solidFill>
            </a:endParaRPr>
          </a:p>
          <a:p>
            <a:pPr indent="0" lvl="0" marL="127000" marR="127000" rtl="0" algn="ctr">
              <a:lnSpc>
                <a:spcPct val="115000"/>
              </a:lnSpc>
              <a:spcBef>
                <a:spcPts val="1500"/>
              </a:spcBef>
              <a:spcAft>
                <a:spcPts val="0"/>
              </a:spcAft>
              <a:buNone/>
            </a:pPr>
            <a:r>
              <a:rPr b="1" lang="en-GB" sz="2400">
                <a:solidFill>
                  <a:srgbClr val="1B1B32"/>
                </a:solidFill>
              </a:rPr>
              <a:t>Returning Boolean Values from Functions</a:t>
            </a:r>
            <a:endParaRPr b="1" sz="2400">
              <a:solidFill>
                <a:srgbClr val="1B1B32"/>
              </a:solidFill>
            </a:endParaRPr>
          </a:p>
          <a:p>
            <a:pPr indent="0" lvl="0" marL="101600" marR="101600" rtl="0" algn="l">
              <a:lnSpc>
                <a:spcPct val="115000"/>
              </a:lnSpc>
              <a:spcBef>
                <a:spcPts val="1100"/>
              </a:spcBef>
              <a:spcAft>
                <a:spcPts val="0"/>
              </a:spcAft>
              <a:buNone/>
            </a:pPr>
            <a:r>
              <a:rPr lang="en-GB" sz="1350">
                <a:solidFill>
                  <a:srgbClr val="1B1B32"/>
                </a:solidFill>
              </a:rPr>
              <a:t>You may recall from Comparison with the Equality Operator that all comparison operators return a boolean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rPr>
              <a:t> or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rPr>
              <a:t> value, Sometimes people use an </a:t>
            </a:r>
            <a:r>
              <a:rPr lang="en-GB" sz="1200">
                <a:solidFill>
                  <a:srgbClr val="2A2A40"/>
                </a:solidFill>
                <a:highlight>
                  <a:srgbClr val="DFDFE2"/>
                </a:highlight>
                <a:latin typeface="Courier New"/>
                <a:ea typeface="Courier New"/>
                <a:cs typeface="Courier New"/>
                <a:sym typeface="Courier New"/>
              </a:rPr>
              <a:t>if/else</a:t>
            </a:r>
            <a:r>
              <a:rPr lang="en-GB" sz="1350">
                <a:solidFill>
                  <a:srgbClr val="1B1B32"/>
                </a:solidFill>
              </a:rPr>
              <a:t> statement to do a comparison, like this:</a:t>
            </a:r>
            <a:endParaRPr sz="1350">
              <a:solidFill>
                <a:srgbClr val="1B1B32"/>
              </a:solidFill>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isEqual</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if</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1F3A93"/>
                </a:solidFill>
                <a:highlight>
                  <a:srgbClr val="F5F2F0"/>
                </a:highlight>
                <a:latin typeface="Courier New"/>
                <a:ea typeface="Courier New"/>
                <a:cs typeface="Courier New"/>
                <a:sym typeface="Courier New"/>
              </a:rPr>
              <a:t>true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else</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1F3A93"/>
                </a:solidFill>
                <a:highlight>
                  <a:srgbClr val="F5F2F0"/>
                </a:highlight>
                <a:latin typeface="Courier New"/>
                <a:ea typeface="Courier New"/>
                <a:cs typeface="Courier New"/>
                <a:sym typeface="Courier New"/>
              </a:rPr>
              <a:t>false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279400" marR="2794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279400" marR="279400" rtl="0" algn="l">
              <a:lnSpc>
                <a:spcPct val="150000"/>
              </a:lnSpc>
              <a:spcBef>
                <a:spcPts val="700"/>
              </a:spcBef>
              <a:spcAft>
                <a:spcPts val="700"/>
              </a:spcAft>
              <a:buNone/>
            </a:pPr>
            <a:r>
              <a:t/>
            </a:r>
            <a:endParaRPr sz="1350">
              <a:solidFill>
                <a:srgbClr val="38425C"/>
              </a:solidFill>
              <a:highlight>
                <a:srgbClr val="F5F2F0"/>
              </a:highlight>
              <a:latin typeface="Courier New"/>
              <a:ea typeface="Courier New"/>
              <a:cs typeface="Courier New"/>
              <a:sym typeface="Courier New"/>
            </a:endParaRPr>
          </a:p>
        </p:txBody>
      </p:sp>
      <p:pic>
        <p:nvPicPr>
          <p:cNvPr id="332" name="Google Shape;332;p59"/>
          <p:cNvPicPr preferRelativeResize="0"/>
          <p:nvPr/>
        </p:nvPicPr>
        <p:blipFill rotWithShape="1">
          <a:blip r:embed="rId3">
            <a:alphaModFix/>
          </a:blip>
          <a:srcRect b="0" l="0" r="0" t="0"/>
          <a:stretch/>
        </p:blipFill>
        <p:spPr>
          <a:xfrm>
            <a:off x="7790934" y="331396"/>
            <a:ext cx="1099821" cy="45338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0"/>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None/>
            </a:pPr>
            <a:r>
              <a:t/>
            </a:r>
            <a:endParaRPr sz="1350">
              <a:solidFill>
                <a:srgbClr val="1B1B32"/>
              </a:solidFill>
            </a:endParaRPr>
          </a:p>
          <a:p>
            <a:pPr indent="0" lvl="0" marL="101600" marR="101600" rtl="0" algn="l">
              <a:lnSpc>
                <a:spcPct val="115000"/>
              </a:lnSpc>
              <a:spcBef>
                <a:spcPts val="1400"/>
              </a:spcBef>
              <a:spcAft>
                <a:spcPts val="0"/>
              </a:spcAft>
              <a:buNone/>
            </a:pPr>
            <a:r>
              <a:t/>
            </a:r>
            <a:endParaRPr sz="1350">
              <a:solidFill>
                <a:srgbClr val="1B1B32"/>
              </a:solidFill>
            </a:endParaRPr>
          </a:p>
          <a:p>
            <a:pPr indent="0" lvl="0" marL="101600" marR="101600" rtl="0" algn="l">
              <a:lnSpc>
                <a:spcPct val="115000"/>
              </a:lnSpc>
              <a:spcBef>
                <a:spcPts val="1400"/>
              </a:spcBef>
              <a:spcAft>
                <a:spcPts val="0"/>
              </a:spcAft>
              <a:buNone/>
            </a:pPr>
            <a:r>
              <a:rPr lang="en-GB" sz="1350">
                <a:solidFill>
                  <a:srgbClr val="1B1B32"/>
                </a:solidFill>
              </a:rPr>
              <a:t>But there's a better way to do this. Since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rPr>
              <a:t> returns </a:t>
            </a:r>
            <a:r>
              <a:rPr lang="en-GB" sz="1200">
                <a:solidFill>
                  <a:srgbClr val="2A2A40"/>
                </a:solidFill>
                <a:highlight>
                  <a:srgbClr val="DFDFE2"/>
                </a:highlight>
                <a:latin typeface="Courier New"/>
                <a:ea typeface="Courier New"/>
                <a:cs typeface="Courier New"/>
                <a:sym typeface="Courier New"/>
              </a:rPr>
              <a:t>true</a:t>
            </a:r>
            <a:r>
              <a:rPr lang="en-GB" sz="1350">
                <a:solidFill>
                  <a:srgbClr val="1B1B32"/>
                </a:solidFill>
              </a:rPr>
              <a:t> or </a:t>
            </a:r>
            <a:r>
              <a:rPr lang="en-GB" sz="1200">
                <a:solidFill>
                  <a:srgbClr val="2A2A40"/>
                </a:solidFill>
                <a:highlight>
                  <a:srgbClr val="DFDFE2"/>
                </a:highlight>
                <a:latin typeface="Courier New"/>
                <a:ea typeface="Courier New"/>
                <a:cs typeface="Courier New"/>
                <a:sym typeface="Courier New"/>
              </a:rPr>
              <a:t>false</a:t>
            </a:r>
            <a:r>
              <a:rPr lang="en-GB" sz="1350">
                <a:solidFill>
                  <a:srgbClr val="1B1B32"/>
                </a:solidFill>
              </a:rPr>
              <a:t>, we can return the result of the comparison:</a:t>
            </a:r>
            <a:endParaRPr sz="1350">
              <a:solidFill>
                <a:srgbClr val="1B1B32"/>
              </a:solidFill>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isEqual</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b</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279400" marR="279400" rtl="0" algn="l">
              <a:lnSpc>
                <a:spcPct val="150000"/>
              </a:lnSpc>
              <a:spcBef>
                <a:spcPts val="700"/>
              </a:spcBef>
              <a:spcAft>
                <a:spcPts val="700"/>
              </a:spcAft>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338" name="Google Shape;338;p60"/>
          <p:cNvPicPr preferRelativeResize="0"/>
          <p:nvPr/>
        </p:nvPicPr>
        <p:blipFill rotWithShape="1">
          <a:blip r:embed="rId3">
            <a:alphaModFix/>
          </a:blip>
          <a:srcRect b="0" l="0" r="0" t="0"/>
          <a:stretch/>
        </p:blipFill>
        <p:spPr>
          <a:xfrm>
            <a:off x="7698134" y="225346"/>
            <a:ext cx="1099821" cy="45338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1"/>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Return Early Pattern for Functions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When a </a:t>
            </a:r>
            <a:r>
              <a:rPr lang="en-GB" sz="1200">
                <a:solidFill>
                  <a:srgbClr val="2A2A40"/>
                </a:solidFill>
                <a:highlight>
                  <a:srgbClr val="DFDFE2"/>
                </a:highlight>
                <a:latin typeface="Courier New"/>
                <a:ea typeface="Courier New"/>
                <a:cs typeface="Courier New"/>
                <a:sym typeface="Courier New"/>
              </a:rPr>
              <a:t>return</a:t>
            </a:r>
            <a:r>
              <a:rPr lang="en-GB" sz="1350">
                <a:solidFill>
                  <a:srgbClr val="1B1B32"/>
                </a:solidFill>
                <a:highlight>
                  <a:srgbClr val="F5F6F7"/>
                </a:highlight>
              </a:rPr>
              <a:t> statement is reached, the execution of the current function stops and control returns to the calling location.</a:t>
            </a:r>
            <a:endParaRPr sz="1350">
              <a:solidFill>
                <a:srgbClr val="1B1B32"/>
              </a:solidFill>
              <a:highlight>
                <a:srgbClr val="F5F6F7"/>
              </a:highlight>
            </a:endParaRPr>
          </a:p>
          <a:p>
            <a:pPr indent="0" lvl="0" marL="0" rtl="0" algn="l">
              <a:lnSpc>
                <a:spcPct val="115000"/>
              </a:lnSpc>
              <a:spcBef>
                <a:spcPts val="1400"/>
              </a:spcBef>
              <a:spcAft>
                <a:spcPts val="0"/>
              </a:spcAft>
              <a:buNone/>
            </a:pPr>
            <a:r>
              <a:rPr b="1" lang="en-GB" sz="1350">
                <a:solidFill>
                  <a:srgbClr val="1B1B32"/>
                </a:solidFill>
                <a:highlight>
                  <a:srgbClr val="F5F6F7"/>
                </a:highlight>
              </a:rPr>
              <a:t>Example</a:t>
            </a:r>
            <a:endParaRPr b="1"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myFun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"Hello"</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"World"</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"byebye"</a:t>
            </a:r>
            <a:r>
              <a:rPr lang="en-GB" sz="1350">
                <a:solidFill>
                  <a:srgbClr val="38425C"/>
                </a:solidFill>
                <a:highlight>
                  <a:srgbClr val="F5F2F0"/>
                </a:highlight>
                <a:latin typeface="Courier New"/>
                <a:ea typeface="Courier New"/>
                <a:cs typeface="Courier New"/>
                <a:sym typeface="Courier New"/>
              </a:rPr>
              <a:t>) // !!</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992900"/>
                </a:solidFill>
                <a:highlight>
                  <a:srgbClr val="F5F2F0"/>
                </a:highlight>
                <a:latin typeface="Courier New"/>
                <a:ea typeface="Courier New"/>
                <a:cs typeface="Courier New"/>
                <a:sym typeface="Courier New"/>
              </a:rPr>
              <a:t>myFun</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344" name="Google Shape;344;p61"/>
          <p:cNvPicPr preferRelativeResize="0"/>
          <p:nvPr/>
        </p:nvPicPr>
        <p:blipFill rotWithShape="1">
          <a:blip r:embed="rId3">
            <a:alphaModFix/>
          </a:blip>
          <a:srcRect b="0" l="0" r="0" t="0"/>
          <a:stretch/>
        </p:blipFill>
        <p:spPr>
          <a:xfrm>
            <a:off x="7790934" y="198846"/>
            <a:ext cx="1099821" cy="4533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241500" y="72875"/>
            <a:ext cx="8661000" cy="43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Declare a Read-Only Variable with the const Keyword</a:t>
            </a:r>
            <a:endParaRPr b="1" sz="2300">
              <a:solidFill>
                <a:srgbClr val="1B1B32"/>
              </a:solidFill>
              <a:highlight>
                <a:srgbClr val="F5F6F7"/>
              </a:highlight>
            </a:endParaRPr>
          </a:p>
          <a:p>
            <a:pPr indent="0" lvl="0" marL="0" rtl="0" algn="l">
              <a:spcBef>
                <a:spcPts val="0"/>
              </a:spcBef>
              <a:spcAft>
                <a:spcPts val="0"/>
              </a:spcAft>
              <a:buNone/>
            </a:pPr>
            <a:r>
              <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The keyword </a:t>
            </a:r>
            <a:r>
              <a:rPr lang="en-GB" sz="1200">
                <a:solidFill>
                  <a:srgbClr val="2A2A40"/>
                </a:solidFill>
                <a:highlight>
                  <a:srgbClr val="DFDFE2"/>
                </a:highlight>
                <a:latin typeface="Courier New"/>
                <a:ea typeface="Courier New"/>
                <a:cs typeface="Courier New"/>
                <a:sym typeface="Courier New"/>
              </a:rPr>
              <a:t>let</a:t>
            </a:r>
            <a:r>
              <a:rPr lang="en-GB" sz="1350">
                <a:solidFill>
                  <a:srgbClr val="1B1B32"/>
                </a:solidFill>
                <a:highlight>
                  <a:srgbClr val="F5F6F7"/>
                </a:highlight>
              </a:rPr>
              <a:t> is not the only new way to declare variables. In ES6, you can also declare variables using the </a:t>
            </a:r>
            <a:r>
              <a:rPr lang="en-GB" sz="1200">
                <a:solidFill>
                  <a:srgbClr val="2A2A40"/>
                </a:solidFill>
                <a:highlight>
                  <a:srgbClr val="DFDFE2"/>
                </a:highlight>
                <a:latin typeface="Courier New"/>
                <a:ea typeface="Courier New"/>
                <a:cs typeface="Courier New"/>
                <a:sym typeface="Courier New"/>
              </a:rPr>
              <a:t>const</a:t>
            </a:r>
            <a:r>
              <a:rPr lang="en-GB" sz="1350">
                <a:solidFill>
                  <a:srgbClr val="1B1B32"/>
                </a:solidFill>
                <a:highlight>
                  <a:srgbClr val="F5F6F7"/>
                </a:highlight>
              </a:rPr>
              <a:t> keyword.</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PET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"Cats"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Clr>
                <a:schemeClr val="dk1"/>
              </a:buClr>
              <a:buSzPts val="1100"/>
              <a:buFont typeface="Arial"/>
              <a:buNone/>
            </a:pPr>
            <a:r>
              <a:rPr lang="en-GB" sz="1350">
                <a:solidFill>
                  <a:srgbClr val="E00000"/>
                </a:solidFill>
                <a:highlight>
                  <a:srgbClr val="F5F2F0"/>
                </a:highlight>
                <a:latin typeface="Courier New"/>
                <a:ea typeface="Courier New"/>
                <a:cs typeface="Courier New"/>
                <a:sym typeface="Courier New"/>
              </a:rPr>
              <a:t>PET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"Dogs"</a:t>
            </a:r>
            <a:r>
              <a:rPr lang="en-GB" sz="1350">
                <a:solidFill>
                  <a:srgbClr val="38425C"/>
                </a:solidFill>
                <a:highlight>
                  <a:srgbClr val="F5F2F0"/>
                </a:highlight>
                <a:latin typeface="Courier New"/>
                <a:ea typeface="Courier New"/>
                <a:cs typeface="Courier New"/>
                <a:sym typeface="Courier New"/>
              </a:rPr>
              <a:t>;</a:t>
            </a:r>
            <a:endParaRPr sz="1350">
              <a:solidFill>
                <a:srgbClr val="1B1B32"/>
              </a:solidFill>
              <a:highlight>
                <a:srgbClr val="F5F6F7"/>
              </a:highlight>
            </a:endParaRPr>
          </a:p>
          <a:p>
            <a:pPr indent="0" lvl="0" marL="88900" marR="88900" rtl="0" algn="l">
              <a:lnSpc>
                <a:spcPct val="142857"/>
              </a:lnSpc>
              <a:spcBef>
                <a:spcPts val="700"/>
              </a:spcBef>
              <a:spcAft>
                <a:spcPts val="0"/>
              </a:spcAft>
              <a:buClr>
                <a:schemeClr val="dk1"/>
              </a:buClr>
              <a:buSzPts val="1100"/>
              <a:buFont typeface="Arial"/>
              <a:buNone/>
            </a:pPr>
            <a:r>
              <a:rPr lang="en-GB" sz="1300">
                <a:solidFill>
                  <a:srgbClr val="1B1B32"/>
                </a:solidFill>
                <a:highlight>
                  <a:srgbClr val="F5F6F7"/>
                </a:highlight>
                <a:latin typeface="Courier New"/>
                <a:ea typeface="Courier New"/>
                <a:cs typeface="Courier New"/>
                <a:sym typeface="Courier New"/>
              </a:rPr>
              <a:t>TypeError: "PET" is read-only</a:t>
            </a:r>
            <a:endParaRPr sz="1300">
              <a:solidFill>
                <a:srgbClr val="1B1B32"/>
              </a:solidFill>
              <a:highlight>
                <a:srgbClr val="F5F6F7"/>
              </a:highlight>
              <a:latin typeface="Courier New"/>
              <a:ea typeface="Courier New"/>
              <a:cs typeface="Courier New"/>
              <a:sym typeface="Courier New"/>
            </a:endParaRPr>
          </a:p>
          <a:p>
            <a:pPr indent="0" lvl="0" marL="0" rtl="0" algn="l">
              <a:spcBef>
                <a:spcPts val="800"/>
              </a:spcBef>
              <a:spcAft>
                <a:spcPts val="0"/>
              </a:spcAft>
              <a:buNone/>
            </a:pPr>
            <a:r>
              <a:t/>
            </a:r>
            <a:endParaRPr sz="1350">
              <a:solidFill>
                <a:srgbClr val="1B1B32"/>
              </a:solidFill>
              <a:highlight>
                <a:srgbClr val="F5F6F7"/>
              </a:highlight>
            </a:endParaRPr>
          </a:p>
        </p:txBody>
      </p:sp>
      <p:pic>
        <p:nvPicPr>
          <p:cNvPr id="80" name="Google Shape;80;p17"/>
          <p:cNvPicPr preferRelativeResize="0"/>
          <p:nvPr/>
        </p:nvPicPr>
        <p:blipFill rotWithShape="1">
          <a:blip r:embed="rId3">
            <a:alphaModFix/>
          </a:blip>
          <a:srcRect b="0" l="0" r="0" t="0"/>
          <a:stretch/>
        </p:blipFill>
        <p:spPr>
          <a:xfrm>
            <a:off x="7941534" y="171321"/>
            <a:ext cx="1099821" cy="45338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2"/>
          <p:cNvSpPr txBox="1"/>
          <p:nvPr/>
        </p:nvSpPr>
        <p:spPr>
          <a:xfrm>
            <a:off x="98900" y="119725"/>
            <a:ext cx="9045000" cy="3185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JavaScript Objects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You may have heard the term </a:t>
            </a:r>
            <a:r>
              <a:rPr lang="en-GB" sz="1200">
                <a:solidFill>
                  <a:srgbClr val="2A2A40"/>
                </a:solidFill>
                <a:highlight>
                  <a:srgbClr val="DFDFE2"/>
                </a:highlight>
                <a:latin typeface="Courier New"/>
                <a:ea typeface="Courier New"/>
                <a:cs typeface="Courier New"/>
                <a:sym typeface="Courier New"/>
              </a:rPr>
              <a:t>object</a:t>
            </a:r>
            <a:r>
              <a:rPr lang="en-GB" sz="1350">
                <a:solidFill>
                  <a:srgbClr val="1B1B32"/>
                </a:solidFill>
                <a:highlight>
                  <a:srgbClr val="F5F6F7"/>
                </a:highlight>
              </a:rPr>
              <a:t> before.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Objects are similar to </a:t>
            </a:r>
            <a:r>
              <a:rPr lang="en-GB" sz="1200">
                <a:solidFill>
                  <a:srgbClr val="2A2A40"/>
                </a:solidFill>
                <a:highlight>
                  <a:srgbClr val="DFDFE2"/>
                </a:highlight>
                <a:latin typeface="Courier New"/>
                <a:ea typeface="Courier New"/>
                <a:cs typeface="Courier New"/>
                <a:sym typeface="Courier New"/>
              </a:rPr>
              <a:t>arrays</a:t>
            </a:r>
            <a:r>
              <a:rPr lang="en-GB" sz="1350">
                <a:solidFill>
                  <a:srgbClr val="1B1B32"/>
                </a:solidFill>
                <a:highlight>
                  <a:srgbClr val="F5F6F7"/>
                </a:highlight>
              </a:rPr>
              <a:t>, except that instead of using indexes to access and modify their data, you access the data in objects through what are called </a:t>
            </a:r>
            <a:r>
              <a:rPr lang="en-GB" sz="1200">
                <a:solidFill>
                  <a:srgbClr val="2A2A40"/>
                </a:solidFill>
                <a:highlight>
                  <a:srgbClr val="DFDFE2"/>
                </a:highlight>
                <a:latin typeface="Courier New"/>
                <a:ea typeface="Courier New"/>
                <a:cs typeface="Courier New"/>
                <a:sym typeface="Courier New"/>
              </a:rPr>
              <a:t>properties</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Objects are useful for storing data in a structured way, and can represent real world objects, like a cat.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Here's a sample cat object:</a:t>
            </a:r>
            <a:endParaRPr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cat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"Whiskers"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"legs"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"tails"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"enemies"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"Water"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"Dogs"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t/>
            </a:r>
            <a:endParaRPr sz="1350">
              <a:solidFill>
                <a:srgbClr val="1B1B32"/>
              </a:solidFill>
              <a:highlight>
                <a:srgbClr val="F5F6F7"/>
              </a:highlight>
            </a:endParaRPr>
          </a:p>
        </p:txBody>
      </p:sp>
      <p:pic>
        <p:nvPicPr>
          <p:cNvPr id="350" name="Google Shape;350;p62"/>
          <p:cNvPicPr preferRelativeResize="0"/>
          <p:nvPr/>
        </p:nvPicPr>
        <p:blipFill rotWithShape="1">
          <a:blip r:embed="rId3">
            <a:alphaModFix/>
          </a:blip>
          <a:srcRect b="0" l="0" r="0" t="0"/>
          <a:stretch/>
        </p:blipFill>
        <p:spPr>
          <a:xfrm>
            <a:off x="7764409" y="185596"/>
            <a:ext cx="1099821" cy="45338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3"/>
          <p:cNvSpPr txBox="1"/>
          <p:nvPr/>
        </p:nvSpPr>
        <p:spPr>
          <a:xfrm>
            <a:off x="98900" y="119725"/>
            <a:ext cx="9045000" cy="476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50">
              <a:solidFill>
                <a:srgbClr val="1B1B32"/>
              </a:solidFill>
              <a:highlight>
                <a:srgbClr val="F5F6F7"/>
              </a:highlight>
            </a:endParaRPr>
          </a:p>
          <a:p>
            <a:pPr indent="0" lvl="0" marL="0" rtl="0" algn="l">
              <a:lnSpc>
                <a:spcPct val="115000"/>
              </a:lnSpc>
              <a:spcBef>
                <a:spcPts val="1400"/>
              </a:spcBef>
              <a:spcAft>
                <a:spcPts val="0"/>
              </a:spcAft>
              <a:buNone/>
            </a:pPr>
            <a:r>
              <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In this example, all the properties are stored as strings, such as </a:t>
            </a:r>
            <a:r>
              <a:rPr lang="en-GB" sz="1200">
                <a:solidFill>
                  <a:srgbClr val="2A2A40"/>
                </a:solidFill>
                <a:highlight>
                  <a:srgbClr val="DFDFE2"/>
                </a:highlight>
                <a:latin typeface="Courier New"/>
                <a:ea typeface="Courier New"/>
                <a:cs typeface="Courier New"/>
                <a:sym typeface="Courier New"/>
              </a:rPr>
              <a:t>name</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legs</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tails</a:t>
            </a:r>
            <a:r>
              <a:rPr lang="en-GB" sz="1350">
                <a:solidFill>
                  <a:srgbClr val="1B1B32"/>
                </a:solidFill>
                <a:highlight>
                  <a:srgbClr val="F5F6F7"/>
                </a:highlight>
              </a:rPr>
              <a:t>. However, you can also use numbers as properties. You can even omit the quotes for single-word string properties, as follows:</a:t>
            </a:r>
            <a:endParaRPr sz="1350">
              <a:solidFill>
                <a:srgbClr val="1B1B32"/>
              </a:solidFill>
              <a:highlight>
                <a:srgbClr val="F5F6F7"/>
              </a:highlight>
            </a:endParaRPr>
          </a:p>
          <a:p>
            <a:pPr indent="0" lvl="0" marL="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anotherObject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make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"Ford"</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"five"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"model"</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"focus"</a:t>
            </a:r>
            <a:endParaRPr sz="1350">
              <a:solidFill>
                <a:schemeClr val="dk1"/>
              </a:solidFill>
              <a:highlight>
                <a:srgbClr val="F5F2F0"/>
              </a:highlight>
              <a:latin typeface="Courier New"/>
              <a:ea typeface="Courier New"/>
              <a:cs typeface="Courier New"/>
              <a:sym typeface="Courier New"/>
            </a:endParaRPr>
          </a:p>
          <a:p>
            <a:pPr indent="0" lvl="0" marL="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However, if your object has any non-string properties, JavaScript will automatically typecast them as strings.</a:t>
            </a:r>
            <a:endParaRPr sz="1350">
              <a:solidFill>
                <a:srgbClr val="1B1B32"/>
              </a:solidFill>
              <a:highlight>
                <a:srgbClr val="F5F6F7"/>
              </a:highlight>
            </a:endParaRPr>
          </a:p>
        </p:txBody>
      </p:sp>
      <p:pic>
        <p:nvPicPr>
          <p:cNvPr id="356" name="Google Shape;356;p63"/>
          <p:cNvPicPr preferRelativeResize="0"/>
          <p:nvPr/>
        </p:nvPicPr>
        <p:blipFill rotWithShape="1">
          <a:blip r:embed="rId3">
            <a:alphaModFix/>
          </a:blip>
          <a:srcRect b="0" l="0" r="0" t="0"/>
          <a:stretch/>
        </p:blipFill>
        <p:spPr>
          <a:xfrm>
            <a:off x="7751159" y="225346"/>
            <a:ext cx="1099821" cy="45338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4"/>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l">
              <a:lnSpc>
                <a:spcPct val="115000"/>
              </a:lnSpc>
              <a:spcBef>
                <a:spcPts val="1500"/>
              </a:spcBef>
              <a:spcAft>
                <a:spcPts val="0"/>
              </a:spcAft>
              <a:buNone/>
            </a:pPr>
            <a:r>
              <a:rPr b="1" lang="en-GB" sz="2400">
                <a:solidFill>
                  <a:srgbClr val="1B1B32"/>
                </a:solidFill>
                <a:highlight>
                  <a:srgbClr val="F5F6F7"/>
                </a:highlight>
              </a:rPr>
              <a:t>Accessing Object Properties with Dot Notation</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There are two ways to access the properties of an object: dot notation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and bracket notation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similar to an array.</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Dot notation is what you use when you know the name of the property you're trying to access ahead of time.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Here is a sample of using dot notation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to read an object's property:</a:t>
            </a:r>
            <a:endParaRPr sz="1350">
              <a:solidFill>
                <a:srgbClr val="1B1B32"/>
              </a:solidFill>
              <a:highlight>
                <a:srgbClr val="F5F6F7"/>
              </a:highlight>
            </a:endParaRPr>
          </a:p>
          <a:p>
            <a:pPr indent="0" lvl="0" marL="0" rtl="0" algn="l">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myObj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prop1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"val1"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prop2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"val2"</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prop1val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myObj</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prop1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prop2val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myObj</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prop2</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200">
                <a:solidFill>
                  <a:srgbClr val="2A2A40"/>
                </a:solidFill>
                <a:highlight>
                  <a:srgbClr val="DFDFE2"/>
                </a:highlight>
                <a:latin typeface="Courier New"/>
                <a:ea typeface="Courier New"/>
                <a:cs typeface="Courier New"/>
                <a:sym typeface="Courier New"/>
              </a:rPr>
              <a:t>prop1val</a:t>
            </a:r>
            <a:r>
              <a:rPr lang="en-GB" sz="1350">
                <a:solidFill>
                  <a:srgbClr val="1B1B32"/>
                </a:solidFill>
                <a:highlight>
                  <a:srgbClr val="F5F6F7"/>
                </a:highlight>
              </a:rPr>
              <a:t> would have a value of the string </a:t>
            </a:r>
            <a:r>
              <a:rPr lang="en-GB" sz="1200">
                <a:solidFill>
                  <a:srgbClr val="2A2A40"/>
                </a:solidFill>
                <a:highlight>
                  <a:srgbClr val="DFDFE2"/>
                </a:highlight>
                <a:latin typeface="Courier New"/>
                <a:ea typeface="Courier New"/>
                <a:cs typeface="Courier New"/>
                <a:sym typeface="Courier New"/>
              </a:rPr>
              <a:t>val1</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prop2val</a:t>
            </a:r>
            <a:r>
              <a:rPr lang="en-GB" sz="1350">
                <a:solidFill>
                  <a:srgbClr val="1B1B32"/>
                </a:solidFill>
                <a:highlight>
                  <a:srgbClr val="F5F6F7"/>
                </a:highlight>
              </a:rPr>
              <a:t> would have a value of the string </a:t>
            </a:r>
            <a:r>
              <a:rPr lang="en-GB" sz="1200">
                <a:solidFill>
                  <a:srgbClr val="2A2A40"/>
                </a:solidFill>
                <a:highlight>
                  <a:srgbClr val="DFDFE2"/>
                </a:highlight>
                <a:latin typeface="Courier New"/>
                <a:ea typeface="Courier New"/>
                <a:cs typeface="Courier New"/>
                <a:sym typeface="Courier New"/>
              </a:rPr>
              <a:t>val2</a:t>
            </a:r>
            <a:r>
              <a:rPr lang="en-GB" sz="1350">
                <a:solidFill>
                  <a:srgbClr val="1B1B32"/>
                </a:solidFill>
                <a:highlight>
                  <a:srgbClr val="F5F6F7"/>
                </a:highlight>
              </a:rPr>
              <a:t>.</a:t>
            </a:r>
            <a:endParaRPr sz="1350">
              <a:solidFill>
                <a:srgbClr val="1B1B32"/>
              </a:solidFill>
              <a:highlight>
                <a:srgbClr val="F5F6F7"/>
              </a:highlight>
            </a:endParaRPr>
          </a:p>
        </p:txBody>
      </p:sp>
      <p:pic>
        <p:nvPicPr>
          <p:cNvPr id="362" name="Google Shape;362;p64"/>
          <p:cNvPicPr preferRelativeResize="0"/>
          <p:nvPr/>
        </p:nvPicPr>
        <p:blipFill rotWithShape="1">
          <a:blip r:embed="rId3">
            <a:alphaModFix/>
          </a:blip>
          <a:srcRect b="0" l="0" r="0" t="0"/>
          <a:stretch/>
        </p:blipFill>
        <p:spPr>
          <a:xfrm>
            <a:off x="7605334" y="135321"/>
            <a:ext cx="1099821" cy="45338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5"/>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l">
              <a:lnSpc>
                <a:spcPct val="115000"/>
              </a:lnSpc>
              <a:spcBef>
                <a:spcPts val="1500"/>
              </a:spcBef>
              <a:spcAft>
                <a:spcPts val="0"/>
              </a:spcAft>
              <a:buNone/>
            </a:pPr>
            <a:r>
              <a:rPr b="1" lang="en-GB" sz="2400">
                <a:solidFill>
                  <a:srgbClr val="1B1B32"/>
                </a:solidFill>
                <a:highlight>
                  <a:srgbClr val="F5F6F7"/>
                </a:highlight>
              </a:rPr>
              <a:t>Accessing Object Properties with Bracket Notation</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second way to access the properties of an object is bracket notation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If the property of the object you are trying to access has a space in its name, you will need to use bracket notation.</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However, you can still use bracket notation on object properties without spaces.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Here is a sample of using bracket notation to read an object's property:</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myObj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"Space 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"Kirk"</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"More Space"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"Spock"</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"NoSpace"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"USS Enterprise"</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myObj</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"Space Name"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myObj</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'More Space'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myObj</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"NoSpace"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1B1B32"/>
              </a:solidFill>
              <a:highlight>
                <a:srgbClr val="F5F6F7"/>
              </a:highlight>
            </a:endParaRPr>
          </a:p>
        </p:txBody>
      </p:sp>
      <p:pic>
        <p:nvPicPr>
          <p:cNvPr id="368" name="Google Shape;368;p65"/>
          <p:cNvPicPr preferRelativeResize="0"/>
          <p:nvPr/>
        </p:nvPicPr>
        <p:blipFill rotWithShape="1">
          <a:blip r:embed="rId3">
            <a:alphaModFix/>
          </a:blip>
          <a:srcRect b="0" l="0" r="0" t="0"/>
          <a:stretch/>
        </p:blipFill>
        <p:spPr>
          <a:xfrm>
            <a:off x="7802559" y="198846"/>
            <a:ext cx="1099821" cy="45338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6"/>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t/>
            </a:r>
            <a:endParaRPr sz="1200">
              <a:solidFill>
                <a:srgbClr val="2A2A40"/>
              </a:solidFill>
              <a:highlight>
                <a:srgbClr val="DFDFE2"/>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200">
                <a:solidFill>
                  <a:srgbClr val="2A2A40"/>
                </a:solidFill>
                <a:highlight>
                  <a:srgbClr val="DFDFE2"/>
                </a:highlight>
                <a:latin typeface="Courier New"/>
                <a:ea typeface="Courier New"/>
                <a:cs typeface="Courier New"/>
                <a:sym typeface="Courier New"/>
              </a:rPr>
              <a:t>myObj["Space Name"]</a:t>
            </a:r>
            <a:r>
              <a:rPr lang="en-GB" sz="1350">
                <a:solidFill>
                  <a:srgbClr val="1B1B32"/>
                </a:solidFill>
                <a:highlight>
                  <a:srgbClr val="F5F6F7"/>
                </a:highlight>
              </a:rPr>
              <a:t> would be the string </a:t>
            </a:r>
            <a:r>
              <a:rPr lang="en-GB" sz="1200">
                <a:solidFill>
                  <a:srgbClr val="2A2A40"/>
                </a:solidFill>
                <a:highlight>
                  <a:srgbClr val="DFDFE2"/>
                </a:highlight>
                <a:latin typeface="Courier New"/>
                <a:ea typeface="Courier New"/>
                <a:cs typeface="Courier New"/>
                <a:sym typeface="Courier New"/>
              </a:rPr>
              <a:t>Kirk</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myObj['More Space']</a:t>
            </a:r>
            <a:r>
              <a:rPr lang="en-GB" sz="1350">
                <a:solidFill>
                  <a:srgbClr val="1B1B32"/>
                </a:solidFill>
                <a:highlight>
                  <a:srgbClr val="F5F6F7"/>
                </a:highlight>
              </a:rPr>
              <a:t> would be the string </a:t>
            </a:r>
            <a:r>
              <a:rPr lang="en-GB" sz="1200">
                <a:solidFill>
                  <a:srgbClr val="2A2A40"/>
                </a:solidFill>
                <a:highlight>
                  <a:srgbClr val="DFDFE2"/>
                </a:highlight>
                <a:latin typeface="Courier New"/>
                <a:ea typeface="Courier New"/>
                <a:cs typeface="Courier New"/>
                <a:sym typeface="Courier New"/>
              </a:rPr>
              <a:t>Spock</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myObj["NoSpace"]</a:t>
            </a:r>
            <a:r>
              <a:rPr lang="en-GB" sz="1350">
                <a:solidFill>
                  <a:srgbClr val="1B1B32"/>
                </a:solidFill>
                <a:highlight>
                  <a:srgbClr val="F5F6F7"/>
                </a:highlight>
              </a:rPr>
              <a:t> would be the string </a:t>
            </a:r>
            <a:r>
              <a:rPr lang="en-GB" sz="1200">
                <a:solidFill>
                  <a:srgbClr val="2A2A40"/>
                </a:solidFill>
                <a:highlight>
                  <a:srgbClr val="DFDFE2"/>
                </a:highlight>
                <a:latin typeface="Courier New"/>
                <a:ea typeface="Courier New"/>
                <a:cs typeface="Courier New"/>
                <a:sym typeface="Courier New"/>
              </a:rPr>
              <a:t>USS Enterprise</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Note that property names with spaces in them must be in quotes (single or double).</a:t>
            </a:r>
            <a:endParaRPr sz="1350">
              <a:solidFill>
                <a:srgbClr val="1B1B32"/>
              </a:solidFill>
              <a:highlight>
                <a:srgbClr val="F5F6F7"/>
              </a:highlight>
            </a:endParaRPr>
          </a:p>
          <a:p>
            <a:pPr indent="0" lvl="0" marL="0" rtl="0" algn="l">
              <a:lnSpc>
                <a:spcPct val="115000"/>
              </a:lnSpc>
              <a:spcBef>
                <a:spcPts val="0"/>
              </a:spcBef>
              <a:spcAft>
                <a:spcPts val="0"/>
              </a:spcAft>
              <a:buNone/>
            </a:pPr>
            <a:r>
              <a:t/>
            </a:r>
            <a:endParaRPr sz="1350">
              <a:solidFill>
                <a:srgbClr val="1B1B32"/>
              </a:solidFill>
              <a:highlight>
                <a:srgbClr val="F5F6F7"/>
              </a:highlight>
            </a:endParaRPr>
          </a:p>
        </p:txBody>
      </p:sp>
      <p:pic>
        <p:nvPicPr>
          <p:cNvPr id="374" name="Google Shape;374;p66"/>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7"/>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l">
              <a:lnSpc>
                <a:spcPct val="115000"/>
              </a:lnSpc>
              <a:spcBef>
                <a:spcPts val="1500"/>
              </a:spcBef>
              <a:spcAft>
                <a:spcPts val="0"/>
              </a:spcAft>
              <a:buNone/>
            </a:pPr>
            <a:r>
              <a:rPr b="1" lang="en-GB" sz="2400">
                <a:solidFill>
                  <a:srgbClr val="1B1B32"/>
                </a:solidFill>
                <a:highlight>
                  <a:srgbClr val="F5F6F7"/>
                </a:highlight>
              </a:rPr>
              <a:t>Accessing Object Properties with Variables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Another use of bracket notation on objects is to access a property which is stored as the value of a variable. This can be very useful for iterating through an object's properties or when accessing a lookup table.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Here is an example of using a variable to access a property:</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dogs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Fido</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"Mutt"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Hunter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"Doberman"</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Snoopie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"Beagle"</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myDog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"Hunter"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myBreed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dogs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myDog</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myBreed</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The string </a:t>
            </a:r>
            <a:r>
              <a:rPr lang="en-GB" sz="1200">
                <a:solidFill>
                  <a:srgbClr val="2A2A40"/>
                </a:solidFill>
                <a:highlight>
                  <a:srgbClr val="DFDFE2"/>
                </a:highlight>
                <a:latin typeface="Courier New"/>
                <a:ea typeface="Courier New"/>
                <a:cs typeface="Courier New"/>
                <a:sym typeface="Courier New"/>
              </a:rPr>
              <a:t>Doberman</a:t>
            </a:r>
            <a:r>
              <a:rPr lang="en-GB" sz="1350">
                <a:solidFill>
                  <a:srgbClr val="1B1B32"/>
                </a:solidFill>
                <a:highlight>
                  <a:srgbClr val="F5F6F7"/>
                </a:highlight>
              </a:rPr>
              <a:t> would be displayed in the console.</a:t>
            </a:r>
            <a:endParaRPr sz="1350">
              <a:solidFill>
                <a:srgbClr val="1B1B32"/>
              </a:solidFill>
              <a:highlight>
                <a:srgbClr val="F5F6F7"/>
              </a:highlight>
            </a:endParaRPr>
          </a:p>
          <a:p>
            <a:pPr indent="0" lvl="0" marL="0" rtl="0" algn="l">
              <a:lnSpc>
                <a:spcPct val="115000"/>
              </a:lnSpc>
              <a:spcBef>
                <a:spcPts val="1400"/>
              </a:spcBef>
              <a:spcAft>
                <a:spcPts val="0"/>
              </a:spcAft>
              <a:buNone/>
            </a:pPr>
            <a:r>
              <a:t/>
            </a:r>
            <a:endParaRPr sz="1350">
              <a:solidFill>
                <a:srgbClr val="1B1B32"/>
              </a:solidFill>
              <a:highlight>
                <a:srgbClr val="F5F6F7"/>
              </a:highlight>
            </a:endParaRPr>
          </a:p>
        </p:txBody>
      </p:sp>
      <p:pic>
        <p:nvPicPr>
          <p:cNvPr id="380" name="Google Shape;380;p67"/>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8"/>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Updating Object Properties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After you've created a JavaScript object, you can update its properties at any time just like you would update any other variable. You can use either dot or bracket notation to update.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For example, let's look at </a:t>
            </a:r>
            <a:r>
              <a:rPr lang="en-GB" sz="1200">
                <a:solidFill>
                  <a:srgbClr val="2A2A40"/>
                </a:solidFill>
                <a:highlight>
                  <a:srgbClr val="DFDFE2"/>
                </a:highlight>
                <a:latin typeface="Courier New"/>
                <a:ea typeface="Courier New"/>
                <a:cs typeface="Courier New"/>
                <a:sym typeface="Courier New"/>
              </a:rPr>
              <a:t>ourDog</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ourDog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"Camper"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"legs"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"tails"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"friends"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"everything!"</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Since he's a particularly happy dog, let's change his name to the string </a:t>
            </a:r>
            <a:r>
              <a:rPr lang="en-GB" sz="1200">
                <a:solidFill>
                  <a:srgbClr val="2A2A40"/>
                </a:solidFill>
                <a:highlight>
                  <a:srgbClr val="DFDFE2"/>
                </a:highlight>
                <a:latin typeface="Courier New"/>
                <a:ea typeface="Courier New"/>
                <a:cs typeface="Courier New"/>
                <a:sym typeface="Courier New"/>
              </a:rPr>
              <a:t>Happy Camper</a:t>
            </a:r>
            <a:r>
              <a:rPr lang="en-GB" sz="1350">
                <a:solidFill>
                  <a:srgbClr val="1B1B32"/>
                </a:solidFill>
                <a:highlight>
                  <a:srgbClr val="F5F6F7"/>
                </a:highlight>
              </a:rPr>
              <a:t>. Here's how we update his object's name property: </a:t>
            </a:r>
            <a:r>
              <a:rPr lang="en-GB" sz="1200">
                <a:solidFill>
                  <a:srgbClr val="2A2A40"/>
                </a:solidFill>
                <a:highlight>
                  <a:srgbClr val="DFDFE2"/>
                </a:highlight>
                <a:latin typeface="Courier New"/>
                <a:ea typeface="Courier New"/>
                <a:cs typeface="Courier New"/>
                <a:sym typeface="Courier New"/>
              </a:rPr>
              <a:t>ourDog.name = "Happy Camper";</a:t>
            </a:r>
            <a:r>
              <a:rPr lang="en-GB" sz="1350">
                <a:solidFill>
                  <a:srgbClr val="1B1B32"/>
                </a:solidFill>
                <a:highlight>
                  <a:srgbClr val="F5F6F7"/>
                </a:highlight>
              </a:rPr>
              <a:t> or </a:t>
            </a:r>
            <a:r>
              <a:rPr lang="en-GB" sz="1200">
                <a:solidFill>
                  <a:srgbClr val="2A2A40"/>
                </a:solidFill>
                <a:highlight>
                  <a:srgbClr val="DFDFE2"/>
                </a:highlight>
                <a:latin typeface="Courier New"/>
                <a:ea typeface="Courier New"/>
                <a:cs typeface="Courier New"/>
                <a:sym typeface="Courier New"/>
              </a:rPr>
              <a:t>ourDog["name"] = "Happy Camper";</a:t>
            </a:r>
            <a:r>
              <a:rPr lang="en-GB" sz="1350">
                <a:solidFill>
                  <a:srgbClr val="1B1B32"/>
                </a:solidFill>
                <a:highlight>
                  <a:srgbClr val="F5F6F7"/>
                </a:highlight>
              </a:rPr>
              <a:t> Now when we evaluate </a:t>
            </a:r>
            <a:r>
              <a:rPr lang="en-GB" sz="1200">
                <a:solidFill>
                  <a:srgbClr val="2A2A40"/>
                </a:solidFill>
                <a:highlight>
                  <a:srgbClr val="DFDFE2"/>
                </a:highlight>
                <a:latin typeface="Courier New"/>
                <a:ea typeface="Courier New"/>
                <a:cs typeface="Courier New"/>
                <a:sym typeface="Courier New"/>
              </a:rPr>
              <a:t>ourDog.name</a:t>
            </a:r>
            <a:r>
              <a:rPr lang="en-GB" sz="1350">
                <a:solidFill>
                  <a:srgbClr val="1B1B32"/>
                </a:solidFill>
                <a:highlight>
                  <a:srgbClr val="F5F6F7"/>
                </a:highlight>
              </a:rPr>
              <a:t>, instead of getting </a:t>
            </a:r>
            <a:r>
              <a:rPr lang="en-GB" sz="1200">
                <a:solidFill>
                  <a:srgbClr val="2A2A40"/>
                </a:solidFill>
                <a:highlight>
                  <a:srgbClr val="DFDFE2"/>
                </a:highlight>
                <a:latin typeface="Courier New"/>
                <a:ea typeface="Courier New"/>
                <a:cs typeface="Courier New"/>
                <a:sym typeface="Courier New"/>
              </a:rPr>
              <a:t>Camper</a:t>
            </a:r>
            <a:r>
              <a:rPr lang="en-GB" sz="1350">
                <a:solidFill>
                  <a:srgbClr val="1B1B32"/>
                </a:solidFill>
                <a:highlight>
                  <a:srgbClr val="F5F6F7"/>
                </a:highlight>
              </a:rPr>
              <a:t>, we'll get his new name, </a:t>
            </a:r>
            <a:r>
              <a:rPr lang="en-GB" sz="1200">
                <a:solidFill>
                  <a:srgbClr val="2A2A40"/>
                </a:solidFill>
                <a:highlight>
                  <a:srgbClr val="DFDFE2"/>
                </a:highlight>
                <a:latin typeface="Courier New"/>
                <a:ea typeface="Courier New"/>
                <a:cs typeface="Courier New"/>
                <a:sym typeface="Courier New"/>
              </a:rPr>
              <a:t>Happy Camper</a:t>
            </a:r>
            <a:r>
              <a:rPr lang="en-GB" sz="1350">
                <a:solidFill>
                  <a:srgbClr val="1B1B32"/>
                </a:solidFill>
                <a:highlight>
                  <a:srgbClr val="F5F6F7"/>
                </a:highlight>
              </a:rPr>
              <a:t>.</a:t>
            </a:r>
            <a:endParaRPr sz="1350">
              <a:solidFill>
                <a:srgbClr val="1B1B32"/>
              </a:solidFill>
              <a:highlight>
                <a:srgbClr val="F5F6F7"/>
              </a:highlight>
            </a:endParaRPr>
          </a:p>
        </p:txBody>
      </p:sp>
      <p:pic>
        <p:nvPicPr>
          <p:cNvPr id="386" name="Google Shape;386;p68"/>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9"/>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Add New Properties to a JavaScript Object</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You can add new properties to existing JavaScript objects the same way you would modify them.</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Here's how we would add a </a:t>
            </a:r>
            <a:r>
              <a:rPr lang="en-GB" sz="1200">
                <a:solidFill>
                  <a:srgbClr val="2A2A40"/>
                </a:solidFill>
                <a:highlight>
                  <a:srgbClr val="DFDFE2"/>
                </a:highlight>
                <a:latin typeface="Courier New"/>
                <a:ea typeface="Courier New"/>
                <a:cs typeface="Courier New"/>
                <a:sym typeface="Courier New"/>
              </a:rPr>
              <a:t>bark</a:t>
            </a:r>
            <a:r>
              <a:rPr lang="en-GB" sz="1350">
                <a:solidFill>
                  <a:srgbClr val="1B1B32"/>
                </a:solidFill>
                <a:highlight>
                  <a:srgbClr val="F5F6F7"/>
                </a:highlight>
              </a:rPr>
              <a:t> property to </a:t>
            </a:r>
            <a:r>
              <a:rPr lang="en-GB" sz="1200">
                <a:solidFill>
                  <a:srgbClr val="2A2A40"/>
                </a:solidFill>
                <a:highlight>
                  <a:srgbClr val="DFDFE2"/>
                </a:highlight>
                <a:latin typeface="Courier New"/>
                <a:ea typeface="Courier New"/>
                <a:cs typeface="Courier New"/>
                <a:sym typeface="Courier New"/>
              </a:rPr>
              <a:t>ourDog</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ourDog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bark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"bow-wow"</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1B1B32"/>
                </a:solidFill>
                <a:highlight>
                  <a:srgbClr val="F5F6F7"/>
                </a:highlight>
              </a:rPr>
              <a:t>or    </a:t>
            </a:r>
            <a:r>
              <a:rPr lang="en-GB" sz="1350">
                <a:solidFill>
                  <a:schemeClr val="dk1"/>
                </a:solidFill>
                <a:highlight>
                  <a:srgbClr val="F5F2F0"/>
                </a:highlight>
                <a:latin typeface="Courier New"/>
                <a:ea typeface="Courier New"/>
                <a:cs typeface="Courier New"/>
                <a:sym typeface="Courier New"/>
              </a:rPr>
              <a:t>ourDog</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"bark"</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"bow-wow"</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Now when we evaluate </a:t>
            </a:r>
            <a:r>
              <a:rPr lang="en-GB" sz="1200">
                <a:solidFill>
                  <a:srgbClr val="2A2A40"/>
                </a:solidFill>
                <a:highlight>
                  <a:srgbClr val="DFDFE2"/>
                </a:highlight>
                <a:latin typeface="Courier New"/>
                <a:ea typeface="Courier New"/>
                <a:cs typeface="Courier New"/>
                <a:sym typeface="Courier New"/>
              </a:rPr>
              <a:t>ourDog.bark</a:t>
            </a:r>
            <a:r>
              <a:rPr lang="en-GB" sz="1350">
                <a:solidFill>
                  <a:srgbClr val="1B1B32"/>
                </a:solidFill>
                <a:highlight>
                  <a:srgbClr val="F5F6F7"/>
                </a:highlight>
              </a:rPr>
              <a:t>, we'll get his bark, </a:t>
            </a:r>
            <a:r>
              <a:rPr lang="en-GB" sz="1200">
                <a:solidFill>
                  <a:srgbClr val="2A2A40"/>
                </a:solidFill>
                <a:highlight>
                  <a:srgbClr val="DFDFE2"/>
                </a:highlight>
                <a:latin typeface="Courier New"/>
                <a:ea typeface="Courier New"/>
                <a:cs typeface="Courier New"/>
                <a:sym typeface="Courier New"/>
              </a:rPr>
              <a:t>bow-wow</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Example: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ourDog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"Camper"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"legs"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"tails"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"friends"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"everything!"</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chemeClr val="dk1"/>
                </a:solidFill>
                <a:highlight>
                  <a:srgbClr val="F5F2F0"/>
                </a:highlight>
                <a:latin typeface="Courier New"/>
                <a:ea typeface="Courier New"/>
                <a:cs typeface="Courier New"/>
                <a:sym typeface="Courier New"/>
              </a:rPr>
              <a:t>ourDog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bark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"bow-wow"</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392" name="Google Shape;392;p69"/>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0"/>
          <p:cNvSpPr txBox="1"/>
          <p:nvPr/>
        </p:nvSpPr>
        <p:spPr>
          <a:xfrm>
            <a:off x="83275" y="135325"/>
            <a:ext cx="8819100" cy="48873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Delete Properties from a JavaScript Object</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We can also delete properties from objects like this: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delete</a:t>
            </a:r>
            <a:r>
              <a:rPr lang="en-GB" sz="1350">
                <a:solidFill>
                  <a:schemeClr val="dk1"/>
                </a:solidFill>
                <a:highlight>
                  <a:srgbClr val="F5F2F0"/>
                </a:highlight>
                <a:latin typeface="Courier New"/>
                <a:ea typeface="Courier New"/>
                <a:cs typeface="Courier New"/>
                <a:sym typeface="Courier New"/>
              </a:rPr>
              <a:t> ourDog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bark</a:t>
            </a:r>
            <a:r>
              <a:rPr lang="en-GB" sz="1350">
                <a:solidFill>
                  <a:srgbClr val="38425C"/>
                </a:solidFill>
                <a:highlight>
                  <a:srgbClr val="F5F2F0"/>
                </a:highlight>
                <a:latin typeface="Courier New"/>
                <a:ea typeface="Courier New"/>
                <a:cs typeface="Courier New"/>
                <a:sym typeface="Courier New"/>
              </a:rPr>
              <a:t>;</a:t>
            </a:r>
            <a:endParaRPr sz="1350">
              <a:solidFill>
                <a:srgbClr val="1B1B32"/>
              </a:solidFill>
              <a:highlight>
                <a:srgbClr val="F5F6F7"/>
              </a:highlight>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ourDog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"Camper"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"legs"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"tails"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"friends"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"everything!"</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"bark"</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"bow-wow"</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delete</a:t>
            </a:r>
            <a:r>
              <a:rPr lang="en-GB" sz="1350">
                <a:solidFill>
                  <a:schemeClr val="dk1"/>
                </a:solidFill>
                <a:highlight>
                  <a:srgbClr val="F5F2F0"/>
                </a:highlight>
                <a:latin typeface="Courier New"/>
                <a:ea typeface="Courier New"/>
                <a:cs typeface="Courier New"/>
                <a:sym typeface="Courier New"/>
              </a:rPr>
              <a:t> ourDog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bark</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A</a:t>
            </a:r>
            <a:r>
              <a:rPr lang="en-GB" sz="1350">
                <a:solidFill>
                  <a:srgbClr val="1B1B32"/>
                </a:solidFill>
                <a:highlight>
                  <a:srgbClr val="F5F6F7"/>
                </a:highlight>
              </a:rPr>
              <a:t>f</a:t>
            </a:r>
            <a:r>
              <a:rPr lang="en-GB" sz="1350">
                <a:solidFill>
                  <a:srgbClr val="1B1B32"/>
                </a:solidFill>
                <a:highlight>
                  <a:srgbClr val="F5F6F7"/>
                </a:highlight>
              </a:rPr>
              <a:t>ter the last line shown above, </a:t>
            </a:r>
            <a:r>
              <a:rPr lang="en-GB" sz="1200">
                <a:solidFill>
                  <a:srgbClr val="2A2A40"/>
                </a:solidFill>
                <a:highlight>
                  <a:srgbClr val="DFDFE2"/>
                </a:highlight>
                <a:latin typeface="Courier New"/>
                <a:ea typeface="Courier New"/>
                <a:cs typeface="Courier New"/>
                <a:sym typeface="Courier New"/>
              </a:rPr>
              <a:t>ourDog</a:t>
            </a:r>
            <a:r>
              <a:rPr lang="en-GB" sz="1350">
                <a:solidFill>
                  <a:srgbClr val="1B1B32"/>
                </a:solidFill>
                <a:highlight>
                  <a:srgbClr val="F5F6F7"/>
                </a:highlight>
              </a:rPr>
              <a:t> looks like: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"Camper"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"legs"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"tails"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"friends"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"everything!"</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398" name="Google Shape;398;p70"/>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1"/>
          <p:cNvSpPr txBox="1"/>
          <p:nvPr/>
        </p:nvSpPr>
        <p:spPr>
          <a:xfrm>
            <a:off x="83275" y="135325"/>
            <a:ext cx="8819100" cy="50082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Accessing Nested Objects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sub-properties of objects can be accessed by chaining together the dot or bracket notation.</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ourStorage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"desk"</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"drawer"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"stapler"</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"cabinet"</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"top drawer"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"folder1"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"a file"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"folder2"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"secrets"</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"bottom drawer"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"soda"</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ourStorage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cabinet</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"top drawer"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folder2</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ourStorage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desk</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drawer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200">
                <a:solidFill>
                  <a:srgbClr val="2A2A40"/>
                </a:solidFill>
                <a:highlight>
                  <a:srgbClr val="DFDFE2"/>
                </a:highlight>
                <a:latin typeface="Courier New"/>
                <a:ea typeface="Courier New"/>
                <a:cs typeface="Courier New"/>
                <a:sym typeface="Courier New"/>
              </a:rPr>
              <a:t>ourStorage.cabinet["top drawer"].folder2</a:t>
            </a:r>
            <a:r>
              <a:rPr lang="en-GB" sz="1350">
                <a:solidFill>
                  <a:srgbClr val="1B1B32"/>
                </a:solidFill>
                <a:highlight>
                  <a:srgbClr val="F5F6F7"/>
                </a:highlight>
              </a:rPr>
              <a:t> would be the string </a:t>
            </a:r>
            <a:r>
              <a:rPr lang="en-GB" sz="1200">
                <a:solidFill>
                  <a:srgbClr val="2A2A40"/>
                </a:solidFill>
                <a:highlight>
                  <a:srgbClr val="DFDFE2"/>
                </a:highlight>
                <a:latin typeface="Courier New"/>
                <a:ea typeface="Courier New"/>
                <a:cs typeface="Courier New"/>
                <a:sym typeface="Courier New"/>
              </a:rPr>
              <a:t>secrets</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ourStorage.desk.drawer</a:t>
            </a:r>
            <a:r>
              <a:rPr lang="en-GB" sz="1350">
                <a:solidFill>
                  <a:srgbClr val="1B1B32"/>
                </a:solidFill>
                <a:highlight>
                  <a:srgbClr val="F5F6F7"/>
                </a:highlight>
              </a:rPr>
              <a:t> would be the string </a:t>
            </a:r>
            <a:r>
              <a:rPr lang="en-GB" sz="1200">
                <a:solidFill>
                  <a:srgbClr val="2A2A40"/>
                </a:solidFill>
                <a:highlight>
                  <a:srgbClr val="DFDFE2"/>
                </a:highlight>
                <a:latin typeface="Courier New"/>
                <a:ea typeface="Courier New"/>
                <a:cs typeface="Courier New"/>
                <a:sym typeface="Courier New"/>
              </a:rPr>
              <a:t>stapler</a:t>
            </a:r>
            <a:r>
              <a:rPr lang="en-GB" sz="1350">
                <a:solidFill>
                  <a:srgbClr val="1B1B32"/>
                </a:solidFill>
                <a:highlight>
                  <a:srgbClr val="F5F6F7"/>
                </a:highlight>
              </a:rPr>
              <a:t>.</a:t>
            </a:r>
            <a:endParaRPr sz="1350">
              <a:solidFill>
                <a:srgbClr val="1B1B32"/>
              </a:solidFill>
              <a:highlight>
                <a:srgbClr val="F5F6F7"/>
              </a:highlight>
            </a:endParaRPr>
          </a:p>
        </p:txBody>
      </p:sp>
      <p:pic>
        <p:nvPicPr>
          <p:cNvPr id="404" name="Google Shape;404;p71"/>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241500" y="338725"/>
            <a:ext cx="8661000" cy="48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Increment a Number with JavaScript</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You can easily increment or add one to a variable with the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operator.</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177800" marR="177800" rtl="0" algn="l">
              <a:lnSpc>
                <a:spcPct val="150000"/>
              </a:lnSpc>
              <a:spcBef>
                <a:spcPts val="700"/>
              </a:spcBef>
              <a:spcAft>
                <a:spcPts val="0"/>
              </a:spcAft>
              <a:buNone/>
            </a:pPr>
            <a:r>
              <a:rPr lang="en-GB" sz="1350">
                <a:solidFill>
                  <a:schemeClr val="dk1"/>
                </a:solidFill>
                <a:highlight>
                  <a:srgbClr val="F5F2F0"/>
                </a:highlight>
                <a:latin typeface="Courier New"/>
                <a:ea typeface="Courier New"/>
                <a:cs typeface="Courier New"/>
                <a:sym typeface="Courier New"/>
              </a:rPr>
              <a:t>i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i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i += 1;</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rgbClr val="38425C"/>
                </a:solidFill>
                <a:highlight>
                  <a:srgbClr val="F5F2F0"/>
                </a:highlight>
                <a:latin typeface="Courier New"/>
                <a:ea typeface="Courier New"/>
                <a:cs typeface="Courier New"/>
                <a:sym typeface="Courier New"/>
              </a:rPr>
              <a:t>i++</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b="1" lang="en-GB" sz="2300">
                <a:solidFill>
                  <a:srgbClr val="1B1B32"/>
                </a:solidFill>
                <a:highlight>
                  <a:srgbClr val="F5F6F7"/>
                </a:highlight>
              </a:rPr>
              <a:t>Create Decimal Numbers with JavaScript</a:t>
            </a:r>
            <a:endParaRPr b="1" sz="2300">
              <a:solidFill>
                <a:srgbClr val="1B1B32"/>
              </a:solidFill>
              <a:highlight>
                <a:srgbClr val="F5F6F7"/>
              </a:highlight>
            </a:endParaRPr>
          </a:p>
          <a:p>
            <a:pPr indent="0" lvl="0" marL="177800" marR="177800" rtl="0" algn="l">
              <a:lnSpc>
                <a:spcPct val="150000"/>
              </a:lnSpc>
              <a:spcBef>
                <a:spcPts val="700"/>
              </a:spcBef>
              <a:spcAft>
                <a:spcPts val="0"/>
              </a:spcAft>
              <a:buNone/>
            </a:pPr>
            <a:r>
              <a:rPr lang="en-GB" sz="1350">
                <a:solidFill>
                  <a:srgbClr val="1B1B32"/>
                </a:solidFill>
                <a:highlight>
                  <a:srgbClr val="F5F6F7"/>
                </a:highlight>
              </a:rPr>
              <a:t>We can store decimal numbers in variables too. Decimal numbers are sometimes referred to as floating point numbers or floats.</a:t>
            </a:r>
            <a:endParaRPr sz="1350">
              <a:solidFill>
                <a:srgbClr val="1B1B32"/>
              </a:solidFill>
              <a:highlight>
                <a:srgbClr val="F5F6F7"/>
              </a:highlight>
            </a:endParaRPr>
          </a:p>
          <a:p>
            <a:pPr indent="0" lvl="0" marL="0" rtl="0" algn="l">
              <a:lnSpc>
                <a:spcPct val="133333"/>
              </a:lnSpc>
              <a:spcBef>
                <a:spcPts val="700"/>
              </a:spcBef>
              <a:spcAft>
                <a:spcPts val="0"/>
              </a:spcAft>
              <a:buNone/>
            </a:pPr>
            <a:r>
              <a:rPr lang="en-GB" sz="1350">
                <a:solidFill>
                  <a:srgbClr val="0000FF"/>
                </a:solidFill>
                <a:highlight>
                  <a:srgbClr val="FFFFFF"/>
                </a:highlight>
                <a:latin typeface="Courier New"/>
                <a:ea typeface="Courier New"/>
                <a:cs typeface="Courier New"/>
                <a:sym typeface="Courier New"/>
              </a:rPr>
              <a:t>const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ourDecimal</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5.7</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chemeClr val="dk1"/>
              </a:solidFill>
              <a:highlight>
                <a:srgbClr val="FFFFFF"/>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rgbClr val="1B1B32"/>
              </a:solidFill>
              <a:highlight>
                <a:srgbClr val="F5F6F7"/>
              </a:highlight>
            </a:endParaRPr>
          </a:p>
          <a:p>
            <a:pPr indent="0" lvl="0" marL="177800" marR="177800" rtl="0" algn="l">
              <a:lnSpc>
                <a:spcPct val="150000"/>
              </a:lnSpc>
              <a:spcBef>
                <a:spcPts val="700"/>
              </a:spcBef>
              <a:spcAft>
                <a:spcPts val="0"/>
              </a:spcAft>
              <a:buClr>
                <a:schemeClr val="dk1"/>
              </a:buClr>
              <a:buSzPts val="1100"/>
              <a:buFont typeface="Arial"/>
              <a:buNone/>
            </a:pPr>
            <a:r>
              <a:t/>
            </a:r>
            <a:endParaRPr sz="1350">
              <a:solidFill>
                <a:srgbClr val="38425C"/>
              </a:solidFill>
              <a:highlight>
                <a:srgbClr val="F5F2F0"/>
              </a:highlight>
              <a:latin typeface="Courier New"/>
              <a:ea typeface="Courier New"/>
              <a:cs typeface="Courier New"/>
              <a:sym typeface="Courier New"/>
            </a:endParaRPr>
          </a:p>
          <a:p>
            <a:pPr indent="0" lvl="0" marL="0" rtl="0" algn="l">
              <a:spcBef>
                <a:spcPts val="700"/>
              </a:spcBef>
              <a:spcAft>
                <a:spcPts val="0"/>
              </a:spcAft>
              <a:buNone/>
            </a:pPr>
            <a:r>
              <a:t/>
            </a:r>
            <a:endParaRPr sz="1350">
              <a:solidFill>
                <a:srgbClr val="1B1B32"/>
              </a:solidFill>
              <a:highlight>
                <a:srgbClr val="F5F6F7"/>
              </a:highlight>
            </a:endParaRPr>
          </a:p>
        </p:txBody>
      </p:sp>
      <p:pic>
        <p:nvPicPr>
          <p:cNvPr id="86" name="Google Shape;86;p18"/>
          <p:cNvPicPr preferRelativeResize="0"/>
          <p:nvPr/>
        </p:nvPicPr>
        <p:blipFill rotWithShape="1">
          <a:blip r:embed="rId3">
            <a:alphaModFix/>
          </a:blip>
          <a:srcRect b="0" l="0" r="0" t="0"/>
          <a:stretch/>
        </p:blipFill>
        <p:spPr>
          <a:xfrm>
            <a:off x="7879009" y="202571"/>
            <a:ext cx="1099821" cy="45338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2"/>
          <p:cNvSpPr txBox="1"/>
          <p:nvPr/>
        </p:nvSpPr>
        <p:spPr>
          <a:xfrm>
            <a:off x="83275" y="135325"/>
            <a:ext cx="8819100" cy="51435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Accessing Nested Arrays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As we have seen in earlier examples, objects can contain both nested objects and nested arrays. Similar to accessing nested objects, array bracket notation can be chained to access nested arrays.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ourPets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animalType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"cat"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"Meowzer"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"Fluffy"</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"Kit-Cat"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animalType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"dog"</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"Spot"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"Bowser"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"Frankie"</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1B1B32"/>
              </a:solidFill>
              <a:highlight>
                <a:srgbClr val="F5F6F7"/>
              </a:highlight>
            </a:endParaRPr>
          </a:p>
        </p:txBody>
      </p:sp>
      <p:pic>
        <p:nvPicPr>
          <p:cNvPr id="410" name="Google Shape;410;p72"/>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3"/>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ourPets</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names</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ourPets</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names</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0</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200">
                <a:solidFill>
                  <a:srgbClr val="2A2A40"/>
                </a:solidFill>
                <a:highlight>
                  <a:srgbClr val="DFDFE2"/>
                </a:highlight>
                <a:latin typeface="Courier New"/>
                <a:ea typeface="Courier New"/>
                <a:cs typeface="Courier New"/>
                <a:sym typeface="Courier New"/>
              </a:rPr>
              <a:t>ourPets[0].names[1]</a:t>
            </a:r>
            <a:r>
              <a:rPr lang="en-GB" sz="1350">
                <a:solidFill>
                  <a:srgbClr val="1B1B32"/>
                </a:solidFill>
                <a:highlight>
                  <a:srgbClr val="F5F6F7"/>
                </a:highlight>
              </a:rPr>
              <a:t> would be the string </a:t>
            </a:r>
            <a:r>
              <a:rPr lang="en-GB" sz="1200">
                <a:solidFill>
                  <a:srgbClr val="2A2A40"/>
                </a:solidFill>
                <a:highlight>
                  <a:srgbClr val="DFDFE2"/>
                </a:highlight>
                <a:latin typeface="Courier New"/>
                <a:ea typeface="Courier New"/>
                <a:cs typeface="Courier New"/>
                <a:sym typeface="Courier New"/>
              </a:rPr>
              <a:t>Fluffy</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ourPets[1].names[0]</a:t>
            </a:r>
            <a:r>
              <a:rPr lang="en-GB" sz="1350">
                <a:solidFill>
                  <a:srgbClr val="1B1B32"/>
                </a:solidFill>
                <a:highlight>
                  <a:srgbClr val="F5F6F7"/>
                </a:highlight>
              </a:rPr>
              <a:t> would be the string </a:t>
            </a:r>
            <a:r>
              <a:rPr lang="en-GB" sz="1200">
                <a:solidFill>
                  <a:srgbClr val="2A2A40"/>
                </a:solidFill>
                <a:highlight>
                  <a:srgbClr val="DFDFE2"/>
                </a:highlight>
                <a:latin typeface="Courier New"/>
                <a:ea typeface="Courier New"/>
                <a:cs typeface="Courier New"/>
                <a:sym typeface="Courier New"/>
              </a:rPr>
              <a:t>Spot</a:t>
            </a:r>
            <a:r>
              <a:rPr lang="en-GB" sz="1350">
                <a:solidFill>
                  <a:srgbClr val="1B1B32"/>
                </a:solidFill>
                <a:highlight>
                  <a:srgbClr val="F5F6F7"/>
                </a:highlight>
              </a:rPr>
              <a:t>.</a:t>
            </a:r>
            <a:endParaRPr sz="1350">
              <a:solidFill>
                <a:srgbClr val="1B1B32"/>
              </a:solidFill>
              <a:highlight>
                <a:srgbClr val="F5F6F7"/>
              </a:highlight>
            </a:endParaRPr>
          </a:p>
        </p:txBody>
      </p:sp>
      <p:pic>
        <p:nvPicPr>
          <p:cNvPr id="416" name="Google Shape;416;p73"/>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4"/>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Iterate with JavaScript While Loops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You can run the same code multiple times by using a loop.</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The first type of loop we will learn is called a </a:t>
            </a:r>
            <a:r>
              <a:rPr lang="en-GB" sz="1200">
                <a:solidFill>
                  <a:srgbClr val="2A2A40"/>
                </a:solidFill>
                <a:highlight>
                  <a:srgbClr val="DFDFE2"/>
                </a:highlight>
                <a:latin typeface="Courier New"/>
                <a:ea typeface="Courier New"/>
                <a:cs typeface="Courier New"/>
                <a:sym typeface="Courier New"/>
              </a:rPr>
              <a:t>while</a:t>
            </a:r>
            <a:r>
              <a:rPr lang="en-GB" sz="1350">
                <a:solidFill>
                  <a:srgbClr val="1B1B32"/>
                </a:solidFill>
                <a:highlight>
                  <a:srgbClr val="F5F6F7"/>
                </a:highlight>
              </a:rPr>
              <a:t> loop because it runs while a specified condition is true and stops once that condition is no longer true.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ourArray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i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0</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while</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i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ourArray</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push</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i</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i</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In the code example above, the </a:t>
            </a:r>
            <a:r>
              <a:rPr lang="en-GB" sz="1200">
                <a:solidFill>
                  <a:srgbClr val="2A2A40"/>
                </a:solidFill>
                <a:highlight>
                  <a:srgbClr val="DFDFE2"/>
                </a:highlight>
                <a:latin typeface="Courier New"/>
                <a:ea typeface="Courier New"/>
                <a:cs typeface="Courier New"/>
                <a:sym typeface="Courier New"/>
              </a:rPr>
              <a:t>while</a:t>
            </a:r>
            <a:r>
              <a:rPr lang="en-GB" sz="1350">
                <a:solidFill>
                  <a:srgbClr val="1B1B32"/>
                </a:solidFill>
                <a:highlight>
                  <a:srgbClr val="F5F6F7"/>
                </a:highlight>
              </a:rPr>
              <a:t> loop will execute 5 times and append the numbers 0 through 4 to </a:t>
            </a:r>
            <a:r>
              <a:rPr lang="en-GB" sz="1200">
                <a:solidFill>
                  <a:srgbClr val="2A2A40"/>
                </a:solidFill>
                <a:highlight>
                  <a:srgbClr val="DFDFE2"/>
                </a:highlight>
                <a:latin typeface="Courier New"/>
                <a:ea typeface="Courier New"/>
                <a:cs typeface="Courier New"/>
                <a:sym typeface="Courier New"/>
              </a:rPr>
              <a:t>ourArray</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Let's try getting a while loop to work by pushing values to an array.</a:t>
            </a:r>
            <a:endParaRPr sz="1350">
              <a:solidFill>
                <a:srgbClr val="1B1B32"/>
              </a:solidFill>
              <a:highlight>
                <a:srgbClr val="F5F6F7"/>
              </a:highlight>
            </a:endParaRPr>
          </a:p>
        </p:txBody>
      </p:sp>
      <p:pic>
        <p:nvPicPr>
          <p:cNvPr id="422" name="Google Shape;422;p74"/>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5"/>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ourArray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for</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i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i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i</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ourArray</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push</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i</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200">
                <a:solidFill>
                  <a:srgbClr val="2A2A40"/>
                </a:solidFill>
                <a:highlight>
                  <a:srgbClr val="DFDFE2"/>
                </a:highlight>
                <a:latin typeface="Courier New"/>
                <a:ea typeface="Courier New"/>
                <a:cs typeface="Courier New"/>
                <a:sym typeface="Courier New"/>
              </a:rPr>
              <a:t>ourArray</a:t>
            </a:r>
            <a:r>
              <a:rPr lang="en-GB" sz="1350">
                <a:solidFill>
                  <a:srgbClr val="1B1B32"/>
                </a:solidFill>
                <a:highlight>
                  <a:srgbClr val="F5F6F7"/>
                </a:highlight>
              </a:rPr>
              <a:t> will now have the value </a:t>
            </a:r>
            <a:r>
              <a:rPr lang="en-GB" sz="1200">
                <a:solidFill>
                  <a:srgbClr val="2A2A40"/>
                </a:solidFill>
                <a:highlight>
                  <a:srgbClr val="DFDFE2"/>
                </a:highlight>
                <a:latin typeface="Courier New"/>
                <a:ea typeface="Courier New"/>
                <a:cs typeface="Courier New"/>
                <a:sym typeface="Courier New"/>
              </a:rPr>
              <a:t>[0, 1, 2, 3, 4]</a:t>
            </a:r>
            <a:r>
              <a:rPr lang="en-GB" sz="1350">
                <a:solidFill>
                  <a:srgbClr val="1B1B32"/>
                </a:solidFill>
                <a:highlight>
                  <a:srgbClr val="F5F6F7"/>
                </a:highlight>
              </a:rPr>
              <a:t>.</a:t>
            </a:r>
            <a:endParaRPr sz="1350">
              <a:solidFill>
                <a:srgbClr val="1B1B32"/>
              </a:solidFill>
              <a:highlight>
                <a:srgbClr val="F5F6F7"/>
              </a:highlight>
            </a:endParaRPr>
          </a:p>
        </p:txBody>
      </p:sp>
      <p:pic>
        <p:nvPicPr>
          <p:cNvPr id="428" name="Google Shape;428;p75"/>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6"/>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Nesting For Loops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If you have a multi-dimensional array, you can use the same logic as the prior waypoint to loop through both the array and any sub-arrays. Here is an example: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arr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3</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6</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for</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i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i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arr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length</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i</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for</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j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j </a:t>
            </a:r>
            <a:r>
              <a:rPr lang="en-GB" sz="1350">
                <a:solidFill>
                  <a:srgbClr val="38425C"/>
                </a:solidFill>
                <a:highlight>
                  <a:srgbClr val="F5F2F0"/>
                </a:highlight>
                <a:latin typeface="Courier New"/>
                <a:ea typeface="Courier New"/>
                <a:cs typeface="Courier New"/>
                <a:sym typeface="Courier New"/>
              </a:rPr>
              <a:t>&lt;</a:t>
            </a:r>
            <a:r>
              <a:rPr lang="en-GB" sz="1350">
                <a:solidFill>
                  <a:schemeClr val="dk1"/>
                </a:solidFill>
                <a:highlight>
                  <a:srgbClr val="F5F2F0"/>
                </a:highlight>
                <a:latin typeface="Courier New"/>
                <a:ea typeface="Courier New"/>
                <a:cs typeface="Courier New"/>
                <a:sym typeface="Courier New"/>
              </a:rPr>
              <a:t> arr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i</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length</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j</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arr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i</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j</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700"/>
              </a:spcAft>
              <a:buNone/>
            </a:pP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p:txBody>
      </p:sp>
      <p:pic>
        <p:nvPicPr>
          <p:cNvPr id="434" name="Google Shape;434;p76"/>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7"/>
          <p:cNvSpPr txBox="1"/>
          <p:nvPr/>
        </p:nvSpPr>
        <p:spPr>
          <a:xfrm>
            <a:off x="83275" y="0"/>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Generate Random Whole Numbers within a Range</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You can generate a random whole number in the range from zero to a given number. You can also pick a different lower number for this range.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You'll call your minimum number </a:t>
            </a:r>
            <a:r>
              <a:rPr lang="en-GB" sz="1200">
                <a:solidFill>
                  <a:srgbClr val="2A2A40"/>
                </a:solidFill>
                <a:highlight>
                  <a:srgbClr val="DFDFE2"/>
                </a:highlight>
                <a:latin typeface="Courier New"/>
                <a:ea typeface="Courier New"/>
                <a:cs typeface="Courier New"/>
                <a:sym typeface="Courier New"/>
              </a:rPr>
              <a:t>min</a:t>
            </a:r>
            <a:r>
              <a:rPr lang="en-GB" sz="1350">
                <a:solidFill>
                  <a:srgbClr val="1B1B32"/>
                </a:solidFill>
                <a:highlight>
                  <a:srgbClr val="F5F6F7"/>
                </a:highlight>
              </a:rPr>
              <a:t> and your maximum number </a:t>
            </a:r>
            <a:r>
              <a:rPr lang="en-GB" sz="1200">
                <a:solidFill>
                  <a:srgbClr val="2A2A40"/>
                </a:solidFill>
                <a:highlight>
                  <a:srgbClr val="DFDFE2"/>
                </a:highlight>
                <a:latin typeface="Courier New"/>
                <a:ea typeface="Courier New"/>
                <a:cs typeface="Courier New"/>
                <a:sym typeface="Courier New"/>
              </a:rPr>
              <a:t>max</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This formula gives a random whole number in the range from </a:t>
            </a:r>
            <a:r>
              <a:rPr lang="en-GB" sz="1200">
                <a:solidFill>
                  <a:srgbClr val="2A2A40"/>
                </a:solidFill>
                <a:highlight>
                  <a:srgbClr val="DFDFE2"/>
                </a:highlight>
                <a:latin typeface="Courier New"/>
                <a:ea typeface="Courier New"/>
                <a:cs typeface="Courier New"/>
                <a:sym typeface="Courier New"/>
              </a:rPr>
              <a:t>min</a:t>
            </a:r>
            <a:r>
              <a:rPr lang="en-GB" sz="1350">
                <a:solidFill>
                  <a:srgbClr val="1B1B32"/>
                </a:solidFill>
                <a:highlight>
                  <a:srgbClr val="F5F6F7"/>
                </a:highlight>
              </a:rPr>
              <a:t> to </a:t>
            </a:r>
            <a:r>
              <a:rPr lang="en-GB" sz="1200">
                <a:solidFill>
                  <a:srgbClr val="2A2A40"/>
                </a:solidFill>
                <a:highlight>
                  <a:srgbClr val="DFDFE2"/>
                </a:highlight>
                <a:latin typeface="Courier New"/>
                <a:ea typeface="Courier New"/>
                <a:cs typeface="Courier New"/>
                <a:sym typeface="Courier New"/>
              </a:rPr>
              <a:t>max</a:t>
            </a:r>
            <a:r>
              <a:rPr lang="en-GB" sz="1350">
                <a:solidFill>
                  <a:srgbClr val="1B1B32"/>
                </a:solidFill>
                <a:highlight>
                  <a:srgbClr val="F5F6F7"/>
                </a:highlight>
              </a:rPr>
              <a:t>. Take a moment to read it and try to understand what this code is doing:</a:t>
            </a:r>
            <a:endParaRPr sz="1350">
              <a:solidFill>
                <a:srgbClr val="1B1B32"/>
              </a:solidFill>
              <a:highlight>
                <a:srgbClr val="F5F6F7"/>
              </a:highlight>
            </a:endParaRPr>
          </a:p>
          <a:p>
            <a:pPr indent="0" lvl="0" marL="177800" marR="177800" rtl="0" algn="l">
              <a:lnSpc>
                <a:spcPct val="150000"/>
              </a:lnSpc>
              <a:spcBef>
                <a:spcPts val="1400"/>
              </a:spcBef>
              <a:spcAft>
                <a:spcPts val="700"/>
              </a:spcAft>
              <a:buNone/>
            </a:pPr>
            <a:r>
              <a:rPr lang="en-GB" sz="1350">
                <a:solidFill>
                  <a:schemeClr val="dk1"/>
                </a:solidFill>
                <a:highlight>
                  <a:srgbClr val="F5F2F0"/>
                </a:highlight>
                <a:latin typeface="Courier New"/>
                <a:ea typeface="Courier New"/>
                <a:cs typeface="Courier New"/>
                <a:sym typeface="Courier New"/>
              </a:rPr>
              <a:t>Math</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floor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Math</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random</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max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min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min</a:t>
            </a:r>
            <a:endParaRPr sz="1350">
              <a:solidFill>
                <a:schemeClr val="dk1"/>
              </a:solidFill>
              <a:highlight>
                <a:srgbClr val="F5F2F0"/>
              </a:highlight>
              <a:latin typeface="Courier New"/>
              <a:ea typeface="Courier New"/>
              <a:cs typeface="Courier New"/>
              <a:sym typeface="Courier New"/>
            </a:endParaRPr>
          </a:p>
        </p:txBody>
      </p:sp>
      <p:pic>
        <p:nvPicPr>
          <p:cNvPr id="440" name="Google Shape;440;p77"/>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8"/>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Use the parseInt Function</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The </a:t>
            </a:r>
            <a:r>
              <a:rPr lang="en-GB" sz="1200">
                <a:solidFill>
                  <a:srgbClr val="2A2A40"/>
                </a:solidFill>
                <a:highlight>
                  <a:srgbClr val="DFDFE2"/>
                </a:highlight>
                <a:latin typeface="Courier New"/>
                <a:ea typeface="Courier New"/>
                <a:cs typeface="Courier New"/>
                <a:sym typeface="Courier New"/>
              </a:rPr>
              <a:t>parseInt()</a:t>
            </a:r>
            <a:r>
              <a:rPr lang="en-GB" sz="1350">
                <a:solidFill>
                  <a:srgbClr val="1B1B32"/>
                </a:solidFill>
                <a:highlight>
                  <a:srgbClr val="F5F6F7"/>
                </a:highlight>
              </a:rPr>
              <a:t> function parses a string and returns an integer. Here's an example: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parseInt</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"007"</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The above function converts the string </a:t>
            </a:r>
            <a:r>
              <a:rPr lang="en-GB" sz="1200">
                <a:solidFill>
                  <a:srgbClr val="2A2A40"/>
                </a:solidFill>
                <a:highlight>
                  <a:srgbClr val="DFDFE2"/>
                </a:highlight>
                <a:latin typeface="Courier New"/>
                <a:ea typeface="Courier New"/>
                <a:cs typeface="Courier New"/>
                <a:sym typeface="Courier New"/>
              </a:rPr>
              <a:t>007</a:t>
            </a:r>
            <a:r>
              <a:rPr lang="en-GB" sz="1350">
                <a:solidFill>
                  <a:srgbClr val="1B1B32"/>
                </a:solidFill>
                <a:highlight>
                  <a:srgbClr val="F5F6F7"/>
                </a:highlight>
              </a:rPr>
              <a:t> to the integer </a:t>
            </a:r>
            <a:r>
              <a:rPr lang="en-GB" sz="1200">
                <a:solidFill>
                  <a:srgbClr val="2A2A40"/>
                </a:solidFill>
                <a:highlight>
                  <a:srgbClr val="DFDFE2"/>
                </a:highlight>
                <a:latin typeface="Courier New"/>
                <a:ea typeface="Courier New"/>
                <a:cs typeface="Courier New"/>
                <a:sym typeface="Courier New"/>
              </a:rPr>
              <a:t>7</a:t>
            </a:r>
            <a:r>
              <a:rPr lang="en-GB" sz="1350">
                <a:solidFill>
                  <a:srgbClr val="1B1B32"/>
                </a:solidFill>
                <a:highlight>
                  <a:srgbClr val="F5F6F7"/>
                </a:highlight>
              </a:rPr>
              <a:t>. If the first character in the string can't be converted into a number, then it returns </a:t>
            </a:r>
            <a:r>
              <a:rPr lang="en-GB" sz="1200">
                <a:solidFill>
                  <a:srgbClr val="2A2A40"/>
                </a:solidFill>
                <a:highlight>
                  <a:srgbClr val="DFDFE2"/>
                </a:highlight>
                <a:latin typeface="Courier New"/>
                <a:ea typeface="Courier New"/>
                <a:cs typeface="Courier New"/>
                <a:sym typeface="Courier New"/>
              </a:rPr>
              <a:t>NaN</a:t>
            </a:r>
            <a:r>
              <a:rPr lang="en-GB" sz="1350">
                <a:solidFill>
                  <a:srgbClr val="1B1B32"/>
                </a:solidFill>
                <a:highlight>
                  <a:srgbClr val="F5F6F7"/>
                </a:highlight>
              </a:rPr>
              <a:t>.</a:t>
            </a:r>
            <a:endParaRPr sz="1350">
              <a:solidFill>
                <a:srgbClr val="1B1B32"/>
              </a:solidFill>
              <a:highlight>
                <a:srgbClr val="F5F6F7"/>
              </a:highlight>
            </a:endParaRPr>
          </a:p>
        </p:txBody>
      </p:sp>
      <p:pic>
        <p:nvPicPr>
          <p:cNvPr id="446" name="Google Shape;446;p78"/>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9"/>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15000"/>
              </a:lnSpc>
              <a:spcBef>
                <a:spcPts val="0"/>
              </a:spcBef>
              <a:spcAft>
                <a:spcPts val="0"/>
              </a:spcAft>
              <a:buNone/>
            </a:pPr>
            <a:r>
              <a:rPr b="1" lang="en-GB" sz="1550">
                <a:solidFill>
                  <a:srgbClr val="1B1B32"/>
                </a:solidFill>
              </a:rPr>
              <a:t>ES6</a:t>
            </a:r>
            <a:endParaRPr b="1" sz="1550">
              <a:solidFill>
                <a:srgbClr val="1B1B32"/>
              </a:solidFill>
            </a:endParaRPr>
          </a:p>
          <a:p>
            <a:pPr indent="0" lvl="0" marL="139700" marR="139700" rtl="0" algn="l">
              <a:lnSpc>
                <a:spcPct val="115000"/>
              </a:lnSpc>
              <a:spcBef>
                <a:spcPts val="400"/>
              </a:spcBef>
              <a:spcAft>
                <a:spcPts val="0"/>
              </a:spcAft>
              <a:buNone/>
            </a:pPr>
            <a:r>
              <a:rPr lang="en-GB" sz="1350">
                <a:solidFill>
                  <a:srgbClr val="1B1B32"/>
                </a:solidFill>
              </a:rPr>
              <a:t>ECMAScript, or ES, is a standardized version of JavaScript. Because all major browsers follow this specification, the terms ECMAScript and JavaScript are interchangeable.</a:t>
            </a:r>
            <a:endParaRPr sz="1350">
              <a:solidFill>
                <a:srgbClr val="1B1B32"/>
              </a:solidFill>
            </a:endParaRPr>
          </a:p>
          <a:p>
            <a:pPr indent="0" lvl="0" marL="139700" marR="139700" rtl="0" algn="l">
              <a:lnSpc>
                <a:spcPct val="115000"/>
              </a:lnSpc>
              <a:spcBef>
                <a:spcPts val="1400"/>
              </a:spcBef>
              <a:spcAft>
                <a:spcPts val="0"/>
              </a:spcAft>
              <a:buNone/>
            </a:pPr>
            <a:r>
              <a:t/>
            </a:r>
            <a:endParaRPr sz="1350">
              <a:solidFill>
                <a:srgbClr val="1B1B32"/>
              </a:solidFill>
            </a:endParaRPr>
          </a:p>
          <a:p>
            <a:pPr indent="0" lvl="0" marL="0" rtl="0" algn="l">
              <a:lnSpc>
                <a:spcPct val="115000"/>
              </a:lnSpc>
              <a:spcBef>
                <a:spcPts val="1400"/>
              </a:spcBef>
              <a:spcAft>
                <a:spcPts val="0"/>
              </a:spcAft>
              <a:buNone/>
            </a:pPr>
            <a:r>
              <a:rPr lang="en-GB" sz="1100">
                <a:solidFill>
                  <a:srgbClr val="1B1B32"/>
                </a:solidFill>
                <a:highlight>
                  <a:srgbClr val="FFFFFF"/>
                </a:highlight>
              </a:rPr>
              <a:t>Most of the JavaScript you've learned up to this point was in ES5 (ECMAScript 5), which was finalized in 2009. While you can still write programs in ES5, JavaScript is constantly evolving, and new features are released every year.</a:t>
            </a:r>
            <a:endParaRPr sz="1100">
              <a:solidFill>
                <a:srgbClr val="1B1B32"/>
              </a:solidFill>
              <a:highlight>
                <a:srgbClr val="FFFFFF"/>
              </a:highlight>
            </a:endParaRPr>
          </a:p>
          <a:p>
            <a:pPr indent="0" lvl="0" marL="0" rtl="0" algn="l">
              <a:lnSpc>
                <a:spcPct val="115000"/>
              </a:lnSpc>
              <a:spcBef>
                <a:spcPts val="1400"/>
              </a:spcBef>
              <a:spcAft>
                <a:spcPts val="0"/>
              </a:spcAft>
              <a:buNone/>
            </a:pPr>
            <a:r>
              <a:rPr lang="en-GB" sz="1100">
                <a:solidFill>
                  <a:srgbClr val="1B1B32"/>
                </a:solidFill>
                <a:highlight>
                  <a:srgbClr val="FFFFFF"/>
                </a:highlight>
              </a:rPr>
              <a:t>ES6, released in 2015, added many powerful new features to the language. In this course, you'll learn these new features, including arrow functions, destructuring, classes, promises, and modules.</a:t>
            </a:r>
            <a:endParaRPr sz="1100">
              <a:solidFill>
                <a:srgbClr val="1B1B32"/>
              </a:solidFill>
              <a:highlight>
                <a:srgbClr val="FFFFFF"/>
              </a:highlight>
            </a:endParaRPr>
          </a:p>
          <a:p>
            <a:pPr indent="0" lvl="0" marL="139700" marR="139700" rtl="0" algn="l">
              <a:lnSpc>
                <a:spcPct val="115000"/>
              </a:lnSpc>
              <a:spcBef>
                <a:spcPts val="0"/>
              </a:spcBef>
              <a:spcAft>
                <a:spcPts val="1400"/>
              </a:spcAft>
              <a:buNone/>
            </a:pPr>
            <a:r>
              <a:t/>
            </a:r>
            <a:endParaRPr sz="1350">
              <a:solidFill>
                <a:srgbClr val="1B1B32"/>
              </a:solidFill>
            </a:endParaRPr>
          </a:p>
        </p:txBody>
      </p:sp>
      <p:pic>
        <p:nvPicPr>
          <p:cNvPr id="452" name="Google Shape;452;p79"/>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0"/>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Prevent Object Mutation</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As seen in the previous challenge, </a:t>
            </a:r>
            <a:r>
              <a:rPr lang="en-GB" sz="1200">
                <a:solidFill>
                  <a:srgbClr val="2A2A40"/>
                </a:solidFill>
                <a:highlight>
                  <a:srgbClr val="DFDFE2"/>
                </a:highlight>
                <a:latin typeface="Courier New"/>
                <a:ea typeface="Courier New"/>
                <a:cs typeface="Courier New"/>
                <a:sym typeface="Courier New"/>
              </a:rPr>
              <a:t>const</a:t>
            </a:r>
            <a:r>
              <a:rPr lang="en-GB" sz="1350">
                <a:solidFill>
                  <a:srgbClr val="1B1B32"/>
                </a:solidFill>
                <a:highlight>
                  <a:srgbClr val="F5F6F7"/>
                </a:highlight>
              </a:rPr>
              <a:t> declaration alone doesn't really protect your data from mutation. To ensure your data doesn't change, JavaScript provides a function </a:t>
            </a:r>
            <a:r>
              <a:rPr lang="en-GB" sz="1200">
                <a:solidFill>
                  <a:srgbClr val="2A2A40"/>
                </a:solidFill>
                <a:highlight>
                  <a:srgbClr val="DFDFE2"/>
                </a:highlight>
                <a:latin typeface="Courier New"/>
                <a:ea typeface="Courier New"/>
                <a:cs typeface="Courier New"/>
                <a:sym typeface="Courier New"/>
              </a:rPr>
              <a:t>Object.freeze</a:t>
            </a:r>
            <a:r>
              <a:rPr lang="en-GB" sz="1350">
                <a:solidFill>
                  <a:srgbClr val="1B1B32"/>
                </a:solidFill>
                <a:highlight>
                  <a:srgbClr val="F5F6F7"/>
                </a:highlight>
              </a:rPr>
              <a:t> to prevent data mutation.</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Any attempt at changing the object will be rejected, with an error thrown if the script is running in strict mode.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let</a:t>
            </a:r>
            <a:r>
              <a:rPr lang="en-GB" sz="1350">
                <a:solidFill>
                  <a:schemeClr val="dk1"/>
                </a:solidFill>
                <a:highlight>
                  <a:srgbClr val="F5F2F0"/>
                </a:highlight>
                <a:latin typeface="Courier New"/>
                <a:ea typeface="Courier New"/>
                <a:cs typeface="Courier New"/>
                <a:sym typeface="Courier New"/>
              </a:rPr>
              <a:t> obj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"FreeCodeCamp"</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review</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"Awesome"</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Object</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freeze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obj</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obj</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review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"bad"</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obj</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newProp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"Test"</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obj</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The </a:t>
            </a:r>
            <a:r>
              <a:rPr lang="en-GB" sz="1200">
                <a:solidFill>
                  <a:srgbClr val="2A2A40"/>
                </a:solidFill>
                <a:highlight>
                  <a:srgbClr val="DFDFE2"/>
                </a:highlight>
                <a:latin typeface="Courier New"/>
                <a:ea typeface="Courier New"/>
                <a:cs typeface="Courier New"/>
                <a:sym typeface="Courier New"/>
              </a:rPr>
              <a:t>obj.review</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obj.newProp</a:t>
            </a:r>
            <a:r>
              <a:rPr lang="en-GB" sz="1350">
                <a:solidFill>
                  <a:srgbClr val="1B1B32"/>
                </a:solidFill>
                <a:highlight>
                  <a:srgbClr val="F5F6F7"/>
                </a:highlight>
              </a:rPr>
              <a:t> assignments will result in errors, because our editor runs in strict mode by default, and the console will display the value </a:t>
            </a:r>
            <a:r>
              <a:rPr lang="en-GB" sz="1200">
                <a:solidFill>
                  <a:srgbClr val="2A2A40"/>
                </a:solidFill>
                <a:highlight>
                  <a:srgbClr val="DFDFE2"/>
                </a:highlight>
                <a:latin typeface="Courier New"/>
                <a:ea typeface="Courier New"/>
                <a:cs typeface="Courier New"/>
                <a:sym typeface="Courier New"/>
              </a:rPr>
              <a:t>{ name: "FreeCodeCamp", review: "Awesome" }</a:t>
            </a:r>
            <a:r>
              <a:rPr lang="en-GB" sz="1350">
                <a:solidFill>
                  <a:srgbClr val="1B1B32"/>
                </a:solidFill>
                <a:highlight>
                  <a:srgbClr val="F5F6F7"/>
                </a:highlight>
              </a:rPr>
              <a:t>.</a:t>
            </a:r>
            <a:endParaRPr sz="1350">
              <a:solidFill>
                <a:srgbClr val="1B1B32"/>
              </a:solidFill>
              <a:highlight>
                <a:srgbClr val="F5F6F7"/>
              </a:highlight>
            </a:endParaRPr>
          </a:p>
        </p:txBody>
      </p:sp>
      <p:pic>
        <p:nvPicPr>
          <p:cNvPr id="458" name="Google Shape;458;p80"/>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1"/>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Use Arrow Functions to Write Concise Anonymous Functions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In JavaScript, we often don't need to name our functions, especially when passing a function as an argument to another function. Instead, we create inline functions. We don't need to name these functions because we do not reuse them anywhere else.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To achieve this, we often use the following syntax:</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myFunc</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function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myVar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"value"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myVar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1B1B32"/>
              </a:solidFill>
              <a:highlight>
                <a:srgbClr val="F5F6F7"/>
              </a:highlight>
            </a:endParaRPr>
          </a:p>
        </p:txBody>
      </p:sp>
      <p:pic>
        <p:nvPicPr>
          <p:cNvPr id="464" name="Google Shape;464;p81"/>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241500" y="338725"/>
            <a:ext cx="8661000" cy="46839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Multiply/</a:t>
            </a:r>
            <a:r>
              <a:rPr b="1" lang="en-GB" sz="2300">
                <a:solidFill>
                  <a:srgbClr val="1B1B32"/>
                </a:solidFill>
                <a:highlight>
                  <a:srgbClr val="F5F6F7"/>
                </a:highlight>
              </a:rPr>
              <a:t>Divide</a:t>
            </a:r>
            <a:r>
              <a:rPr b="1" lang="en-GB" sz="2400">
                <a:solidFill>
                  <a:srgbClr val="1B1B32"/>
                </a:solidFill>
                <a:highlight>
                  <a:srgbClr val="F5F6F7"/>
                </a:highlight>
              </a:rPr>
              <a:t> Two Decimals with JavaScript</a:t>
            </a:r>
            <a:endParaRPr b="1" sz="2400">
              <a:solidFill>
                <a:srgbClr val="1B1B32"/>
              </a:solidFill>
              <a:highlight>
                <a:srgbClr val="F5F6F7"/>
              </a:highlight>
            </a:endParaRPr>
          </a:p>
          <a:p>
            <a:pPr indent="0" lvl="0" marL="0" rtl="0" algn="l">
              <a:lnSpc>
                <a:spcPct val="115000"/>
              </a:lnSpc>
              <a:spcBef>
                <a:spcPts val="1100"/>
              </a:spcBef>
              <a:spcAft>
                <a:spcPts val="0"/>
              </a:spcAft>
              <a:buClr>
                <a:schemeClr val="dk1"/>
              </a:buClr>
              <a:buSzPts val="1100"/>
              <a:buFont typeface="Arial"/>
              <a:buNone/>
            </a:pPr>
            <a:r>
              <a:rPr lang="en-GB" sz="1350">
                <a:solidFill>
                  <a:srgbClr val="1B1B32"/>
                </a:solidFill>
                <a:highlight>
                  <a:srgbClr val="F5F6F7"/>
                </a:highlight>
              </a:rPr>
              <a:t>In JavaScript, you can also perform calculations with decimal numbers, just like whole numbers.</a:t>
            </a:r>
            <a:endParaRPr sz="1350">
              <a:solidFill>
                <a:srgbClr val="1B1B32"/>
              </a:solidFill>
              <a:highlight>
                <a:srgbClr val="F5F6F7"/>
              </a:highlight>
            </a:endParaRPr>
          </a:p>
          <a:p>
            <a:pPr indent="0" lvl="0" marL="0" rtl="0" algn="l">
              <a:lnSpc>
                <a:spcPct val="133333"/>
              </a:lnSpc>
              <a:spcBef>
                <a:spcPts val="1400"/>
              </a:spcBef>
              <a:spcAft>
                <a:spcPts val="0"/>
              </a:spcAft>
              <a:buNone/>
            </a:pPr>
            <a:r>
              <a:rPr lang="en-GB" sz="1350">
                <a:solidFill>
                  <a:srgbClr val="0000FF"/>
                </a:solidFill>
                <a:highlight>
                  <a:srgbClr val="FFFFFF"/>
                </a:highlight>
                <a:latin typeface="Courier New"/>
                <a:ea typeface="Courier New"/>
                <a:cs typeface="Courier New"/>
                <a:sym typeface="Courier New"/>
              </a:rPr>
              <a:t>const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product</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2.0</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0.0</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00FF"/>
                </a:solidFill>
                <a:highlight>
                  <a:srgbClr val="FFFFFF"/>
                </a:highlight>
                <a:latin typeface="Courier New"/>
                <a:ea typeface="Courier New"/>
                <a:cs typeface="Courier New"/>
                <a:sym typeface="Courier New"/>
              </a:rPr>
              <a:t>const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quotient</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4.4</a:t>
            </a:r>
            <a:r>
              <a:rPr lang="en-GB" sz="1350">
                <a:solidFill>
                  <a:schemeClr val="dk1"/>
                </a:solidFill>
                <a:highlight>
                  <a:srgbClr val="FFFFFF"/>
                </a:highlight>
                <a:latin typeface="Courier New"/>
                <a:ea typeface="Courier New"/>
                <a:cs typeface="Courier New"/>
                <a:sym typeface="Courier New"/>
              </a:rPr>
              <a:t> / </a:t>
            </a:r>
            <a:r>
              <a:rPr lang="en-GB" sz="1350">
                <a:solidFill>
                  <a:srgbClr val="098658"/>
                </a:solidFill>
                <a:highlight>
                  <a:srgbClr val="FFFFFF"/>
                </a:highlight>
                <a:latin typeface="Courier New"/>
                <a:ea typeface="Courier New"/>
                <a:cs typeface="Courier New"/>
                <a:sym typeface="Courier New"/>
              </a:rPr>
              <a:t>2.0</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Clr>
                <a:schemeClr val="dk1"/>
              </a:buClr>
              <a:buSzPts val="1100"/>
              <a:buFont typeface="Arial"/>
              <a:buNone/>
            </a:pPr>
            <a:r>
              <a:t/>
            </a:r>
            <a:endParaRPr sz="13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2300">
                <a:solidFill>
                  <a:srgbClr val="1B1B32"/>
                </a:solidFill>
                <a:highlight>
                  <a:srgbClr val="F5F6F7"/>
                </a:highlight>
              </a:rPr>
              <a:t>Finding a Remainder in JavaScript</a:t>
            </a:r>
            <a:endParaRPr b="1" sz="2300">
              <a:solidFill>
                <a:srgbClr val="1B1B32"/>
              </a:solidFill>
              <a:highlight>
                <a:srgbClr val="F5F6F7"/>
              </a:highlight>
            </a:endParaRPr>
          </a:p>
          <a:p>
            <a:pPr indent="0" lvl="0" marL="0" rtl="0" algn="l">
              <a:spcBef>
                <a:spcPts val="0"/>
              </a:spcBef>
              <a:spcAft>
                <a:spcPts val="0"/>
              </a:spcAft>
              <a:buNone/>
            </a:pPr>
            <a:r>
              <a:rPr lang="en-GB" sz="1350">
                <a:solidFill>
                  <a:srgbClr val="1B1B32"/>
                </a:solidFill>
                <a:highlight>
                  <a:srgbClr val="F5F6F7"/>
                </a:highlight>
              </a:rPr>
              <a:t>The remainder operator </a:t>
            </a:r>
            <a:r>
              <a:rPr lang="en-GB" sz="1200">
                <a:solidFill>
                  <a:srgbClr val="2A2A40"/>
                </a:solidFill>
                <a:highlight>
                  <a:srgbClr val="DFDFE2"/>
                </a:highlight>
                <a:latin typeface="Courier New"/>
                <a:ea typeface="Courier New"/>
                <a:cs typeface="Courier New"/>
                <a:sym typeface="Courier New"/>
              </a:rPr>
              <a:t>%</a:t>
            </a:r>
            <a:r>
              <a:rPr lang="en-GB" sz="1350">
                <a:solidFill>
                  <a:srgbClr val="1B1B32"/>
                </a:solidFill>
                <a:highlight>
                  <a:srgbClr val="F5F6F7"/>
                </a:highlight>
              </a:rPr>
              <a:t> gives the remainder of the division of two numbers.</a:t>
            </a:r>
            <a:endParaRPr sz="1350">
              <a:solidFill>
                <a:srgbClr val="1B1B32"/>
              </a:solidFill>
              <a:highlight>
                <a:srgbClr val="F5F6F7"/>
              </a:highlight>
            </a:endParaRPr>
          </a:p>
          <a:p>
            <a:pPr indent="0" lvl="0" marL="0" rtl="0" algn="l">
              <a:spcBef>
                <a:spcPts val="0"/>
              </a:spcBef>
              <a:spcAft>
                <a:spcPts val="0"/>
              </a:spcAft>
              <a:buNone/>
            </a:pPr>
            <a:r>
              <a:t/>
            </a:r>
            <a:endParaRPr sz="1350">
              <a:solidFill>
                <a:srgbClr val="1B1B32"/>
              </a:solidFill>
              <a:highlight>
                <a:srgbClr val="F5F6F7"/>
              </a:highlight>
            </a:endParaRPr>
          </a:p>
          <a:p>
            <a:pPr indent="0" lvl="0" marL="0" rtl="0" algn="l">
              <a:spcBef>
                <a:spcPts val="0"/>
              </a:spcBef>
              <a:spcAft>
                <a:spcPts val="0"/>
              </a:spcAft>
              <a:buNone/>
            </a:pPr>
            <a:r>
              <a:rPr lang="en-GB" sz="1300">
                <a:solidFill>
                  <a:srgbClr val="1B1B32"/>
                </a:solidFill>
                <a:highlight>
                  <a:srgbClr val="F5F6F7"/>
                </a:highlight>
                <a:latin typeface="Courier New"/>
                <a:ea typeface="Courier New"/>
                <a:cs typeface="Courier New"/>
                <a:sym typeface="Courier New"/>
              </a:rPr>
              <a:t>5 % 2 = 1</a:t>
            </a:r>
            <a:endParaRPr sz="1300">
              <a:solidFill>
                <a:srgbClr val="1B1B32"/>
              </a:solidFill>
              <a:highlight>
                <a:srgbClr val="F5F6F7"/>
              </a:highlight>
              <a:latin typeface="Courier New"/>
              <a:ea typeface="Courier New"/>
              <a:cs typeface="Courier New"/>
              <a:sym typeface="Courier New"/>
            </a:endParaRPr>
          </a:p>
          <a:p>
            <a:pPr indent="0" lvl="0" marL="0" rtl="0" algn="l">
              <a:spcBef>
                <a:spcPts val="0"/>
              </a:spcBef>
              <a:spcAft>
                <a:spcPts val="0"/>
              </a:spcAft>
              <a:buNone/>
            </a:pPr>
            <a:r>
              <a:rPr lang="en-GB" sz="1300">
                <a:solidFill>
                  <a:srgbClr val="1B1B32"/>
                </a:solidFill>
                <a:highlight>
                  <a:srgbClr val="F5F6F7"/>
                </a:highlight>
                <a:latin typeface="Courier New"/>
                <a:ea typeface="Courier New"/>
                <a:cs typeface="Courier New"/>
                <a:sym typeface="Courier New"/>
              </a:rPr>
              <a:t>5 / 2 = 2 remainder 1</a:t>
            </a:r>
            <a:endParaRPr sz="1300">
              <a:solidFill>
                <a:srgbClr val="1B1B32"/>
              </a:solidFill>
              <a:highlight>
                <a:srgbClr val="F5F6F7"/>
              </a:highlight>
              <a:latin typeface="Courier New"/>
              <a:ea typeface="Courier New"/>
              <a:cs typeface="Courier New"/>
              <a:sym typeface="Courier New"/>
            </a:endParaRPr>
          </a:p>
          <a:p>
            <a:pPr indent="0" lvl="0" marL="0" rtl="0" algn="l">
              <a:spcBef>
                <a:spcPts val="0"/>
              </a:spcBef>
              <a:spcAft>
                <a:spcPts val="0"/>
              </a:spcAft>
              <a:buNone/>
            </a:pPr>
            <a:r>
              <a:rPr lang="en-GB" sz="1300">
                <a:solidFill>
                  <a:srgbClr val="1B1B32"/>
                </a:solidFill>
                <a:highlight>
                  <a:srgbClr val="F5F6F7"/>
                </a:highlight>
                <a:latin typeface="Courier New"/>
                <a:ea typeface="Courier New"/>
                <a:cs typeface="Courier New"/>
                <a:sym typeface="Courier New"/>
              </a:rPr>
              <a:t>2 * 2 = 4</a:t>
            </a:r>
            <a:endParaRPr sz="1300">
              <a:solidFill>
                <a:srgbClr val="1B1B32"/>
              </a:solidFill>
              <a:highlight>
                <a:srgbClr val="F5F6F7"/>
              </a:highlight>
              <a:latin typeface="Courier New"/>
              <a:ea typeface="Courier New"/>
              <a:cs typeface="Courier New"/>
              <a:sym typeface="Courier New"/>
            </a:endParaRPr>
          </a:p>
          <a:p>
            <a:pPr indent="0" lvl="0" marL="0" marR="88900" rtl="0" algn="l">
              <a:lnSpc>
                <a:spcPct val="142857"/>
              </a:lnSpc>
              <a:spcBef>
                <a:spcPts val="0"/>
              </a:spcBef>
              <a:spcAft>
                <a:spcPts val="0"/>
              </a:spcAft>
              <a:buClr>
                <a:schemeClr val="dk1"/>
              </a:buClr>
              <a:buSzPts val="1100"/>
              <a:buFont typeface="Arial"/>
              <a:buNone/>
            </a:pPr>
            <a:r>
              <a:rPr lang="en-GB" sz="1300">
                <a:solidFill>
                  <a:srgbClr val="1B1B32"/>
                </a:solidFill>
                <a:highlight>
                  <a:srgbClr val="F5F6F7"/>
                </a:highlight>
                <a:latin typeface="Courier New"/>
                <a:ea typeface="Courier New"/>
                <a:cs typeface="Courier New"/>
                <a:sym typeface="Courier New"/>
              </a:rPr>
              <a:t>5 - 4 = 1</a:t>
            </a:r>
            <a:endParaRPr sz="1300">
              <a:solidFill>
                <a:srgbClr val="1B1B32"/>
              </a:solidFill>
              <a:highlight>
                <a:srgbClr val="F5F6F7"/>
              </a:highlight>
              <a:latin typeface="Courier New"/>
              <a:ea typeface="Courier New"/>
              <a:cs typeface="Courier New"/>
              <a:sym typeface="Courier New"/>
            </a:endParaRPr>
          </a:p>
          <a:p>
            <a:pPr indent="0" lvl="0" marL="0" rtl="0" algn="l">
              <a:spcBef>
                <a:spcPts val="800"/>
              </a:spcBef>
              <a:spcAft>
                <a:spcPts val="0"/>
              </a:spcAft>
              <a:buNone/>
            </a:pPr>
            <a:r>
              <a:t/>
            </a:r>
            <a:endParaRPr sz="1350">
              <a:solidFill>
                <a:srgbClr val="1B1B32"/>
              </a:solidFill>
              <a:highlight>
                <a:srgbClr val="F5F6F7"/>
              </a:highlight>
            </a:endParaRPr>
          </a:p>
        </p:txBody>
      </p:sp>
      <p:pic>
        <p:nvPicPr>
          <p:cNvPr id="92" name="Google Shape;92;p19"/>
          <p:cNvPicPr preferRelativeResize="0"/>
          <p:nvPr/>
        </p:nvPicPr>
        <p:blipFill rotWithShape="1">
          <a:blip r:embed="rId3">
            <a:alphaModFix/>
          </a:blip>
          <a:srcRect b="0" l="0" r="0" t="0"/>
          <a:stretch/>
        </p:blipFill>
        <p:spPr>
          <a:xfrm>
            <a:off x="7879009" y="124421"/>
            <a:ext cx="1099821" cy="45338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2"/>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350">
                <a:solidFill>
                  <a:srgbClr val="1B1B32"/>
                </a:solidFill>
                <a:highlight>
                  <a:srgbClr val="F5F6F7"/>
                </a:highlight>
              </a:rPr>
              <a:t>                                                                                           </a:t>
            </a:r>
            <a:r>
              <a:rPr lang="en-GB" sz="1350">
                <a:solidFill>
                  <a:srgbClr val="1B1B32"/>
                </a:solidFill>
                <a:highlight>
                  <a:srgbClr val="F5F6F7"/>
                </a:highlight>
              </a:rPr>
              <a:t>ES6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rgbClr val="1B1B32"/>
                </a:solidFill>
                <a:highlight>
                  <a:srgbClr val="F5F6F7"/>
                </a:highlight>
              </a:rPr>
              <a:t>ES6 provides us with the syntactic sugar to not have to write anonymous functions this way. Instead, you can use </a:t>
            </a:r>
            <a:r>
              <a:rPr b="1" lang="en-GB" sz="1350">
                <a:solidFill>
                  <a:srgbClr val="1B1B32"/>
                </a:solidFill>
                <a:highlight>
                  <a:srgbClr val="F5F6F7"/>
                </a:highlight>
              </a:rPr>
              <a:t>arrow function syntax</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myFunc</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myVar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"value"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myVar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When there is no function body, and only a return value, arrow function syntax allows you to omit the keyword </a:t>
            </a:r>
            <a:r>
              <a:rPr lang="en-GB" sz="1200">
                <a:solidFill>
                  <a:srgbClr val="2A2A40"/>
                </a:solidFill>
                <a:highlight>
                  <a:srgbClr val="DFDFE2"/>
                </a:highlight>
                <a:latin typeface="Courier New"/>
                <a:ea typeface="Courier New"/>
                <a:cs typeface="Courier New"/>
                <a:sym typeface="Courier New"/>
              </a:rPr>
              <a:t>return</a:t>
            </a:r>
            <a:r>
              <a:rPr lang="en-GB" sz="1350">
                <a:solidFill>
                  <a:srgbClr val="1B1B32"/>
                </a:solidFill>
                <a:highlight>
                  <a:srgbClr val="F5F6F7"/>
                </a:highlight>
              </a:rPr>
              <a:t> as well as the brackets surrounding the code. This helps simplify smaller functions into one-line statements: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myFunc</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"value"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This code will still return the string </a:t>
            </a:r>
            <a:r>
              <a:rPr lang="en-GB" sz="1200">
                <a:solidFill>
                  <a:srgbClr val="2A2A40"/>
                </a:solidFill>
                <a:highlight>
                  <a:srgbClr val="DFDFE2"/>
                </a:highlight>
                <a:latin typeface="Courier New"/>
                <a:ea typeface="Courier New"/>
                <a:cs typeface="Courier New"/>
                <a:sym typeface="Courier New"/>
              </a:rPr>
              <a:t>value</a:t>
            </a:r>
            <a:r>
              <a:rPr lang="en-GB" sz="1350">
                <a:solidFill>
                  <a:srgbClr val="1B1B32"/>
                </a:solidFill>
                <a:highlight>
                  <a:srgbClr val="F5F6F7"/>
                </a:highlight>
              </a:rPr>
              <a:t> by default.</a:t>
            </a:r>
            <a:endParaRPr sz="1350">
              <a:solidFill>
                <a:srgbClr val="1B1B32"/>
              </a:solidFill>
              <a:highlight>
                <a:srgbClr val="F5F6F7"/>
              </a:highlight>
            </a:endParaRPr>
          </a:p>
        </p:txBody>
      </p:sp>
      <p:pic>
        <p:nvPicPr>
          <p:cNvPr id="470" name="Google Shape;470;p82"/>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3"/>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Write Arrow Functions with Parameters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Just like a regular function, you can pass arguments into an arrow function.</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doubler</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item</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item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992900"/>
                </a:solidFill>
                <a:highlight>
                  <a:srgbClr val="F5F2F0"/>
                </a:highlight>
                <a:latin typeface="Courier New"/>
                <a:ea typeface="Courier New"/>
                <a:cs typeface="Courier New"/>
                <a:sym typeface="Courier New"/>
              </a:rPr>
              <a:t>doubler</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200">
                <a:solidFill>
                  <a:srgbClr val="2A2A40"/>
                </a:solidFill>
                <a:highlight>
                  <a:srgbClr val="DFDFE2"/>
                </a:highlight>
                <a:latin typeface="Courier New"/>
                <a:ea typeface="Courier New"/>
                <a:cs typeface="Courier New"/>
                <a:sym typeface="Courier New"/>
              </a:rPr>
              <a:t>doubler(4)</a:t>
            </a:r>
            <a:r>
              <a:rPr lang="en-GB" sz="1350">
                <a:solidFill>
                  <a:srgbClr val="1B1B32"/>
                </a:solidFill>
                <a:highlight>
                  <a:srgbClr val="F5F6F7"/>
                </a:highlight>
              </a:rPr>
              <a:t> would return the value </a:t>
            </a:r>
            <a:r>
              <a:rPr lang="en-GB" sz="1200">
                <a:solidFill>
                  <a:srgbClr val="2A2A40"/>
                </a:solidFill>
                <a:highlight>
                  <a:srgbClr val="DFDFE2"/>
                </a:highlight>
                <a:latin typeface="Courier New"/>
                <a:ea typeface="Courier New"/>
                <a:cs typeface="Courier New"/>
                <a:sym typeface="Courier New"/>
              </a:rPr>
              <a:t>8</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If an arrow function has a single parameter, the parentheses enclosing the parameter may be omitted.</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doubler</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item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item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It is possible to pass more than one argument into an arrow function.</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multiplier</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item</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multi</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item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multi</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992900"/>
                </a:solidFill>
                <a:highlight>
                  <a:srgbClr val="F5F2F0"/>
                </a:highlight>
                <a:latin typeface="Courier New"/>
                <a:ea typeface="Courier New"/>
                <a:cs typeface="Courier New"/>
                <a:sym typeface="Courier New"/>
              </a:rPr>
              <a:t>multiplier</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200">
                <a:solidFill>
                  <a:srgbClr val="2A2A40"/>
                </a:solidFill>
                <a:highlight>
                  <a:srgbClr val="DFDFE2"/>
                </a:highlight>
                <a:latin typeface="Courier New"/>
                <a:ea typeface="Courier New"/>
                <a:cs typeface="Courier New"/>
                <a:sym typeface="Courier New"/>
              </a:rPr>
              <a:t>multiplier(4, 2)</a:t>
            </a:r>
            <a:r>
              <a:rPr lang="en-GB" sz="1350">
                <a:solidFill>
                  <a:srgbClr val="1B1B32"/>
                </a:solidFill>
                <a:highlight>
                  <a:srgbClr val="F5F6F7"/>
                </a:highlight>
              </a:rPr>
              <a:t> would return the value </a:t>
            </a:r>
            <a:r>
              <a:rPr lang="en-GB" sz="1200">
                <a:solidFill>
                  <a:srgbClr val="2A2A40"/>
                </a:solidFill>
                <a:highlight>
                  <a:srgbClr val="DFDFE2"/>
                </a:highlight>
                <a:latin typeface="Courier New"/>
                <a:ea typeface="Courier New"/>
                <a:cs typeface="Courier New"/>
                <a:sym typeface="Courier New"/>
              </a:rPr>
              <a:t>8</a:t>
            </a:r>
            <a:r>
              <a:rPr lang="en-GB" sz="1350">
                <a:solidFill>
                  <a:srgbClr val="1B1B32"/>
                </a:solidFill>
                <a:highlight>
                  <a:srgbClr val="F5F6F7"/>
                </a:highlight>
              </a:rPr>
              <a:t>.</a:t>
            </a:r>
            <a:endParaRPr sz="1350">
              <a:solidFill>
                <a:srgbClr val="1B1B32"/>
              </a:solidFill>
              <a:highlight>
                <a:srgbClr val="F5F6F7"/>
              </a:highlight>
            </a:endParaRPr>
          </a:p>
        </p:txBody>
      </p:sp>
      <p:pic>
        <p:nvPicPr>
          <p:cNvPr id="476" name="Google Shape;476;p83"/>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4"/>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Set Default Parameters for Your Functions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In order to help us create more flexible functions, ES6 introduces default parameters for functions.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Check out this code: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greeting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name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"Anonymous"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=&gt;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"Hello "</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name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greeting</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"John"</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greeting</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The console will display the strings </a:t>
            </a:r>
            <a:r>
              <a:rPr lang="en-GB" sz="1200">
                <a:solidFill>
                  <a:srgbClr val="2A2A40"/>
                </a:solidFill>
                <a:highlight>
                  <a:srgbClr val="DFDFE2"/>
                </a:highlight>
                <a:latin typeface="Courier New"/>
                <a:ea typeface="Courier New"/>
                <a:cs typeface="Courier New"/>
                <a:sym typeface="Courier New"/>
              </a:rPr>
              <a:t>Hello John</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Hello Anonymous</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The default parameter kicks in when the argument is not specified (it is undefined). As you can see in the example above, the parameter </a:t>
            </a:r>
            <a:r>
              <a:rPr lang="en-GB" sz="1200">
                <a:solidFill>
                  <a:srgbClr val="2A2A40"/>
                </a:solidFill>
                <a:highlight>
                  <a:srgbClr val="DFDFE2"/>
                </a:highlight>
                <a:latin typeface="Courier New"/>
                <a:ea typeface="Courier New"/>
                <a:cs typeface="Courier New"/>
                <a:sym typeface="Courier New"/>
              </a:rPr>
              <a:t>name</a:t>
            </a:r>
            <a:r>
              <a:rPr lang="en-GB" sz="1350">
                <a:solidFill>
                  <a:srgbClr val="1B1B32"/>
                </a:solidFill>
                <a:highlight>
                  <a:srgbClr val="F5F6F7"/>
                </a:highlight>
              </a:rPr>
              <a:t> will receive its default value </a:t>
            </a:r>
            <a:r>
              <a:rPr lang="en-GB" sz="1200">
                <a:solidFill>
                  <a:srgbClr val="2A2A40"/>
                </a:solidFill>
                <a:highlight>
                  <a:srgbClr val="DFDFE2"/>
                </a:highlight>
                <a:latin typeface="Courier New"/>
                <a:ea typeface="Courier New"/>
                <a:cs typeface="Courier New"/>
                <a:sym typeface="Courier New"/>
              </a:rPr>
              <a:t>Anonymous</a:t>
            </a:r>
            <a:r>
              <a:rPr lang="en-GB" sz="1350">
                <a:solidFill>
                  <a:srgbClr val="1B1B32"/>
                </a:solidFill>
                <a:highlight>
                  <a:srgbClr val="F5F6F7"/>
                </a:highlight>
              </a:rPr>
              <a:t> when you do not provide a value for the parameter. You can add default values for as many parameters as you want.</a:t>
            </a:r>
            <a:endParaRPr sz="1350">
              <a:solidFill>
                <a:srgbClr val="1B1B32"/>
              </a:solidFill>
              <a:highlight>
                <a:srgbClr val="F5F6F7"/>
              </a:highlight>
            </a:endParaRPr>
          </a:p>
        </p:txBody>
      </p:sp>
      <p:pic>
        <p:nvPicPr>
          <p:cNvPr id="482" name="Google Shape;482;p84"/>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5"/>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Use the Rest Parameter with Function Parameters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In order to help us create more flexible functions, ES6 introduces the rest parameter for function parameters. With the rest parameter, you can create functions that take a variable number of arguments. These arguments are stored in an array that can be accessed later from inside the function.</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Check out this code: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function</a:t>
            </a:r>
            <a:r>
              <a:rPr lang="en-GB" sz="1350">
                <a:solidFill>
                  <a:schemeClr val="dk1"/>
                </a:solidFill>
                <a:highlight>
                  <a:srgbClr val="F5F2F0"/>
                </a:highlight>
                <a:latin typeface="Courier New"/>
                <a:ea typeface="Courier New"/>
                <a:cs typeface="Courier New"/>
                <a:sym typeface="Courier New"/>
              </a:rPr>
              <a:t> </a:t>
            </a:r>
            <a:r>
              <a:rPr lang="en-GB" sz="1350">
                <a:solidFill>
                  <a:srgbClr val="992900"/>
                </a:solidFill>
                <a:highlight>
                  <a:srgbClr val="F5F2F0"/>
                </a:highlight>
                <a:latin typeface="Courier New"/>
                <a:ea typeface="Courier New"/>
                <a:cs typeface="Courier New"/>
                <a:sym typeface="Courier New"/>
              </a:rPr>
              <a:t>howMany</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args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return</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"You have passed "</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args</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length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 arguments."</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howMany</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0</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howMany</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"string"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2574A9"/>
                </a:solidFill>
                <a:highlight>
                  <a:srgbClr val="F5F2F0"/>
                </a:highlight>
                <a:latin typeface="Courier New"/>
                <a:ea typeface="Courier New"/>
                <a:cs typeface="Courier New"/>
                <a:sym typeface="Courier New"/>
              </a:rPr>
              <a:t>null</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The console would display the strings </a:t>
            </a:r>
            <a:r>
              <a:rPr lang="en-GB" sz="1200">
                <a:solidFill>
                  <a:srgbClr val="2A2A40"/>
                </a:solidFill>
                <a:highlight>
                  <a:srgbClr val="DFDFE2"/>
                </a:highlight>
                <a:latin typeface="Courier New"/>
                <a:ea typeface="Courier New"/>
                <a:cs typeface="Courier New"/>
                <a:sym typeface="Courier New"/>
              </a:rPr>
              <a:t>You have passed 3 arguments.</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You have passed 4 arguments.</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The rest parameter eliminates the need to use the </a:t>
            </a:r>
            <a:r>
              <a:rPr lang="en-GB" sz="1200">
                <a:solidFill>
                  <a:srgbClr val="2A2A40"/>
                </a:solidFill>
                <a:highlight>
                  <a:srgbClr val="DFDFE2"/>
                </a:highlight>
                <a:latin typeface="Courier New"/>
                <a:ea typeface="Courier New"/>
                <a:cs typeface="Courier New"/>
                <a:sym typeface="Courier New"/>
              </a:rPr>
              <a:t>arguments</a:t>
            </a:r>
            <a:r>
              <a:rPr lang="en-GB" sz="1350">
                <a:solidFill>
                  <a:srgbClr val="1B1B32"/>
                </a:solidFill>
                <a:highlight>
                  <a:srgbClr val="F5F6F7"/>
                </a:highlight>
              </a:rPr>
              <a:t> object and allows us to use array methods on the array of parameters passed to the function </a:t>
            </a:r>
            <a:r>
              <a:rPr lang="en-GB" sz="1200">
                <a:solidFill>
                  <a:srgbClr val="2A2A40"/>
                </a:solidFill>
                <a:highlight>
                  <a:srgbClr val="DFDFE2"/>
                </a:highlight>
                <a:latin typeface="Courier New"/>
                <a:ea typeface="Courier New"/>
                <a:cs typeface="Courier New"/>
                <a:sym typeface="Courier New"/>
              </a:rPr>
              <a:t>howMany</a:t>
            </a:r>
            <a:r>
              <a:rPr lang="en-GB" sz="1350">
                <a:solidFill>
                  <a:srgbClr val="1B1B32"/>
                </a:solidFill>
                <a:highlight>
                  <a:srgbClr val="F5F6F7"/>
                </a:highlight>
              </a:rPr>
              <a:t>.</a:t>
            </a:r>
            <a:endParaRPr sz="1350">
              <a:solidFill>
                <a:srgbClr val="1B1B32"/>
              </a:solidFill>
              <a:highlight>
                <a:srgbClr val="F5F6F7"/>
              </a:highlight>
            </a:endParaRPr>
          </a:p>
        </p:txBody>
      </p:sp>
      <p:pic>
        <p:nvPicPr>
          <p:cNvPr id="488" name="Google Shape;488;p85"/>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6"/>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Use the Spread Operator to Evaluate Arrays In-Place</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ES6 introduces the spread operator, which allows us to expand arrays and other expressions in places where multiple parameters or elements are expected.</a:t>
            </a:r>
            <a:endParaRPr sz="1350">
              <a:solidFill>
                <a:srgbClr val="1B1B32"/>
              </a:solidFill>
              <a:highlight>
                <a:srgbClr val="F5F6F7"/>
              </a:highlight>
            </a:endParaRPr>
          </a:p>
          <a:p>
            <a:pPr indent="0" lvl="0" marL="0" rtl="0" algn="l">
              <a:lnSpc>
                <a:spcPct val="115000"/>
              </a:lnSpc>
              <a:spcBef>
                <a:spcPts val="1400"/>
              </a:spcBef>
              <a:spcAft>
                <a:spcPts val="0"/>
              </a:spcAft>
              <a:buNone/>
            </a:pPr>
            <a:r>
              <a:t/>
            </a:r>
            <a:endParaRPr sz="1350">
              <a:solidFill>
                <a:srgbClr val="1B1B32"/>
              </a:solidFill>
              <a:highlight>
                <a:srgbClr val="F5F6F7"/>
              </a:highlight>
            </a:endParaRPr>
          </a:p>
          <a:p>
            <a:pPr indent="0" lvl="0" marL="0" rtl="0" algn="l">
              <a:lnSpc>
                <a:spcPct val="133333"/>
              </a:lnSpc>
              <a:spcBef>
                <a:spcPts val="1400"/>
              </a:spcBef>
              <a:spcAft>
                <a:spcPts val="0"/>
              </a:spcAft>
              <a:buNone/>
            </a:pPr>
            <a:r>
              <a:rPr lang="en-GB" sz="1350">
                <a:solidFill>
                  <a:srgbClr val="0000FF"/>
                </a:solidFill>
                <a:highlight>
                  <a:srgbClr val="FFFFFF"/>
                </a:highlight>
                <a:latin typeface="Courier New"/>
                <a:ea typeface="Courier New"/>
                <a:cs typeface="Courier New"/>
                <a:sym typeface="Courier New"/>
              </a:rPr>
              <a:t>const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arr1</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'JAN'</a:t>
            </a:r>
            <a:r>
              <a:rPr lang="en-GB" sz="1350">
                <a:solidFill>
                  <a:schemeClr val="dk1"/>
                </a:solidFill>
                <a:highlight>
                  <a:srgbClr val="FFFFFF"/>
                </a:highlight>
                <a:latin typeface="Courier New"/>
                <a:ea typeface="Courier New"/>
                <a:cs typeface="Courier New"/>
                <a:sym typeface="Courier New"/>
              </a:rPr>
              <a:t>, </a:t>
            </a:r>
            <a:r>
              <a:rPr lang="en-GB" sz="1350">
                <a:solidFill>
                  <a:srgbClr val="A31515"/>
                </a:solidFill>
                <a:highlight>
                  <a:srgbClr val="FFFFFF"/>
                </a:highlight>
                <a:latin typeface="Courier New"/>
                <a:ea typeface="Courier New"/>
                <a:cs typeface="Courier New"/>
                <a:sym typeface="Courier New"/>
              </a:rPr>
              <a:t>'FEB'</a:t>
            </a:r>
            <a:r>
              <a:rPr lang="en-GB" sz="1350">
                <a:solidFill>
                  <a:schemeClr val="dk1"/>
                </a:solidFill>
                <a:highlight>
                  <a:srgbClr val="FFFFFF"/>
                </a:highlight>
                <a:latin typeface="Courier New"/>
                <a:ea typeface="Courier New"/>
                <a:cs typeface="Courier New"/>
                <a:sym typeface="Courier New"/>
              </a:rPr>
              <a:t>, </a:t>
            </a:r>
            <a:r>
              <a:rPr lang="en-GB" sz="1350">
                <a:solidFill>
                  <a:srgbClr val="A31515"/>
                </a:solidFill>
                <a:highlight>
                  <a:srgbClr val="FFFFFF"/>
                </a:highlight>
                <a:latin typeface="Courier New"/>
                <a:ea typeface="Courier New"/>
                <a:cs typeface="Courier New"/>
                <a:sym typeface="Courier New"/>
              </a:rPr>
              <a:t>'MAR'</a:t>
            </a:r>
            <a:r>
              <a:rPr lang="en-GB" sz="1350">
                <a:solidFill>
                  <a:schemeClr val="dk1"/>
                </a:solidFill>
                <a:highlight>
                  <a:srgbClr val="FFFFFF"/>
                </a:highlight>
                <a:latin typeface="Courier New"/>
                <a:ea typeface="Courier New"/>
                <a:cs typeface="Courier New"/>
                <a:sym typeface="Courier New"/>
              </a:rPr>
              <a:t>, </a:t>
            </a:r>
            <a:r>
              <a:rPr lang="en-GB" sz="1350">
                <a:solidFill>
                  <a:srgbClr val="A31515"/>
                </a:solidFill>
                <a:highlight>
                  <a:srgbClr val="FFFFFF"/>
                </a:highlight>
                <a:latin typeface="Courier New"/>
                <a:ea typeface="Courier New"/>
                <a:cs typeface="Courier New"/>
                <a:sym typeface="Courier New"/>
              </a:rPr>
              <a:t>'APR'</a:t>
            </a:r>
            <a:r>
              <a:rPr lang="en-GB" sz="1350">
                <a:solidFill>
                  <a:schemeClr val="dk1"/>
                </a:solidFill>
                <a:highlight>
                  <a:srgbClr val="FFFFFF"/>
                </a:highlight>
                <a:latin typeface="Courier New"/>
                <a:ea typeface="Courier New"/>
                <a:cs typeface="Courier New"/>
                <a:sym typeface="Courier New"/>
              </a:rPr>
              <a:t>, </a:t>
            </a:r>
            <a:r>
              <a:rPr lang="en-GB" sz="1350">
                <a:solidFill>
                  <a:srgbClr val="A31515"/>
                </a:solidFill>
                <a:highlight>
                  <a:srgbClr val="FFFFFF"/>
                </a:highlight>
                <a:latin typeface="Courier New"/>
                <a:ea typeface="Courier New"/>
                <a:cs typeface="Courier New"/>
                <a:sym typeface="Courier New"/>
              </a:rPr>
              <a:t>'MAY'</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00FF"/>
                </a:solidFill>
                <a:highlight>
                  <a:srgbClr val="FFFFFF"/>
                </a:highlight>
                <a:latin typeface="Courier New"/>
                <a:ea typeface="Courier New"/>
                <a:cs typeface="Courier New"/>
                <a:sym typeface="Courier New"/>
              </a:rPr>
              <a:t>let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arr2</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107E"/>
                </a:solidFill>
                <a:highlight>
                  <a:srgbClr val="FFFFFF"/>
                </a:highlight>
                <a:latin typeface="Courier New"/>
                <a:ea typeface="Courier New"/>
                <a:cs typeface="Courier New"/>
                <a:sym typeface="Courier New"/>
              </a:rPr>
              <a:t>arr2</a:t>
            </a:r>
            <a:r>
              <a:rPr lang="en-GB" sz="1350">
                <a:solidFill>
                  <a:schemeClr val="dk1"/>
                </a:solidFill>
                <a:highlight>
                  <a:srgbClr val="FFFFFF"/>
                </a:highlight>
                <a:latin typeface="Courier New"/>
                <a:ea typeface="Courier New"/>
                <a:cs typeface="Courier New"/>
                <a:sym typeface="Courier New"/>
              </a:rPr>
              <a:t> = [...</a:t>
            </a:r>
            <a:r>
              <a:rPr lang="en-GB" sz="1350">
                <a:solidFill>
                  <a:srgbClr val="00107E"/>
                </a:solidFill>
                <a:highlight>
                  <a:srgbClr val="FFFFFF"/>
                </a:highlight>
                <a:latin typeface="Courier New"/>
                <a:ea typeface="Courier New"/>
                <a:cs typeface="Courier New"/>
                <a:sym typeface="Courier New"/>
              </a:rPr>
              <a:t>arr1</a:t>
            </a:r>
            <a:r>
              <a:rPr lang="en-GB" sz="1350">
                <a:solidFill>
                  <a:schemeClr val="dk1"/>
                </a:solidFill>
                <a:highlight>
                  <a:srgbClr val="FFFFFF"/>
                </a:highlight>
                <a:latin typeface="Courier New"/>
                <a:ea typeface="Courier New"/>
                <a:cs typeface="Courier New"/>
                <a:sym typeface="Courier New"/>
              </a:rPr>
              <a:t>];  </a:t>
            </a:r>
            <a:endParaRPr sz="1350">
              <a:solidFill>
                <a:schemeClr val="dk1"/>
              </a:solidFill>
              <a:highlight>
                <a:srgbClr val="FFFFFF"/>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GB" sz="1350">
                <a:solidFill>
                  <a:srgbClr val="00107E"/>
                </a:solidFill>
                <a:highlight>
                  <a:srgbClr val="FFFFFF"/>
                </a:highlight>
                <a:latin typeface="Courier New"/>
                <a:ea typeface="Courier New"/>
                <a:cs typeface="Courier New"/>
                <a:sym typeface="Courier New"/>
              </a:rPr>
              <a:t>console</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log</a:t>
            </a:r>
            <a:r>
              <a:rPr lang="en-GB" sz="1350">
                <a:solidFill>
                  <a:schemeClr val="dk1"/>
                </a:solidFill>
                <a:highlight>
                  <a:srgbClr val="FFFFFF"/>
                </a:highlight>
                <a:latin typeface="Courier New"/>
                <a:ea typeface="Courier New"/>
                <a:cs typeface="Courier New"/>
                <a:sym typeface="Courier New"/>
              </a:rPr>
              <a:t>(</a:t>
            </a:r>
            <a:r>
              <a:rPr lang="en-GB" sz="1350">
                <a:solidFill>
                  <a:srgbClr val="00107E"/>
                </a:solidFill>
                <a:highlight>
                  <a:srgbClr val="FFFFFF"/>
                </a:highlight>
                <a:latin typeface="Courier New"/>
                <a:ea typeface="Courier New"/>
                <a:cs typeface="Courier New"/>
                <a:sym typeface="Courier New"/>
              </a:rPr>
              <a:t>arr2</a:t>
            </a:r>
            <a:r>
              <a:rPr lang="en-GB" sz="1350">
                <a:solidFill>
                  <a:schemeClr val="dk1"/>
                </a:solidFill>
                <a:highlight>
                  <a:srgbClr val="FFFFFF"/>
                </a:highlight>
                <a:latin typeface="Courier New"/>
                <a:ea typeface="Courier New"/>
                <a:cs typeface="Courier New"/>
                <a:sym typeface="Courier New"/>
              </a:rPr>
              <a:t>);</a:t>
            </a:r>
            <a:endParaRPr sz="13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1400"/>
              </a:spcAft>
              <a:buNone/>
            </a:pPr>
            <a:r>
              <a:t/>
            </a:r>
            <a:endParaRPr sz="1350">
              <a:solidFill>
                <a:srgbClr val="1B1B32"/>
              </a:solidFill>
              <a:highlight>
                <a:srgbClr val="F5F6F7"/>
              </a:highlight>
            </a:endParaRPr>
          </a:p>
        </p:txBody>
      </p:sp>
      <p:pic>
        <p:nvPicPr>
          <p:cNvPr id="494" name="Google Shape;494;p86"/>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7"/>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Destructuring Assignment to Extract Values from Objects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Destructuring assignment is special syntax introduced in ES6, for neatly assigning values taken directly from an object.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Consider the following ES5 code: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user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'John Doe'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34</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name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age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age</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200">
                <a:solidFill>
                  <a:srgbClr val="2A2A40"/>
                </a:solidFill>
                <a:highlight>
                  <a:srgbClr val="DFDFE2"/>
                </a:highlight>
                <a:latin typeface="Courier New"/>
                <a:ea typeface="Courier New"/>
                <a:cs typeface="Courier New"/>
                <a:sym typeface="Courier New"/>
              </a:rPr>
              <a:t>name</a:t>
            </a:r>
            <a:r>
              <a:rPr lang="en-GB" sz="1350">
                <a:solidFill>
                  <a:srgbClr val="1B1B32"/>
                </a:solidFill>
                <a:highlight>
                  <a:srgbClr val="F5F6F7"/>
                </a:highlight>
              </a:rPr>
              <a:t> would have a value of the string </a:t>
            </a:r>
            <a:r>
              <a:rPr lang="en-GB" sz="1200">
                <a:solidFill>
                  <a:srgbClr val="2A2A40"/>
                </a:solidFill>
                <a:highlight>
                  <a:srgbClr val="DFDFE2"/>
                </a:highlight>
                <a:latin typeface="Courier New"/>
                <a:ea typeface="Courier New"/>
                <a:cs typeface="Courier New"/>
                <a:sym typeface="Courier New"/>
              </a:rPr>
              <a:t>John Doe</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age</a:t>
            </a:r>
            <a:r>
              <a:rPr lang="en-GB" sz="1350">
                <a:solidFill>
                  <a:srgbClr val="1B1B32"/>
                </a:solidFill>
                <a:highlight>
                  <a:srgbClr val="F5F6F7"/>
                </a:highlight>
              </a:rPr>
              <a:t> would have the number </a:t>
            </a:r>
            <a:r>
              <a:rPr lang="en-GB" sz="1200">
                <a:solidFill>
                  <a:srgbClr val="2A2A40"/>
                </a:solidFill>
                <a:highlight>
                  <a:srgbClr val="DFDFE2"/>
                </a:highlight>
                <a:latin typeface="Courier New"/>
                <a:ea typeface="Courier New"/>
                <a:cs typeface="Courier New"/>
                <a:sym typeface="Courier New"/>
              </a:rPr>
              <a:t>34</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t/>
            </a:r>
            <a:endParaRPr sz="1350">
              <a:solidFill>
                <a:srgbClr val="1B1B32"/>
              </a:solidFill>
              <a:highlight>
                <a:srgbClr val="F5F6F7"/>
              </a:highlight>
            </a:endParaRPr>
          </a:p>
        </p:txBody>
      </p:sp>
      <p:pic>
        <p:nvPicPr>
          <p:cNvPr id="500" name="Google Shape;500;p87"/>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8"/>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Here's an equivalent assignment statement using the ES6 destructuring syntax:</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age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Again, </a:t>
            </a:r>
            <a:r>
              <a:rPr lang="en-GB" sz="1200">
                <a:solidFill>
                  <a:srgbClr val="2A2A40"/>
                </a:solidFill>
                <a:highlight>
                  <a:srgbClr val="DFDFE2"/>
                </a:highlight>
                <a:latin typeface="Courier New"/>
                <a:ea typeface="Courier New"/>
                <a:cs typeface="Courier New"/>
                <a:sym typeface="Courier New"/>
              </a:rPr>
              <a:t>name</a:t>
            </a:r>
            <a:r>
              <a:rPr lang="en-GB" sz="1350">
                <a:solidFill>
                  <a:srgbClr val="1B1B32"/>
                </a:solidFill>
                <a:highlight>
                  <a:srgbClr val="F5F6F7"/>
                </a:highlight>
              </a:rPr>
              <a:t> would have a value of the string </a:t>
            </a:r>
            <a:r>
              <a:rPr lang="en-GB" sz="1200">
                <a:solidFill>
                  <a:srgbClr val="2A2A40"/>
                </a:solidFill>
                <a:highlight>
                  <a:srgbClr val="DFDFE2"/>
                </a:highlight>
                <a:latin typeface="Courier New"/>
                <a:ea typeface="Courier New"/>
                <a:cs typeface="Courier New"/>
                <a:sym typeface="Courier New"/>
              </a:rPr>
              <a:t>John Doe</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age</a:t>
            </a:r>
            <a:r>
              <a:rPr lang="en-GB" sz="1350">
                <a:solidFill>
                  <a:srgbClr val="1B1B32"/>
                </a:solidFill>
                <a:highlight>
                  <a:srgbClr val="F5F6F7"/>
                </a:highlight>
              </a:rPr>
              <a:t> would have the number </a:t>
            </a:r>
            <a:r>
              <a:rPr lang="en-GB" sz="1200">
                <a:solidFill>
                  <a:srgbClr val="2A2A40"/>
                </a:solidFill>
                <a:highlight>
                  <a:srgbClr val="DFDFE2"/>
                </a:highlight>
                <a:latin typeface="Courier New"/>
                <a:ea typeface="Courier New"/>
                <a:cs typeface="Courier New"/>
                <a:sym typeface="Courier New"/>
              </a:rPr>
              <a:t>34</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Here, the </a:t>
            </a:r>
            <a:r>
              <a:rPr lang="en-GB" sz="1200">
                <a:solidFill>
                  <a:srgbClr val="2A2A40"/>
                </a:solidFill>
                <a:highlight>
                  <a:srgbClr val="DFDFE2"/>
                </a:highlight>
                <a:latin typeface="Courier New"/>
                <a:ea typeface="Courier New"/>
                <a:cs typeface="Courier New"/>
                <a:sym typeface="Courier New"/>
              </a:rPr>
              <a:t>name</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age</a:t>
            </a:r>
            <a:r>
              <a:rPr lang="en-GB" sz="1350">
                <a:solidFill>
                  <a:srgbClr val="1B1B32"/>
                </a:solidFill>
                <a:highlight>
                  <a:srgbClr val="F5F6F7"/>
                </a:highlight>
              </a:rPr>
              <a:t> variables will be created and assigned the values of their respective values from the </a:t>
            </a:r>
            <a:r>
              <a:rPr lang="en-GB" sz="1200">
                <a:solidFill>
                  <a:srgbClr val="2A2A40"/>
                </a:solidFill>
                <a:highlight>
                  <a:srgbClr val="DFDFE2"/>
                </a:highlight>
                <a:latin typeface="Courier New"/>
                <a:ea typeface="Courier New"/>
                <a:cs typeface="Courier New"/>
                <a:sym typeface="Courier New"/>
              </a:rPr>
              <a:t>user</a:t>
            </a:r>
            <a:r>
              <a:rPr lang="en-GB" sz="1350">
                <a:solidFill>
                  <a:srgbClr val="1B1B32"/>
                </a:solidFill>
                <a:highlight>
                  <a:srgbClr val="F5F6F7"/>
                </a:highlight>
              </a:rPr>
              <a:t> object. You can see how much cleaner this is.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You can extract as many or few values from the object as you want.</a:t>
            </a:r>
            <a:endParaRPr sz="1350">
              <a:solidFill>
                <a:srgbClr val="1B1B32"/>
              </a:solidFill>
              <a:highlight>
                <a:srgbClr val="F5F6F7"/>
              </a:highlight>
            </a:endParaRPr>
          </a:p>
        </p:txBody>
      </p:sp>
      <p:pic>
        <p:nvPicPr>
          <p:cNvPr id="506" name="Google Shape;506;p88"/>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9"/>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Use Destructuring Assignment to Assign Variables from Objects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Destructuring allows you to assign a new variable name when extracting values. You can do this by putting the new name after a colon when assigning the value.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Using the same object from the last example: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user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'John Doe'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34</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Here's how you can give new variable names in the assignment: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userAge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0"/>
              </a:spcAft>
              <a:buNone/>
            </a:pPr>
            <a:r>
              <a:rPr lang="en-GB" sz="1350">
                <a:solidFill>
                  <a:srgbClr val="1B1B32"/>
                </a:solidFill>
                <a:highlight>
                  <a:srgbClr val="F5F6F7"/>
                </a:highlight>
              </a:rPr>
              <a:t>You may read it as "get the value of </a:t>
            </a:r>
            <a:r>
              <a:rPr lang="en-GB" sz="1200">
                <a:solidFill>
                  <a:srgbClr val="2A2A40"/>
                </a:solidFill>
                <a:highlight>
                  <a:srgbClr val="DFDFE2"/>
                </a:highlight>
                <a:latin typeface="Courier New"/>
                <a:ea typeface="Courier New"/>
                <a:cs typeface="Courier New"/>
                <a:sym typeface="Courier New"/>
              </a:rPr>
              <a:t>user.name</a:t>
            </a:r>
            <a:r>
              <a:rPr lang="en-GB" sz="1350">
                <a:solidFill>
                  <a:srgbClr val="1B1B32"/>
                </a:solidFill>
                <a:highlight>
                  <a:srgbClr val="F5F6F7"/>
                </a:highlight>
              </a:rPr>
              <a:t> and assign it to a new variable named </a:t>
            </a:r>
            <a:r>
              <a:rPr lang="en-GB" sz="1200">
                <a:solidFill>
                  <a:srgbClr val="2A2A40"/>
                </a:solidFill>
                <a:highlight>
                  <a:srgbClr val="DFDFE2"/>
                </a:highlight>
                <a:latin typeface="Courier New"/>
                <a:ea typeface="Courier New"/>
                <a:cs typeface="Courier New"/>
                <a:sym typeface="Courier New"/>
              </a:rPr>
              <a:t>userName</a:t>
            </a:r>
            <a:r>
              <a:rPr lang="en-GB" sz="1350">
                <a:solidFill>
                  <a:srgbClr val="1B1B32"/>
                </a:solidFill>
                <a:highlight>
                  <a:srgbClr val="F5F6F7"/>
                </a:highlight>
              </a:rPr>
              <a:t>" and so on. The value of </a:t>
            </a:r>
            <a:r>
              <a:rPr lang="en-GB" sz="1200">
                <a:solidFill>
                  <a:srgbClr val="2A2A40"/>
                </a:solidFill>
                <a:highlight>
                  <a:srgbClr val="DFDFE2"/>
                </a:highlight>
                <a:latin typeface="Courier New"/>
                <a:ea typeface="Courier New"/>
                <a:cs typeface="Courier New"/>
                <a:sym typeface="Courier New"/>
              </a:rPr>
              <a:t>userName</a:t>
            </a:r>
            <a:r>
              <a:rPr lang="en-GB" sz="1350">
                <a:solidFill>
                  <a:srgbClr val="1B1B32"/>
                </a:solidFill>
                <a:highlight>
                  <a:srgbClr val="F5F6F7"/>
                </a:highlight>
              </a:rPr>
              <a:t> would be the string </a:t>
            </a:r>
            <a:r>
              <a:rPr lang="en-GB" sz="1200">
                <a:solidFill>
                  <a:srgbClr val="2A2A40"/>
                </a:solidFill>
                <a:highlight>
                  <a:srgbClr val="DFDFE2"/>
                </a:highlight>
                <a:latin typeface="Courier New"/>
                <a:ea typeface="Courier New"/>
                <a:cs typeface="Courier New"/>
                <a:sym typeface="Courier New"/>
              </a:rPr>
              <a:t>John Doe</a:t>
            </a:r>
            <a:r>
              <a:rPr lang="en-GB" sz="1350">
                <a:solidFill>
                  <a:srgbClr val="1B1B32"/>
                </a:solidFill>
                <a:highlight>
                  <a:srgbClr val="F5F6F7"/>
                </a:highlight>
              </a:rPr>
              <a:t>, and the value of </a:t>
            </a:r>
            <a:r>
              <a:rPr lang="en-GB" sz="1200">
                <a:solidFill>
                  <a:srgbClr val="2A2A40"/>
                </a:solidFill>
                <a:highlight>
                  <a:srgbClr val="DFDFE2"/>
                </a:highlight>
                <a:latin typeface="Courier New"/>
                <a:ea typeface="Courier New"/>
                <a:cs typeface="Courier New"/>
                <a:sym typeface="Courier New"/>
              </a:rPr>
              <a:t>userAge</a:t>
            </a:r>
            <a:r>
              <a:rPr lang="en-GB" sz="1350">
                <a:solidFill>
                  <a:srgbClr val="1B1B32"/>
                </a:solidFill>
                <a:highlight>
                  <a:srgbClr val="F5F6F7"/>
                </a:highlight>
              </a:rPr>
              <a:t> would be the number </a:t>
            </a:r>
            <a:r>
              <a:rPr lang="en-GB" sz="1200">
                <a:solidFill>
                  <a:srgbClr val="2A2A40"/>
                </a:solidFill>
                <a:highlight>
                  <a:srgbClr val="DFDFE2"/>
                </a:highlight>
                <a:latin typeface="Courier New"/>
                <a:ea typeface="Courier New"/>
                <a:cs typeface="Courier New"/>
                <a:sym typeface="Courier New"/>
              </a:rPr>
              <a:t>34</a:t>
            </a:r>
            <a:r>
              <a:rPr lang="en-GB" sz="1350">
                <a:solidFill>
                  <a:srgbClr val="1B1B32"/>
                </a:solidFill>
                <a:highlight>
                  <a:srgbClr val="F5F6F7"/>
                </a:highlight>
              </a:rPr>
              <a:t>.</a:t>
            </a:r>
            <a:endParaRPr sz="1350">
              <a:solidFill>
                <a:srgbClr val="1B1B32"/>
              </a:solidFill>
              <a:highlight>
                <a:srgbClr val="F5F6F7"/>
              </a:highlight>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90"/>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Use Destructuring Assignment to Assign Variables from Nested Objects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You can use the same principles from the previous two lessons to destructure values from nested objects.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Using an object similar to previous examples: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user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johnDoe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34</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email</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'johnDoe@freeCodeCamp.com'</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Here's how to extract the values of object properties and assign them to variables with the same name:</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johnDoe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email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And here's how you can assign an object properties' values to variables with different names: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johnDoe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email</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userEmail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user</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50000"/>
              </a:lnSpc>
              <a:spcBef>
                <a:spcPts val="700"/>
              </a:spcBef>
              <a:spcAft>
                <a:spcPts val="0"/>
              </a:spcAft>
              <a:buNone/>
            </a:pPr>
            <a:r>
              <a:t/>
            </a:r>
            <a:endParaRPr sz="1350">
              <a:solidFill>
                <a:srgbClr val="38425C"/>
              </a:solidFill>
              <a:highlight>
                <a:srgbClr val="F5F6F7"/>
              </a:highlight>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1"/>
          <p:cNvSpPr txBox="1"/>
          <p:nvPr/>
        </p:nvSpPr>
        <p:spPr>
          <a:xfrm>
            <a:off x="83275" y="135325"/>
            <a:ext cx="8819100" cy="4950600"/>
          </a:xfrm>
          <a:prstGeom prst="rect">
            <a:avLst/>
          </a:prstGeom>
          <a:noFill/>
          <a:ln>
            <a:noFill/>
          </a:ln>
        </p:spPr>
        <p:txBody>
          <a:bodyPr anchorCtr="0" anchor="t" bIns="91425" lIns="91425" spcFirstLastPara="1" rIns="91425" wrap="square" tIns="91425">
            <a:noAutofit/>
          </a:bodyPr>
          <a:lstStyle/>
          <a:p>
            <a:pPr indent="0" lvl="0" marL="0" marR="25400" rtl="0" algn="l">
              <a:lnSpc>
                <a:spcPct val="115000"/>
              </a:lnSpc>
              <a:spcBef>
                <a:spcPts val="1500"/>
              </a:spcBef>
              <a:spcAft>
                <a:spcPts val="0"/>
              </a:spcAft>
              <a:buNone/>
            </a:pPr>
            <a:r>
              <a:rPr b="1" lang="en-GB" sz="2400">
                <a:solidFill>
                  <a:srgbClr val="1B1B32"/>
                </a:solidFill>
                <a:highlight>
                  <a:srgbClr val="F5F6F7"/>
                </a:highlight>
              </a:rPr>
              <a:t>Destructuring Assignment to Assign Variables from Arrays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ES6 makes destructuring arrays as easy as destructuring objects.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One key difference between the spread operator and array destructuring is that the spread operator unpacks all contents of an array into a comma-separated list. Consequently, you cannot pick or choose which elements you want to assign to variables.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Destructuring an array lets us do exactly that: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6</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b</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The console will display the values of </a:t>
            </a:r>
            <a:r>
              <a:rPr lang="en-GB" sz="1200">
                <a:solidFill>
                  <a:srgbClr val="2A2A40"/>
                </a:solidFill>
                <a:highlight>
                  <a:srgbClr val="DFDFE2"/>
                </a:highlight>
                <a:latin typeface="Courier New"/>
                <a:ea typeface="Courier New"/>
                <a:cs typeface="Courier New"/>
                <a:sym typeface="Courier New"/>
              </a:rPr>
              <a:t>a</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b</a:t>
            </a:r>
            <a:r>
              <a:rPr lang="en-GB" sz="1350">
                <a:solidFill>
                  <a:srgbClr val="1B1B32"/>
                </a:solidFill>
                <a:highlight>
                  <a:srgbClr val="F5F6F7"/>
                </a:highlight>
              </a:rPr>
              <a:t> as </a:t>
            </a:r>
            <a:r>
              <a:rPr lang="en-GB" sz="1200">
                <a:solidFill>
                  <a:srgbClr val="2A2A40"/>
                </a:solidFill>
                <a:highlight>
                  <a:srgbClr val="DFDFE2"/>
                </a:highlight>
                <a:latin typeface="Courier New"/>
                <a:ea typeface="Courier New"/>
                <a:cs typeface="Courier New"/>
                <a:sym typeface="Courier New"/>
              </a:rPr>
              <a:t>1, 2</a:t>
            </a:r>
            <a:r>
              <a:rPr lang="en-GB" sz="1350">
                <a:solidFill>
                  <a:srgbClr val="1B1B32"/>
                </a:solidFill>
                <a:highlight>
                  <a:srgbClr val="F5F6F7"/>
                </a:highlight>
              </a:rPr>
              <a:t>.</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The variable </a:t>
            </a:r>
            <a:r>
              <a:rPr lang="en-GB" sz="1200">
                <a:solidFill>
                  <a:srgbClr val="2A2A40"/>
                </a:solidFill>
                <a:highlight>
                  <a:srgbClr val="DFDFE2"/>
                </a:highlight>
                <a:latin typeface="Courier New"/>
                <a:ea typeface="Courier New"/>
                <a:cs typeface="Courier New"/>
                <a:sym typeface="Courier New"/>
              </a:rPr>
              <a:t>a</a:t>
            </a:r>
            <a:r>
              <a:rPr lang="en-GB" sz="1350">
                <a:solidFill>
                  <a:srgbClr val="1B1B32"/>
                </a:solidFill>
                <a:highlight>
                  <a:srgbClr val="F5F6F7"/>
                </a:highlight>
              </a:rPr>
              <a:t> is assigned the first value of the array, and </a:t>
            </a:r>
            <a:r>
              <a:rPr lang="en-GB" sz="1200">
                <a:solidFill>
                  <a:srgbClr val="2A2A40"/>
                </a:solidFill>
                <a:highlight>
                  <a:srgbClr val="DFDFE2"/>
                </a:highlight>
                <a:latin typeface="Courier New"/>
                <a:ea typeface="Courier New"/>
                <a:cs typeface="Courier New"/>
                <a:sym typeface="Courier New"/>
              </a:rPr>
              <a:t>b</a:t>
            </a:r>
            <a:r>
              <a:rPr lang="en-GB" sz="1350">
                <a:solidFill>
                  <a:srgbClr val="1B1B32"/>
                </a:solidFill>
                <a:highlight>
                  <a:srgbClr val="F5F6F7"/>
                </a:highlight>
              </a:rPr>
              <a:t> is assigned the second value of the array. We can also access the value at any index in an array with destructuring by using commas to reach the desired index:</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c</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r>
              <a:rPr lang="en-GB" sz="1350">
                <a:solidFill>
                  <a:srgbClr val="9932CC"/>
                </a:solidFill>
                <a:highlight>
                  <a:srgbClr val="F5F2F0"/>
                </a:highlight>
                <a:latin typeface="Courier New"/>
                <a:ea typeface="Courier New"/>
                <a:cs typeface="Courier New"/>
                <a:sym typeface="Courier New"/>
              </a:rPr>
              <a:t>1</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2</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3</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4</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6</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b</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c</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1B1B32"/>
                </a:solidFill>
                <a:highlight>
                  <a:srgbClr val="F5F6F7"/>
                </a:highlight>
              </a:rPr>
              <a:t>The console will display the values of </a:t>
            </a:r>
            <a:r>
              <a:rPr lang="en-GB" sz="1200">
                <a:solidFill>
                  <a:srgbClr val="2A2A40"/>
                </a:solidFill>
                <a:highlight>
                  <a:srgbClr val="DFDFE2"/>
                </a:highlight>
                <a:latin typeface="Courier New"/>
                <a:ea typeface="Courier New"/>
                <a:cs typeface="Courier New"/>
                <a:sym typeface="Courier New"/>
              </a:rPr>
              <a:t>a</a:t>
            </a:r>
            <a:r>
              <a:rPr lang="en-GB" sz="1350">
                <a:solidFill>
                  <a:srgbClr val="1B1B32"/>
                </a:solidFill>
                <a:highlight>
                  <a:srgbClr val="F5F6F7"/>
                </a:highlight>
              </a:rPr>
              <a:t>, </a:t>
            </a:r>
            <a:r>
              <a:rPr lang="en-GB" sz="1200">
                <a:solidFill>
                  <a:srgbClr val="2A2A40"/>
                </a:solidFill>
                <a:highlight>
                  <a:srgbClr val="DFDFE2"/>
                </a:highlight>
                <a:latin typeface="Courier New"/>
                <a:ea typeface="Courier New"/>
                <a:cs typeface="Courier New"/>
                <a:sym typeface="Courier New"/>
              </a:rPr>
              <a:t>b</a:t>
            </a:r>
            <a:r>
              <a:rPr lang="en-GB" sz="1350">
                <a:solidFill>
                  <a:srgbClr val="1B1B32"/>
                </a:solidFill>
                <a:highlight>
                  <a:srgbClr val="F5F6F7"/>
                </a:highlight>
              </a:rPr>
              <a:t>, and </a:t>
            </a:r>
            <a:r>
              <a:rPr lang="en-GB" sz="1200">
                <a:solidFill>
                  <a:srgbClr val="2A2A40"/>
                </a:solidFill>
                <a:highlight>
                  <a:srgbClr val="DFDFE2"/>
                </a:highlight>
                <a:latin typeface="Courier New"/>
                <a:ea typeface="Courier New"/>
                <a:cs typeface="Courier New"/>
                <a:sym typeface="Courier New"/>
              </a:rPr>
              <a:t>c</a:t>
            </a:r>
            <a:r>
              <a:rPr lang="en-GB" sz="1350">
                <a:solidFill>
                  <a:srgbClr val="1B1B32"/>
                </a:solidFill>
                <a:highlight>
                  <a:srgbClr val="F5F6F7"/>
                </a:highlight>
              </a:rPr>
              <a:t> as </a:t>
            </a:r>
            <a:r>
              <a:rPr lang="en-GB" sz="1200">
                <a:solidFill>
                  <a:srgbClr val="2A2A40"/>
                </a:solidFill>
                <a:highlight>
                  <a:srgbClr val="DFDFE2"/>
                </a:highlight>
                <a:latin typeface="Courier New"/>
                <a:ea typeface="Courier New"/>
                <a:cs typeface="Courier New"/>
                <a:sym typeface="Courier New"/>
              </a:rPr>
              <a:t>1, 2, 5</a:t>
            </a:r>
            <a:r>
              <a:rPr lang="en-GB" sz="1350">
                <a:solidFill>
                  <a:srgbClr val="1B1B32"/>
                </a:solidFill>
                <a:highlight>
                  <a:srgbClr val="F5F6F7"/>
                </a:highlight>
              </a:rPr>
              <a:t>.</a:t>
            </a:r>
            <a:endParaRPr sz="1350">
              <a:solidFill>
                <a:srgbClr val="1B1B32"/>
              </a:solidFill>
              <a:highlight>
                <a:srgbClr val="F5F6F7"/>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241500" y="338725"/>
            <a:ext cx="8661000" cy="41274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Clr>
                <a:schemeClr val="dk1"/>
              </a:buClr>
              <a:buSzPts val="1100"/>
              <a:buFont typeface="Arial"/>
              <a:buNone/>
            </a:pPr>
            <a:r>
              <a:rPr b="1" lang="en-GB" sz="2400">
                <a:solidFill>
                  <a:srgbClr val="1B1B32"/>
                </a:solidFill>
                <a:highlight>
                  <a:srgbClr val="F5F6F7"/>
                </a:highlight>
              </a:rPr>
              <a:t>Escaping Literal Quotes in Strings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When you are defining a string you must start and end with a single or double quote “ ‘</a:t>
            </a:r>
            <a:endParaRPr sz="1350">
              <a:solidFill>
                <a:srgbClr val="38425C"/>
              </a:solidFill>
              <a:highlight>
                <a:srgbClr val="F5F2F0"/>
              </a:highlight>
              <a:latin typeface="Courier New"/>
              <a:ea typeface="Courier New"/>
              <a:cs typeface="Courier New"/>
              <a:sym typeface="Courier New"/>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  const</a:t>
            </a:r>
            <a:r>
              <a:rPr lang="en-GB" sz="1350">
                <a:solidFill>
                  <a:schemeClr val="dk1"/>
                </a:solidFill>
                <a:highlight>
                  <a:srgbClr val="F5F2F0"/>
                </a:highlight>
                <a:latin typeface="Courier New"/>
                <a:ea typeface="Courier New"/>
                <a:cs typeface="Courier New"/>
                <a:sym typeface="Courier New"/>
              </a:rPr>
              <a:t> doubleQuoteStr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"This is a string"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endParaRPr sz="1350">
              <a:solidFill>
                <a:schemeClr val="dk1"/>
              </a:solidFill>
              <a:highlight>
                <a:srgbClr val="F5F2F0"/>
              </a:highlight>
              <a:latin typeface="Courier New"/>
              <a:ea typeface="Courier New"/>
              <a:cs typeface="Courier New"/>
              <a:sym typeface="Courier New"/>
            </a:endParaRPr>
          </a:p>
          <a:p>
            <a:pPr indent="0" lvl="0" marL="177800" marR="177800" rtl="0" algn="l">
              <a:lnSpc>
                <a:spcPct val="150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singleQuoteStr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'This is also a string'</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br>
              <a:rPr lang="en-GB" sz="1350">
                <a:solidFill>
                  <a:srgbClr val="38425C"/>
                </a:solidFill>
                <a:highlight>
                  <a:srgbClr val="F5F2F0"/>
                </a:highlight>
                <a:latin typeface="Courier New"/>
                <a:ea typeface="Courier New"/>
                <a:cs typeface="Courier New"/>
                <a:sym typeface="Courier New"/>
              </a:rPr>
            </a:b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‘Hello, "How are you".’</a:t>
            </a:r>
            <a:r>
              <a:rPr lang="en-GB" sz="1350">
                <a:solidFill>
                  <a:srgbClr val="38425C"/>
                </a:solidFill>
                <a:highlight>
                  <a:srgbClr val="F5F2F0"/>
                </a:highlight>
                <a:latin typeface="Courier New"/>
                <a:ea typeface="Courier New"/>
                <a:cs typeface="Courier New"/>
                <a:sym typeface="Courier New"/>
              </a:rPr>
              <a:t>;</a:t>
            </a:r>
            <a:br>
              <a:rPr lang="en-GB" sz="1350">
                <a:solidFill>
                  <a:srgbClr val="38425C"/>
                </a:solidFill>
                <a:highlight>
                  <a:srgbClr val="F5F2F0"/>
                </a:highlight>
                <a:latin typeface="Courier New"/>
                <a:ea typeface="Courier New"/>
                <a:cs typeface="Courier New"/>
                <a:sym typeface="Courier New"/>
              </a:rPr>
            </a:b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str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"Hello, \"How are you\"."</a:t>
            </a:r>
            <a:r>
              <a:rPr lang="en-GB" sz="1350">
                <a:solidFill>
                  <a:srgbClr val="38425C"/>
                </a:solidFill>
                <a:highlight>
                  <a:srgbClr val="F5F2F0"/>
                </a:highlight>
                <a:latin typeface="Courier New"/>
                <a:ea typeface="Courier New"/>
                <a:cs typeface="Courier New"/>
                <a:sym typeface="Courier New"/>
              </a:rPr>
              <a:t>;</a:t>
            </a:r>
            <a:endParaRPr sz="1350">
              <a:solidFill>
                <a:srgbClr val="38425C"/>
              </a:solidFill>
              <a:highlight>
                <a:srgbClr val="F5F2F0"/>
              </a:highlight>
              <a:latin typeface="Courier New"/>
              <a:ea typeface="Courier New"/>
              <a:cs typeface="Courier New"/>
              <a:sym typeface="Courier New"/>
            </a:endParaRPr>
          </a:p>
          <a:p>
            <a:pPr indent="0" lvl="0" marL="0" rtl="0" algn="l">
              <a:lnSpc>
                <a:spcPct val="133333"/>
              </a:lnSpc>
              <a:spcBef>
                <a:spcPts val="700"/>
              </a:spcBef>
              <a:spcAft>
                <a:spcPts val="0"/>
              </a:spcAft>
              <a:buNone/>
            </a:pPr>
            <a:br>
              <a:rPr lang="en-GB" sz="1350">
                <a:solidFill>
                  <a:srgbClr val="0000FF"/>
                </a:solidFill>
                <a:highlight>
                  <a:srgbClr val="FFFFFF"/>
                </a:highlight>
                <a:latin typeface="Courier New"/>
                <a:ea typeface="Courier New"/>
                <a:cs typeface="Courier New"/>
                <a:sym typeface="Courier New"/>
              </a:rPr>
            </a:br>
            <a:r>
              <a:rPr lang="en-GB" sz="1350">
                <a:solidFill>
                  <a:srgbClr val="0000FF"/>
                </a:solidFill>
                <a:highlight>
                  <a:srgbClr val="FFFFFF"/>
                </a:highlight>
                <a:latin typeface="Courier New"/>
                <a:ea typeface="Courier New"/>
                <a:cs typeface="Courier New"/>
                <a:sym typeface="Courier New"/>
              </a:rPr>
              <a:t>const</a:t>
            </a:r>
            <a:r>
              <a:rPr lang="en-GB" sz="1350">
                <a:solidFill>
                  <a:schemeClr val="dk1"/>
                </a:solidFill>
                <a:highlight>
                  <a:srgbClr val="FFFFFF"/>
                </a:highlight>
                <a:latin typeface="Courier New"/>
                <a:ea typeface="Courier New"/>
                <a:cs typeface="Courier New"/>
                <a:sym typeface="Courier New"/>
              </a:rPr>
              <a:t> </a:t>
            </a:r>
            <a:r>
              <a:rPr lang="en-GB" sz="1350">
                <a:solidFill>
                  <a:srgbClr val="00107E"/>
                </a:solidFill>
                <a:highlight>
                  <a:srgbClr val="FFFFFF"/>
                </a:highlight>
                <a:latin typeface="Courier New"/>
                <a:ea typeface="Courier New"/>
                <a:cs typeface="Courier New"/>
                <a:sym typeface="Courier New"/>
              </a:rPr>
              <a:t>myStr</a:t>
            </a:r>
            <a:r>
              <a:rPr lang="en-GB" sz="1350">
                <a:solidFill>
                  <a:schemeClr val="dk1"/>
                </a:solidFill>
                <a:highlight>
                  <a:srgbClr val="FFFFFF"/>
                </a:highlight>
                <a:latin typeface="Courier New"/>
                <a:ea typeface="Courier New"/>
                <a:cs typeface="Courier New"/>
                <a:sym typeface="Courier New"/>
              </a:rPr>
              <a:t> = </a:t>
            </a:r>
            <a:r>
              <a:rPr lang="en-GB" sz="1350">
                <a:solidFill>
                  <a:srgbClr val="A31515"/>
                </a:solidFill>
                <a:highlight>
                  <a:srgbClr val="FFFFFF"/>
                </a:highlight>
                <a:latin typeface="Courier New"/>
                <a:ea typeface="Courier New"/>
                <a:cs typeface="Courier New"/>
                <a:sym typeface="Courier New"/>
              </a:rPr>
              <a:t>"&lt;a href=\"http://www.example.com\" target=\"_blank\"&gt;Link&lt;/a&gt;"</a:t>
            </a:r>
            <a:r>
              <a:rPr lang="en-GB" sz="1350">
                <a:solidFill>
                  <a:schemeClr val="dk1"/>
                </a:solidFill>
                <a:highlight>
                  <a:srgbClr val="FFFFFF"/>
                </a:highlight>
                <a:latin typeface="Courier New"/>
                <a:ea typeface="Courier New"/>
                <a:cs typeface="Courier New"/>
                <a:sym typeface="Courier New"/>
              </a:rPr>
              <a:t>;</a:t>
            </a:r>
            <a:br>
              <a:rPr lang="en-GB" sz="1350">
                <a:solidFill>
                  <a:schemeClr val="dk1"/>
                </a:solidFill>
                <a:highlight>
                  <a:srgbClr val="FFFFFF"/>
                </a:highlight>
                <a:latin typeface="Courier New"/>
                <a:ea typeface="Courier New"/>
                <a:cs typeface="Courier New"/>
                <a:sym typeface="Courier New"/>
              </a:rPr>
            </a:br>
            <a:endParaRPr sz="1350">
              <a:solidFill>
                <a:schemeClr val="dk1"/>
              </a:solidFill>
              <a:highlight>
                <a:srgbClr val="FFFFFF"/>
              </a:highlight>
              <a:latin typeface="Courier New"/>
              <a:ea typeface="Courier New"/>
              <a:cs typeface="Courier New"/>
              <a:sym typeface="Courier New"/>
            </a:endParaRPr>
          </a:p>
          <a:p>
            <a:pPr indent="0" lvl="0" marL="177800" marR="177800" rtl="0" algn="l">
              <a:lnSpc>
                <a:spcPct val="150000"/>
              </a:lnSpc>
              <a:spcBef>
                <a:spcPts val="700"/>
              </a:spcBef>
              <a:spcAft>
                <a:spcPts val="0"/>
              </a:spcAft>
              <a:buNone/>
            </a:pPr>
            <a:br>
              <a:rPr lang="en-GB" sz="1350">
                <a:solidFill>
                  <a:srgbClr val="38425C"/>
                </a:solidFill>
                <a:highlight>
                  <a:srgbClr val="F5F2F0"/>
                </a:highlight>
                <a:latin typeface="Courier New"/>
                <a:ea typeface="Courier New"/>
                <a:cs typeface="Courier New"/>
                <a:sym typeface="Courier New"/>
              </a:rPr>
            </a:br>
            <a:endParaRPr sz="1350">
              <a:solidFill>
                <a:srgbClr val="38425C"/>
              </a:solidFill>
              <a:highlight>
                <a:srgbClr val="F5F2F0"/>
              </a:highlight>
              <a:latin typeface="Courier New"/>
              <a:ea typeface="Courier New"/>
              <a:cs typeface="Courier New"/>
              <a:sym typeface="Courier New"/>
            </a:endParaRPr>
          </a:p>
          <a:p>
            <a:pPr indent="0" lvl="0" marL="0" rtl="0" algn="l">
              <a:lnSpc>
                <a:spcPct val="115000"/>
              </a:lnSpc>
              <a:spcBef>
                <a:spcPts val="700"/>
              </a:spcBef>
              <a:spcAft>
                <a:spcPts val="1400"/>
              </a:spcAft>
              <a:buClr>
                <a:schemeClr val="dk1"/>
              </a:buClr>
              <a:buSzPts val="1100"/>
              <a:buFont typeface="Arial"/>
              <a:buNone/>
            </a:pPr>
            <a:r>
              <a:t/>
            </a:r>
            <a:endParaRPr sz="1350">
              <a:solidFill>
                <a:srgbClr val="1B1B32"/>
              </a:solidFill>
              <a:highlight>
                <a:srgbClr val="F5F6F7"/>
              </a:highlight>
            </a:endParaRPr>
          </a:p>
        </p:txBody>
      </p:sp>
      <p:pic>
        <p:nvPicPr>
          <p:cNvPr id="98" name="Google Shape;98;p20"/>
          <p:cNvPicPr preferRelativeResize="0"/>
          <p:nvPr/>
        </p:nvPicPr>
        <p:blipFill rotWithShape="1">
          <a:blip r:embed="rId3">
            <a:alphaModFix/>
          </a:blip>
          <a:srcRect b="0" l="0" r="0" t="0"/>
          <a:stretch/>
        </p:blipFill>
        <p:spPr>
          <a:xfrm>
            <a:off x="7910284" y="140071"/>
            <a:ext cx="1099821" cy="45338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92"/>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25400" marR="25400" rtl="0" algn="ctr">
              <a:lnSpc>
                <a:spcPct val="115000"/>
              </a:lnSpc>
              <a:spcBef>
                <a:spcPts val="1500"/>
              </a:spcBef>
              <a:spcAft>
                <a:spcPts val="0"/>
              </a:spcAft>
              <a:buNone/>
            </a:pPr>
            <a:r>
              <a:rPr b="1" lang="en-GB" sz="2400">
                <a:solidFill>
                  <a:srgbClr val="1B1B32"/>
                </a:solidFill>
                <a:highlight>
                  <a:srgbClr val="F5F6F7"/>
                </a:highlight>
              </a:rPr>
              <a:t>Create Strings using Template Literals</a:t>
            </a:r>
            <a:endParaRPr b="1" sz="2400">
              <a:solidFill>
                <a:srgbClr val="1B1B32"/>
              </a:solidFill>
              <a:highlight>
                <a:srgbClr val="F5F6F7"/>
              </a:highlight>
            </a:endParaRPr>
          </a:p>
          <a:p>
            <a:pPr indent="0" lvl="0" marL="0" rtl="0" algn="l">
              <a:lnSpc>
                <a:spcPct val="115000"/>
              </a:lnSpc>
              <a:spcBef>
                <a:spcPts val="1100"/>
              </a:spcBef>
              <a:spcAft>
                <a:spcPts val="0"/>
              </a:spcAft>
              <a:buNone/>
            </a:pPr>
            <a:r>
              <a:rPr lang="en-GB" sz="1350">
                <a:solidFill>
                  <a:srgbClr val="1B1B32"/>
                </a:solidFill>
                <a:highlight>
                  <a:srgbClr val="F5F6F7"/>
                </a:highlight>
              </a:rPr>
              <a:t>A new feature of ES6 is the template literal. This is a special type of string that makes creating complex strings easier.</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Template literals allow you to create multi-line strings and to use string interpolation features to create strings.</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1B1B32"/>
                </a:solidFill>
                <a:highlight>
                  <a:srgbClr val="F5F6F7"/>
                </a:highlight>
              </a:rPr>
              <a:t>Consider the code below:</a:t>
            </a:r>
            <a:endParaRPr sz="1350">
              <a:solidFill>
                <a:srgbClr val="1B1B32"/>
              </a:solidFill>
              <a:highlight>
                <a:srgbClr val="F5F6F7"/>
              </a:highlight>
            </a:endParaRPr>
          </a:p>
          <a:p>
            <a:pPr indent="0" lvl="0" marL="0" rtl="0" algn="l">
              <a:lnSpc>
                <a:spcPct val="115000"/>
              </a:lnSpc>
              <a:spcBef>
                <a:spcPts val="140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person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"Zodiac Hasbro"</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  </a:t>
            </a:r>
            <a:r>
              <a:rPr lang="en-GB" sz="1350">
                <a:solidFill>
                  <a:srgbClr val="E00000"/>
                </a:solidFill>
                <a:highlight>
                  <a:srgbClr val="F5F2F0"/>
                </a:highlight>
                <a:latin typeface="Courier New"/>
                <a:ea typeface="Courier New"/>
                <a:cs typeface="Courier New"/>
                <a:sym typeface="Courier New"/>
              </a:rPr>
              <a:t>age</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9932CC"/>
                </a:solidFill>
                <a:highlight>
                  <a:srgbClr val="F5F2F0"/>
                </a:highlight>
                <a:latin typeface="Courier New"/>
                <a:ea typeface="Courier New"/>
                <a:cs typeface="Courier New"/>
                <a:sym typeface="Courier New"/>
              </a:rPr>
              <a:t>56</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2574A9"/>
                </a:solidFill>
                <a:highlight>
                  <a:srgbClr val="F5F2F0"/>
                </a:highlight>
                <a:latin typeface="Courier New"/>
                <a:ea typeface="Courier New"/>
                <a:cs typeface="Courier New"/>
                <a:sym typeface="Courier New"/>
              </a:rPr>
              <a:t>const</a:t>
            </a:r>
            <a:r>
              <a:rPr lang="en-GB" sz="1350">
                <a:solidFill>
                  <a:schemeClr val="dk1"/>
                </a:solidFill>
                <a:highlight>
                  <a:srgbClr val="F5F2F0"/>
                </a:highlight>
                <a:latin typeface="Courier New"/>
                <a:ea typeface="Courier New"/>
                <a:cs typeface="Courier New"/>
                <a:sym typeface="Courier New"/>
              </a:rPr>
              <a:t> greeting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 </a:t>
            </a:r>
            <a:r>
              <a:rPr lang="en-GB" sz="1350">
                <a:solidFill>
                  <a:srgbClr val="008040"/>
                </a:solidFill>
                <a:highlight>
                  <a:srgbClr val="F5F2F0"/>
                </a:highlight>
                <a:latin typeface="Courier New"/>
                <a:ea typeface="Courier New"/>
                <a:cs typeface="Courier New"/>
                <a:sym typeface="Courier New"/>
              </a:rPr>
              <a:t>`Hello, my name is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person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name</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a:t>
            </a:r>
            <a:endParaRPr sz="1350">
              <a:solidFill>
                <a:srgbClr val="008040"/>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rgbClr val="008040"/>
                </a:solidFill>
                <a:highlight>
                  <a:srgbClr val="F5F2F0"/>
                </a:highlight>
                <a:latin typeface="Courier New"/>
                <a:ea typeface="Courier New"/>
                <a:cs typeface="Courier New"/>
                <a:sym typeface="Courier New"/>
              </a:rPr>
              <a:t>I am </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person</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age</a:t>
            </a:r>
            <a:r>
              <a:rPr lang="en-GB" sz="1350">
                <a:solidFill>
                  <a:srgbClr val="38425C"/>
                </a:solidFill>
                <a:highlight>
                  <a:srgbClr val="F5F2F0"/>
                </a:highlight>
                <a:latin typeface="Courier New"/>
                <a:ea typeface="Courier New"/>
                <a:cs typeface="Courier New"/>
                <a:sym typeface="Courier New"/>
              </a:rPr>
              <a:t>}</a:t>
            </a:r>
            <a:r>
              <a:rPr lang="en-GB" sz="1350">
                <a:solidFill>
                  <a:srgbClr val="008040"/>
                </a:solidFill>
                <a:highlight>
                  <a:srgbClr val="F5F2F0"/>
                </a:highlight>
                <a:latin typeface="Courier New"/>
                <a:ea typeface="Courier New"/>
                <a:cs typeface="Courier New"/>
                <a:sym typeface="Courier New"/>
              </a:rPr>
              <a:t> years old.`</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350">
                <a:solidFill>
                  <a:schemeClr val="dk1"/>
                </a:solidFill>
                <a:highlight>
                  <a:srgbClr val="F5F2F0"/>
                </a:highlight>
                <a:latin typeface="Courier New"/>
                <a:ea typeface="Courier New"/>
                <a:cs typeface="Courier New"/>
                <a:sym typeface="Courier New"/>
              </a:rPr>
              <a:t>console</a:t>
            </a:r>
            <a:r>
              <a:rPr lang="en-GB" sz="1350">
                <a:solidFill>
                  <a:srgbClr val="38425C"/>
                </a:solidFill>
                <a:highlight>
                  <a:srgbClr val="F5F2F0"/>
                </a:highlight>
                <a:latin typeface="Courier New"/>
                <a:ea typeface="Courier New"/>
                <a:cs typeface="Courier New"/>
                <a:sym typeface="Courier New"/>
              </a:rPr>
              <a:t>.</a:t>
            </a:r>
            <a:r>
              <a:rPr lang="en-GB" sz="1350">
                <a:solidFill>
                  <a:srgbClr val="992900"/>
                </a:solidFill>
                <a:highlight>
                  <a:srgbClr val="F5F2F0"/>
                </a:highlight>
                <a:latin typeface="Courier New"/>
                <a:ea typeface="Courier New"/>
                <a:cs typeface="Courier New"/>
                <a:sym typeface="Courier New"/>
              </a:rPr>
              <a:t>log</a:t>
            </a:r>
            <a:r>
              <a:rPr lang="en-GB" sz="1350">
                <a:solidFill>
                  <a:srgbClr val="38425C"/>
                </a:solidFill>
                <a:highlight>
                  <a:srgbClr val="F5F2F0"/>
                </a:highlight>
                <a:latin typeface="Courier New"/>
                <a:ea typeface="Courier New"/>
                <a:cs typeface="Courier New"/>
                <a:sym typeface="Courier New"/>
              </a:rPr>
              <a:t>(</a:t>
            </a:r>
            <a:r>
              <a:rPr lang="en-GB" sz="1350">
                <a:solidFill>
                  <a:schemeClr val="dk1"/>
                </a:solidFill>
                <a:highlight>
                  <a:srgbClr val="F5F2F0"/>
                </a:highlight>
                <a:latin typeface="Courier New"/>
                <a:ea typeface="Courier New"/>
                <a:cs typeface="Courier New"/>
                <a:sym typeface="Courier New"/>
              </a:rPr>
              <a:t>greeting</a:t>
            </a:r>
            <a:r>
              <a:rPr lang="en-GB" sz="1350">
                <a:solidFill>
                  <a:srgbClr val="38425C"/>
                </a:solidFill>
                <a:highlight>
                  <a:srgbClr val="F5F2F0"/>
                </a:highlight>
                <a:latin typeface="Courier New"/>
                <a:ea typeface="Courier New"/>
                <a:cs typeface="Courier New"/>
                <a:sym typeface="Courier New"/>
              </a:rPr>
              <a:t>);</a:t>
            </a:r>
            <a:endParaRPr sz="1350">
              <a:solidFill>
                <a:schemeClr val="dk1"/>
              </a:solidFill>
              <a:highlight>
                <a:srgbClr val="F5F2F0"/>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1B1B32"/>
              </a:solidFill>
              <a:highlight>
                <a:srgbClr val="F5F6F7"/>
              </a:highlight>
            </a:endParaRPr>
          </a:p>
        </p:txBody>
      </p:sp>
      <p:pic>
        <p:nvPicPr>
          <p:cNvPr id="527" name="Google Shape;527;p92"/>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93"/>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GB" sz="1700">
                <a:solidFill>
                  <a:srgbClr val="1B1B32"/>
                </a:solidFill>
                <a:highlight>
                  <a:srgbClr val="FFFFFF"/>
                </a:highlight>
                <a:latin typeface="Roboto"/>
                <a:ea typeface="Roboto"/>
                <a:cs typeface="Roboto"/>
                <a:sym typeface="Roboto"/>
              </a:rPr>
              <a:t>Map, Filter, and Reduce Methods</a:t>
            </a:r>
            <a:endParaRPr b="1" sz="1700">
              <a:solidFill>
                <a:srgbClr val="1B1B3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650">
                <a:solidFill>
                  <a:srgbClr val="0A0A23"/>
                </a:solidFill>
                <a:highlight>
                  <a:srgbClr val="FFFFFF"/>
                </a:highlight>
              </a:rPr>
              <a:t>The </a:t>
            </a:r>
            <a:r>
              <a:rPr lang="en-GB" sz="1300">
                <a:solidFill>
                  <a:srgbClr val="0A0A23"/>
                </a:solidFill>
                <a:highlight>
                  <a:srgbClr val="D0D0D5"/>
                </a:highlight>
                <a:latin typeface="Roboto Mono"/>
                <a:ea typeface="Roboto Mono"/>
                <a:cs typeface="Roboto Mono"/>
                <a:sym typeface="Roboto Mono"/>
              </a:rPr>
              <a:t>map()</a:t>
            </a:r>
            <a:r>
              <a:rPr lang="en-GB" sz="1650">
                <a:solidFill>
                  <a:srgbClr val="0A0A23"/>
                </a:solidFill>
                <a:highlight>
                  <a:srgbClr val="FFFFFF"/>
                </a:highlight>
              </a:rPr>
              <a:t>, </a:t>
            </a:r>
            <a:r>
              <a:rPr lang="en-GB" sz="1300">
                <a:solidFill>
                  <a:srgbClr val="0A0A23"/>
                </a:solidFill>
                <a:highlight>
                  <a:srgbClr val="D0D0D5"/>
                </a:highlight>
                <a:latin typeface="Roboto Mono"/>
                <a:ea typeface="Roboto Mono"/>
                <a:cs typeface="Roboto Mono"/>
                <a:sym typeface="Roboto Mono"/>
              </a:rPr>
              <a:t>filter()</a:t>
            </a:r>
            <a:r>
              <a:rPr lang="en-GB" sz="1650">
                <a:solidFill>
                  <a:srgbClr val="0A0A23"/>
                </a:solidFill>
                <a:highlight>
                  <a:srgbClr val="FFFFFF"/>
                </a:highlight>
              </a:rPr>
              <a:t>, and </a:t>
            </a:r>
            <a:r>
              <a:rPr lang="en-GB" sz="1300">
                <a:solidFill>
                  <a:srgbClr val="0A0A23"/>
                </a:solidFill>
                <a:highlight>
                  <a:srgbClr val="D0D0D5"/>
                </a:highlight>
                <a:latin typeface="Roboto Mono"/>
                <a:ea typeface="Roboto Mono"/>
                <a:cs typeface="Roboto Mono"/>
                <a:sym typeface="Roboto Mono"/>
              </a:rPr>
              <a:t>reduce()</a:t>
            </a:r>
            <a:r>
              <a:rPr lang="en-GB" sz="1650">
                <a:solidFill>
                  <a:srgbClr val="0A0A23"/>
                </a:solidFill>
                <a:highlight>
                  <a:srgbClr val="FFFFFF"/>
                </a:highlight>
              </a:rPr>
              <a:t> methods are incredibly powerful for array manipulation in JavaScript, and they play a crucial role in React for tasks like rendering lists, filtering data, and summarizing information.</a:t>
            </a:r>
            <a:endParaRPr sz="1650">
              <a:solidFill>
                <a:srgbClr val="0A0A23"/>
              </a:solidFill>
              <a:highlight>
                <a:srgbClr val="FFFFFF"/>
              </a:highlight>
            </a:endParaRPr>
          </a:p>
          <a:p>
            <a:pPr indent="-333375" lvl="0" marL="457200" marR="215900" rtl="0" algn="l">
              <a:lnSpc>
                <a:spcPct val="160000"/>
              </a:lnSpc>
              <a:spcBef>
                <a:spcPts val="2500"/>
              </a:spcBef>
              <a:spcAft>
                <a:spcPts val="0"/>
              </a:spcAft>
              <a:buClr>
                <a:srgbClr val="0A0A23"/>
              </a:buClr>
              <a:buSzPts val="1650"/>
              <a:buChar char="●"/>
            </a:pPr>
            <a:r>
              <a:rPr b="1" lang="en-GB" sz="1650">
                <a:solidFill>
                  <a:srgbClr val="1B1B32"/>
                </a:solidFill>
                <a:highlight>
                  <a:srgbClr val="FFFFFF"/>
                </a:highlight>
              </a:rPr>
              <a:t>Map</a:t>
            </a:r>
            <a:r>
              <a:rPr lang="en-GB" sz="1650">
                <a:solidFill>
                  <a:srgbClr val="0A0A23"/>
                </a:solidFill>
                <a:highlight>
                  <a:srgbClr val="FFFFFF"/>
                </a:highlight>
              </a:rPr>
              <a:t>: Transforms elements of an array</a:t>
            </a:r>
            <a:endParaRPr sz="1650">
              <a:solidFill>
                <a:srgbClr val="0A0A23"/>
              </a:solidFill>
              <a:highlight>
                <a:srgbClr val="FFFFFF"/>
              </a:highlight>
            </a:endParaRPr>
          </a:p>
          <a:p>
            <a:pPr indent="-333375" lvl="0" marL="457200" marR="215900" rtl="0" algn="l">
              <a:lnSpc>
                <a:spcPct val="160000"/>
              </a:lnSpc>
              <a:spcBef>
                <a:spcPts val="0"/>
              </a:spcBef>
              <a:spcAft>
                <a:spcPts val="0"/>
              </a:spcAft>
              <a:buClr>
                <a:srgbClr val="0A0A23"/>
              </a:buClr>
              <a:buSzPts val="1650"/>
              <a:buChar char="●"/>
            </a:pPr>
            <a:r>
              <a:rPr b="1" lang="en-GB" sz="1650">
                <a:solidFill>
                  <a:srgbClr val="1B1B32"/>
                </a:solidFill>
                <a:highlight>
                  <a:srgbClr val="FFFFFF"/>
                </a:highlight>
              </a:rPr>
              <a:t>Filter</a:t>
            </a:r>
            <a:r>
              <a:rPr lang="en-GB" sz="1650">
                <a:solidFill>
                  <a:srgbClr val="0A0A23"/>
                </a:solidFill>
                <a:highlight>
                  <a:srgbClr val="FFFFFF"/>
                </a:highlight>
              </a:rPr>
              <a:t>: Creates a new array with elements that pass a condition</a:t>
            </a:r>
            <a:endParaRPr sz="1650">
              <a:solidFill>
                <a:srgbClr val="0A0A23"/>
              </a:solidFill>
              <a:highlight>
                <a:srgbClr val="FFFFFF"/>
              </a:highlight>
            </a:endParaRPr>
          </a:p>
          <a:p>
            <a:pPr indent="-333375" lvl="0" marL="457200" marR="215900" rtl="0" algn="l">
              <a:lnSpc>
                <a:spcPct val="160000"/>
              </a:lnSpc>
              <a:spcBef>
                <a:spcPts val="0"/>
              </a:spcBef>
              <a:spcAft>
                <a:spcPts val="0"/>
              </a:spcAft>
              <a:buClr>
                <a:srgbClr val="0A0A23"/>
              </a:buClr>
              <a:buSzPts val="1650"/>
              <a:buChar char="●"/>
            </a:pPr>
            <a:r>
              <a:rPr b="1" lang="en-GB" sz="1650">
                <a:solidFill>
                  <a:srgbClr val="1B1B32"/>
                </a:solidFill>
                <a:highlight>
                  <a:srgbClr val="FFFFFF"/>
                </a:highlight>
              </a:rPr>
              <a:t>Reduce</a:t>
            </a:r>
            <a:r>
              <a:rPr lang="en-GB" sz="1650">
                <a:solidFill>
                  <a:srgbClr val="0A0A23"/>
                </a:solidFill>
                <a:highlight>
                  <a:srgbClr val="FFFFFF"/>
                </a:highlight>
              </a:rPr>
              <a:t>: Accumulates values into a single result</a:t>
            </a:r>
            <a:endParaRPr sz="1650">
              <a:solidFill>
                <a:srgbClr val="0A0A23"/>
              </a:solidFill>
              <a:highlight>
                <a:srgbClr val="FFFFFF"/>
              </a:highlight>
            </a:endParaRPr>
          </a:p>
        </p:txBody>
      </p:sp>
      <p:pic>
        <p:nvPicPr>
          <p:cNvPr id="533" name="Google Shape;533;p93"/>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4"/>
          <p:cNvSpPr txBox="1"/>
          <p:nvPr/>
        </p:nvSpPr>
        <p:spPr>
          <a:xfrm>
            <a:off x="67650" y="174900"/>
            <a:ext cx="8819100" cy="47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GB" sz="1300">
                <a:solidFill>
                  <a:srgbClr val="1B1B32"/>
                </a:solidFill>
                <a:highlight>
                  <a:srgbClr val="FFFFFF"/>
                </a:highlight>
                <a:latin typeface="Roboto"/>
                <a:ea typeface="Roboto"/>
                <a:cs typeface="Roboto"/>
                <a:sym typeface="Roboto"/>
              </a:rPr>
              <a:t>1. Map Method</a:t>
            </a:r>
            <a:endParaRPr b="1" sz="1300">
              <a:solidFill>
                <a:srgbClr val="1B1B3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650">
                <a:solidFill>
                  <a:srgbClr val="0A0A23"/>
                </a:solidFill>
                <a:highlight>
                  <a:srgbClr val="FFFFFF"/>
                </a:highlight>
              </a:rPr>
              <a:t>The </a:t>
            </a:r>
            <a:r>
              <a:rPr lang="en-GB" sz="1300">
                <a:solidFill>
                  <a:srgbClr val="0A0A23"/>
                </a:solidFill>
                <a:highlight>
                  <a:srgbClr val="D0D0D5"/>
                </a:highlight>
                <a:latin typeface="Roboto Mono"/>
                <a:ea typeface="Roboto Mono"/>
                <a:cs typeface="Roboto Mono"/>
                <a:sym typeface="Roboto Mono"/>
              </a:rPr>
              <a:t>map()</a:t>
            </a:r>
            <a:r>
              <a:rPr lang="en-GB" sz="1650">
                <a:solidFill>
                  <a:srgbClr val="0A0A23"/>
                </a:solidFill>
                <a:highlight>
                  <a:srgbClr val="FFFFFF"/>
                </a:highlight>
              </a:rPr>
              <a:t> method creates a new array by transforming each element of the original array according to the function provided. This method is essential in React for dynamically rendering lists of components from arrays of data.</a:t>
            </a:r>
            <a:endParaRPr sz="1650">
              <a:solidFill>
                <a:srgbClr val="0A0A23"/>
              </a:solidFill>
              <a:highlight>
                <a:srgbClr val="FFFFFF"/>
              </a:highlight>
            </a:endParaRPr>
          </a:p>
          <a:p>
            <a:pPr indent="0" lvl="0" marL="0" rtl="0" algn="l">
              <a:lnSpc>
                <a:spcPct val="115000"/>
              </a:lnSpc>
              <a:spcBef>
                <a:spcPts val="2500"/>
              </a:spcBef>
              <a:spcAft>
                <a:spcPts val="0"/>
              </a:spcAft>
              <a:buNone/>
            </a:pPr>
            <a:r>
              <a:rPr lang="en-GB" sz="1050">
                <a:solidFill>
                  <a:srgbClr val="708090"/>
                </a:solidFill>
                <a:highlight>
                  <a:srgbClr val="EEEEF0"/>
                </a:highlight>
                <a:latin typeface="Courier New"/>
                <a:ea typeface="Courier New"/>
                <a:cs typeface="Courier New"/>
                <a:sym typeface="Courier New"/>
              </a:rPr>
              <a:t>// Example (Basic Usage):</a:t>
            </a:r>
            <a:endParaRPr sz="1100">
              <a:solidFill>
                <a:schemeClr val="dk1"/>
              </a:solidFill>
              <a:highlight>
                <a:srgbClr val="EEEE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050">
                <a:solidFill>
                  <a:srgbClr val="0077AA"/>
                </a:solidFill>
                <a:highlight>
                  <a:srgbClr val="EEEEF0"/>
                </a:highlight>
                <a:latin typeface="Courier New"/>
                <a:ea typeface="Courier New"/>
                <a:cs typeface="Courier New"/>
                <a:sym typeface="Courier New"/>
              </a:rPr>
              <a:t>const</a:t>
            </a:r>
            <a:r>
              <a:rPr lang="en-GB" sz="1100">
                <a:solidFill>
                  <a:schemeClr val="dk1"/>
                </a:solidFill>
                <a:highlight>
                  <a:srgbClr val="EEEEF0"/>
                </a:highlight>
                <a:latin typeface="Courier New"/>
                <a:ea typeface="Courier New"/>
                <a:cs typeface="Courier New"/>
                <a:sym typeface="Courier New"/>
              </a:rPr>
              <a:t> numbers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9999"/>
                </a:solidFill>
                <a:highlight>
                  <a:srgbClr val="EEEEF0"/>
                </a:highlight>
                <a:latin typeface="Courier New"/>
                <a:ea typeface="Courier New"/>
                <a:cs typeface="Courier New"/>
                <a:sym typeface="Courier New"/>
              </a:rPr>
              <a:t>[</a:t>
            </a:r>
            <a:r>
              <a:rPr lang="en-GB" sz="1050">
                <a:solidFill>
                  <a:srgbClr val="990055"/>
                </a:solidFill>
                <a:highlight>
                  <a:srgbClr val="EEEEF0"/>
                </a:highlight>
                <a:latin typeface="Courier New"/>
                <a:ea typeface="Courier New"/>
                <a:cs typeface="Courier New"/>
                <a:sym typeface="Courier New"/>
              </a:rPr>
              <a:t>1</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2</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3</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4</a:t>
            </a:r>
            <a:r>
              <a:rPr lang="en-GB" sz="1050">
                <a:solidFill>
                  <a:srgbClr val="999999"/>
                </a:solidFill>
                <a:highlight>
                  <a:srgbClr val="EEEEF0"/>
                </a:highlight>
                <a:latin typeface="Courier New"/>
                <a:ea typeface="Courier New"/>
                <a:cs typeface="Courier New"/>
                <a:sym typeface="Courier New"/>
              </a:rPr>
              <a:t>];</a:t>
            </a:r>
            <a:endParaRPr sz="1100">
              <a:solidFill>
                <a:schemeClr val="dk1"/>
              </a:solidFill>
              <a:highlight>
                <a:srgbClr val="EEEE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050">
                <a:solidFill>
                  <a:srgbClr val="0077AA"/>
                </a:solidFill>
                <a:highlight>
                  <a:srgbClr val="EEEEF0"/>
                </a:highlight>
                <a:latin typeface="Courier New"/>
                <a:ea typeface="Courier New"/>
                <a:cs typeface="Courier New"/>
                <a:sym typeface="Courier New"/>
              </a:rPr>
              <a:t>const</a:t>
            </a:r>
            <a:r>
              <a:rPr lang="en-GB" sz="1100">
                <a:solidFill>
                  <a:schemeClr val="dk1"/>
                </a:solidFill>
                <a:highlight>
                  <a:srgbClr val="EEEEF0"/>
                </a:highlight>
                <a:latin typeface="Courier New"/>
                <a:ea typeface="Courier New"/>
                <a:cs typeface="Courier New"/>
                <a:sym typeface="Courier New"/>
              </a:rPr>
              <a:t> doubled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numbers</a:t>
            </a:r>
            <a:r>
              <a:rPr lang="en-GB" sz="1050">
                <a:solidFill>
                  <a:srgbClr val="999999"/>
                </a:solidFill>
                <a:highlight>
                  <a:srgbClr val="EEEEF0"/>
                </a:highlight>
                <a:latin typeface="Courier New"/>
                <a:ea typeface="Courier New"/>
                <a:cs typeface="Courier New"/>
                <a:sym typeface="Courier New"/>
              </a:rPr>
              <a:t>.</a:t>
            </a:r>
            <a:r>
              <a:rPr lang="en-GB" sz="1050">
                <a:solidFill>
                  <a:srgbClr val="DD4A68"/>
                </a:solidFill>
                <a:highlight>
                  <a:srgbClr val="EEEEF0"/>
                </a:highlight>
                <a:latin typeface="Courier New"/>
                <a:ea typeface="Courier New"/>
                <a:cs typeface="Courier New"/>
                <a:sym typeface="Courier New"/>
              </a:rPr>
              <a:t>map</a:t>
            </a:r>
            <a:r>
              <a:rPr lang="en-GB" sz="1050">
                <a:solidFill>
                  <a:srgbClr val="999999"/>
                </a:solidFill>
                <a:highlight>
                  <a:srgbClr val="EEEEF0"/>
                </a:highlight>
                <a:latin typeface="Courier New"/>
                <a:ea typeface="Courier New"/>
                <a:cs typeface="Courier New"/>
                <a:sym typeface="Courier New"/>
              </a:rPr>
              <a:t>(</a:t>
            </a:r>
            <a:r>
              <a:rPr lang="en-GB" sz="1050">
                <a:solidFill>
                  <a:schemeClr val="dk1"/>
                </a:solidFill>
                <a:highlight>
                  <a:srgbClr val="EEEEF0"/>
                </a:highlight>
                <a:latin typeface="Courier New"/>
                <a:ea typeface="Courier New"/>
                <a:cs typeface="Courier New"/>
                <a:sym typeface="Courier New"/>
              </a:rPr>
              <a:t>num</a:t>
            </a:r>
            <a:r>
              <a:rPr lang="en-GB" sz="1100">
                <a:solidFill>
                  <a:schemeClr val="dk1"/>
                </a:solidFill>
                <a:highlight>
                  <a:srgbClr val="EEEEF0"/>
                </a:highlight>
                <a:latin typeface="Courier New"/>
                <a:ea typeface="Courier New"/>
                <a:cs typeface="Courier New"/>
                <a:sym typeface="Courier New"/>
              </a:rPr>
              <a:t> </a:t>
            </a:r>
            <a:r>
              <a:rPr lang="en-GB" sz="1050">
                <a:solidFill>
                  <a:srgbClr val="9A6E3A"/>
                </a:solidFill>
                <a:highlight>
                  <a:srgbClr val="EEEEF0"/>
                </a:highlight>
                <a:latin typeface="Courier New"/>
                <a:ea typeface="Courier New"/>
                <a:cs typeface="Courier New"/>
                <a:sym typeface="Courier New"/>
              </a:rPr>
              <a:t>=&gt;</a:t>
            </a:r>
            <a:r>
              <a:rPr lang="en-GB" sz="1100">
                <a:solidFill>
                  <a:schemeClr val="dk1"/>
                </a:solidFill>
                <a:highlight>
                  <a:srgbClr val="EEEEF0"/>
                </a:highlight>
                <a:latin typeface="Courier New"/>
                <a:ea typeface="Courier New"/>
                <a:cs typeface="Courier New"/>
                <a:sym typeface="Courier New"/>
              </a:rPr>
              <a:t> num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2</a:t>
            </a:r>
            <a:r>
              <a:rPr lang="en-GB" sz="1050">
                <a:solidFill>
                  <a:srgbClr val="999999"/>
                </a:solidFill>
                <a:highlight>
                  <a:srgbClr val="EEEEF0"/>
                </a:highlight>
                <a:latin typeface="Courier New"/>
                <a:ea typeface="Courier New"/>
                <a:cs typeface="Courier New"/>
                <a:sym typeface="Courier New"/>
              </a:rPr>
              <a:t>);</a:t>
            </a:r>
            <a:endParaRPr sz="1100">
              <a:solidFill>
                <a:schemeClr val="dk1"/>
              </a:solidFill>
              <a:highlight>
                <a:srgbClr val="EEEEF0"/>
              </a:highlight>
              <a:latin typeface="Courier New"/>
              <a:ea typeface="Courier New"/>
              <a:cs typeface="Courier New"/>
              <a:sym typeface="Courier New"/>
            </a:endParaRPr>
          </a:p>
          <a:p>
            <a:pPr indent="0" lvl="0" marL="190500" marR="190500" rtl="0" algn="l">
              <a:lnSpc>
                <a:spcPct val="150000"/>
              </a:lnSpc>
              <a:spcBef>
                <a:spcPts val="1700"/>
              </a:spcBef>
              <a:spcAft>
                <a:spcPts val="3300"/>
              </a:spcAft>
              <a:buNone/>
            </a:pPr>
            <a:r>
              <a:rPr lang="en-GB" sz="1100">
                <a:solidFill>
                  <a:schemeClr val="dk1"/>
                </a:solidFill>
                <a:highlight>
                  <a:srgbClr val="EEEEF0"/>
                </a:highlight>
                <a:latin typeface="Courier New"/>
                <a:ea typeface="Courier New"/>
                <a:cs typeface="Courier New"/>
                <a:sym typeface="Courier New"/>
              </a:rPr>
              <a:t>console</a:t>
            </a:r>
            <a:r>
              <a:rPr lang="en-GB" sz="1050">
                <a:solidFill>
                  <a:srgbClr val="999999"/>
                </a:solidFill>
                <a:highlight>
                  <a:srgbClr val="EEEEF0"/>
                </a:highlight>
                <a:latin typeface="Courier New"/>
                <a:ea typeface="Courier New"/>
                <a:cs typeface="Courier New"/>
                <a:sym typeface="Courier New"/>
              </a:rPr>
              <a:t>.</a:t>
            </a:r>
            <a:r>
              <a:rPr lang="en-GB" sz="1050">
                <a:solidFill>
                  <a:srgbClr val="DD4A68"/>
                </a:solidFill>
                <a:highlight>
                  <a:srgbClr val="EEEEF0"/>
                </a:highlight>
                <a:latin typeface="Courier New"/>
                <a:ea typeface="Courier New"/>
                <a:cs typeface="Courier New"/>
                <a:sym typeface="Courier New"/>
              </a:rPr>
              <a:t>log</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doubled</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708090"/>
                </a:solidFill>
                <a:highlight>
                  <a:srgbClr val="EEEEF0"/>
                </a:highlight>
                <a:latin typeface="Courier New"/>
                <a:ea typeface="Courier New"/>
                <a:cs typeface="Courier New"/>
                <a:sym typeface="Courier New"/>
              </a:rPr>
              <a:t>// [2, 4, 6, 8]</a:t>
            </a:r>
            <a:endParaRPr sz="1050">
              <a:solidFill>
                <a:srgbClr val="708090"/>
              </a:solidFill>
              <a:highlight>
                <a:srgbClr val="EEEEF0"/>
              </a:highlight>
              <a:latin typeface="Courier New"/>
              <a:ea typeface="Courier New"/>
              <a:cs typeface="Courier New"/>
              <a:sym typeface="Courier New"/>
            </a:endParaRPr>
          </a:p>
        </p:txBody>
      </p:sp>
      <p:pic>
        <p:nvPicPr>
          <p:cNvPr id="539" name="Google Shape;539;p94"/>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5"/>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GB" sz="1300">
                <a:solidFill>
                  <a:srgbClr val="1B1B32"/>
                </a:solidFill>
                <a:highlight>
                  <a:srgbClr val="FFFFFF"/>
                </a:highlight>
                <a:latin typeface="Roboto"/>
                <a:ea typeface="Roboto"/>
                <a:cs typeface="Roboto"/>
                <a:sym typeface="Roboto"/>
              </a:rPr>
              <a:t>Filter Method</a:t>
            </a:r>
            <a:endParaRPr b="1" sz="1300">
              <a:solidFill>
                <a:srgbClr val="1B1B3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650">
                <a:solidFill>
                  <a:srgbClr val="0A0A23"/>
                </a:solidFill>
                <a:highlight>
                  <a:srgbClr val="FFFFFF"/>
                </a:highlight>
              </a:rPr>
              <a:t>The </a:t>
            </a:r>
            <a:r>
              <a:rPr lang="en-GB" sz="1300">
                <a:solidFill>
                  <a:srgbClr val="0A0A23"/>
                </a:solidFill>
                <a:highlight>
                  <a:srgbClr val="D0D0D5"/>
                </a:highlight>
                <a:latin typeface="Roboto Mono"/>
                <a:ea typeface="Roboto Mono"/>
                <a:cs typeface="Roboto Mono"/>
                <a:sym typeface="Roboto Mono"/>
              </a:rPr>
              <a:t>filter()</a:t>
            </a:r>
            <a:r>
              <a:rPr lang="en-GB" sz="1650">
                <a:solidFill>
                  <a:srgbClr val="0A0A23"/>
                </a:solidFill>
                <a:highlight>
                  <a:srgbClr val="FFFFFF"/>
                </a:highlight>
              </a:rPr>
              <a:t> method creates a new array with all elements that pass the condition specified in the callback function. It's frequently used in React when you want to display only certain items based on user input or a specific condition.</a:t>
            </a:r>
            <a:endParaRPr sz="1650">
              <a:solidFill>
                <a:srgbClr val="0A0A23"/>
              </a:solidFill>
              <a:highlight>
                <a:srgbClr val="FFFFFF"/>
              </a:highlight>
            </a:endParaRPr>
          </a:p>
          <a:p>
            <a:pPr indent="0" lvl="0" marL="0" rtl="0" algn="l">
              <a:lnSpc>
                <a:spcPct val="115000"/>
              </a:lnSpc>
              <a:spcBef>
                <a:spcPts val="2500"/>
              </a:spcBef>
              <a:spcAft>
                <a:spcPts val="0"/>
              </a:spcAft>
              <a:buNone/>
            </a:pPr>
            <a:r>
              <a:rPr lang="en-GB" sz="1050">
                <a:solidFill>
                  <a:srgbClr val="708090"/>
                </a:solidFill>
                <a:highlight>
                  <a:srgbClr val="EEEEF0"/>
                </a:highlight>
                <a:latin typeface="Courier New"/>
                <a:ea typeface="Courier New"/>
                <a:cs typeface="Courier New"/>
                <a:sym typeface="Courier New"/>
              </a:rPr>
              <a:t>// Example (Basic Usage):</a:t>
            </a:r>
            <a:endParaRPr sz="1100">
              <a:solidFill>
                <a:schemeClr val="dk1"/>
              </a:solidFill>
              <a:highlight>
                <a:srgbClr val="EEEE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050">
                <a:solidFill>
                  <a:srgbClr val="0077AA"/>
                </a:solidFill>
                <a:highlight>
                  <a:srgbClr val="EEEEF0"/>
                </a:highlight>
                <a:latin typeface="Courier New"/>
                <a:ea typeface="Courier New"/>
                <a:cs typeface="Courier New"/>
                <a:sym typeface="Courier New"/>
              </a:rPr>
              <a:t>const</a:t>
            </a:r>
            <a:r>
              <a:rPr lang="en-GB" sz="1100">
                <a:solidFill>
                  <a:schemeClr val="dk1"/>
                </a:solidFill>
                <a:highlight>
                  <a:srgbClr val="EEEEF0"/>
                </a:highlight>
                <a:latin typeface="Courier New"/>
                <a:ea typeface="Courier New"/>
                <a:cs typeface="Courier New"/>
                <a:sym typeface="Courier New"/>
              </a:rPr>
              <a:t> numbers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9999"/>
                </a:solidFill>
                <a:highlight>
                  <a:srgbClr val="EEEEF0"/>
                </a:highlight>
                <a:latin typeface="Courier New"/>
                <a:ea typeface="Courier New"/>
                <a:cs typeface="Courier New"/>
                <a:sym typeface="Courier New"/>
              </a:rPr>
              <a:t>[</a:t>
            </a:r>
            <a:r>
              <a:rPr lang="en-GB" sz="1050">
                <a:solidFill>
                  <a:srgbClr val="990055"/>
                </a:solidFill>
                <a:highlight>
                  <a:srgbClr val="EEEEF0"/>
                </a:highlight>
                <a:latin typeface="Courier New"/>
                <a:ea typeface="Courier New"/>
                <a:cs typeface="Courier New"/>
                <a:sym typeface="Courier New"/>
              </a:rPr>
              <a:t>1</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2</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3</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4</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5</a:t>
            </a:r>
            <a:r>
              <a:rPr lang="en-GB" sz="1050">
                <a:solidFill>
                  <a:srgbClr val="999999"/>
                </a:solidFill>
                <a:highlight>
                  <a:srgbClr val="EEEEF0"/>
                </a:highlight>
                <a:latin typeface="Courier New"/>
                <a:ea typeface="Courier New"/>
                <a:cs typeface="Courier New"/>
                <a:sym typeface="Courier New"/>
              </a:rPr>
              <a:t>];</a:t>
            </a:r>
            <a:endParaRPr sz="1100">
              <a:solidFill>
                <a:schemeClr val="dk1"/>
              </a:solidFill>
              <a:highlight>
                <a:srgbClr val="EEEE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050">
                <a:solidFill>
                  <a:srgbClr val="0077AA"/>
                </a:solidFill>
                <a:highlight>
                  <a:srgbClr val="EEEEF0"/>
                </a:highlight>
                <a:latin typeface="Courier New"/>
                <a:ea typeface="Courier New"/>
                <a:cs typeface="Courier New"/>
                <a:sym typeface="Courier New"/>
              </a:rPr>
              <a:t>const</a:t>
            </a:r>
            <a:r>
              <a:rPr lang="en-GB" sz="1100">
                <a:solidFill>
                  <a:schemeClr val="dk1"/>
                </a:solidFill>
                <a:highlight>
                  <a:srgbClr val="EEEEF0"/>
                </a:highlight>
                <a:latin typeface="Courier New"/>
                <a:ea typeface="Courier New"/>
                <a:cs typeface="Courier New"/>
                <a:sym typeface="Courier New"/>
              </a:rPr>
              <a:t> evenNumbers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numbers</a:t>
            </a:r>
            <a:r>
              <a:rPr lang="en-GB" sz="1050">
                <a:solidFill>
                  <a:srgbClr val="999999"/>
                </a:solidFill>
                <a:highlight>
                  <a:srgbClr val="EEEEF0"/>
                </a:highlight>
                <a:latin typeface="Courier New"/>
                <a:ea typeface="Courier New"/>
                <a:cs typeface="Courier New"/>
                <a:sym typeface="Courier New"/>
              </a:rPr>
              <a:t>.</a:t>
            </a:r>
            <a:r>
              <a:rPr lang="en-GB" sz="1050">
                <a:solidFill>
                  <a:srgbClr val="DD4A68"/>
                </a:solidFill>
                <a:highlight>
                  <a:srgbClr val="EEEEF0"/>
                </a:highlight>
                <a:latin typeface="Courier New"/>
                <a:ea typeface="Courier New"/>
                <a:cs typeface="Courier New"/>
                <a:sym typeface="Courier New"/>
              </a:rPr>
              <a:t>filter</a:t>
            </a:r>
            <a:r>
              <a:rPr lang="en-GB" sz="1050">
                <a:solidFill>
                  <a:srgbClr val="999999"/>
                </a:solidFill>
                <a:highlight>
                  <a:srgbClr val="EEEEF0"/>
                </a:highlight>
                <a:latin typeface="Courier New"/>
                <a:ea typeface="Courier New"/>
                <a:cs typeface="Courier New"/>
                <a:sym typeface="Courier New"/>
              </a:rPr>
              <a:t>(</a:t>
            </a:r>
            <a:r>
              <a:rPr lang="en-GB" sz="1050">
                <a:solidFill>
                  <a:schemeClr val="dk1"/>
                </a:solidFill>
                <a:highlight>
                  <a:srgbClr val="EEEEF0"/>
                </a:highlight>
                <a:latin typeface="Courier New"/>
                <a:ea typeface="Courier New"/>
                <a:cs typeface="Courier New"/>
                <a:sym typeface="Courier New"/>
              </a:rPr>
              <a:t>num</a:t>
            </a:r>
            <a:r>
              <a:rPr lang="en-GB" sz="1100">
                <a:solidFill>
                  <a:schemeClr val="dk1"/>
                </a:solidFill>
                <a:highlight>
                  <a:srgbClr val="EEEEF0"/>
                </a:highlight>
                <a:latin typeface="Courier New"/>
                <a:ea typeface="Courier New"/>
                <a:cs typeface="Courier New"/>
                <a:sym typeface="Courier New"/>
              </a:rPr>
              <a:t> </a:t>
            </a:r>
            <a:r>
              <a:rPr lang="en-GB" sz="1050">
                <a:solidFill>
                  <a:srgbClr val="9A6E3A"/>
                </a:solidFill>
                <a:highlight>
                  <a:srgbClr val="EEEEF0"/>
                </a:highlight>
                <a:latin typeface="Courier New"/>
                <a:ea typeface="Courier New"/>
                <a:cs typeface="Courier New"/>
                <a:sym typeface="Courier New"/>
              </a:rPr>
              <a:t>=&gt;</a:t>
            </a:r>
            <a:r>
              <a:rPr lang="en-GB" sz="1100">
                <a:solidFill>
                  <a:schemeClr val="dk1"/>
                </a:solidFill>
                <a:highlight>
                  <a:srgbClr val="EEEEF0"/>
                </a:highlight>
                <a:latin typeface="Courier New"/>
                <a:ea typeface="Courier New"/>
                <a:cs typeface="Courier New"/>
                <a:sym typeface="Courier New"/>
              </a:rPr>
              <a:t> num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2</a:t>
            </a:r>
            <a:r>
              <a:rPr lang="en-GB" sz="1100">
                <a:solidFill>
                  <a:schemeClr val="dk1"/>
                </a:solidFill>
                <a:highlight>
                  <a:srgbClr val="EEEEF0"/>
                </a:highlight>
                <a:latin typeface="Courier New"/>
                <a:ea typeface="Courier New"/>
                <a:cs typeface="Courier New"/>
                <a:sym typeface="Courier New"/>
              </a:rPr>
              <a:t>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0</a:t>
            </a:r>
            <a:r>
              <a:rPr lang="en-GB" sz="1050">
                <a:solidFill>
                  <a:srgbClr val="999999"/>
                </a:solidFill>
                <a:highlight>
                  <a:srgbClr val="EEEEF0"/>
                </a:highlight>
                <a:latin typeface="Courier New"/>
                <a:ea typeface="Courier New"/>
                <a:cs typeface="Courier New"/>
                <a:sym typeface="Courier New"/>
              </a:rPr>
              <a:t>);</a:t>
            </a:r>
            <a:endParaRPr sz="1100">
              <a:solidFill>
                <a:schemeClr val="dk1"/>
              </a:solidFill>
              <a:highlight>
                <a:srgbClr val="EEEEF0"/>
              </a:highlight>
              <a:latin typeface="Courier New"/>
              <a:ea typeface="Courier New"/>
              <a:cs typeface="Courier New"/>
              <a:sym typeface="Courier New"/>
            </a:endParaRPr>
          </a:p>
          <a:p>
            <a:pPr indent="0" lvl="0" marL="190500" marR="190500" rtl="0" algn="l">
              <a:lnSpc>
                <a:spcPct val="150000"/>
              </a:lnSpc>
              <a:spcBef>
                <a:spcPts val="1700"/>
              </a:spcBef>
              <a:spcAft>
                <a:spcPts val="3300"/>
              </a:spcAft>
              <a:buNone/>
            </a:pPr>
            <a:r>
              <a:rPr lang="en-GB" sz="1100">
                <a:solidFill>
                  <a:schemeClr val="dk1"/>
                </a:solidFill>
                <a:highlight>
                  <a:srgbClr val="EEEEF0"/>
                </a:highlight>
                <a:latin typeface="Courier New"/>
                <a:ea typeface="Courier New"/>
                <a:cs typeface="Courier New"/>
                <a:sym typeface="Courier New"/>
              </a:rPr>
              <a:t>console</a:t>
            </a:r>
            <a:r>
              <a:rPr lang="en-GB" sz="1050">
                <a:solidFill>
                  <a:srgbClr val="999999"/>
                </a:solidFill>
                <a:highlight>
                  <a:srgbClr val="EEEEF0"/>
                </a:highlight>
                <a:latin typeface="Courier New"/>
                <a:ea typeface="Courier New"/>
                <a:cs typeface="Courier New"/>
                <a:sym typeface="Courier New"/>
              </a:rPr>
              <a:t>.</a:t>
            </a:r>
            <a:r>
              <a:rPr lang="en-GB" sz="1050">
                <a:solidFill>
                  <a:srgbClr val="DD4A68"/>
                </a:solidFill>
                <a:highlight>
                  <a:srgbClr val="EEEEF0"/>
                </a:highlight>
                <a:latin typeface="Courier New"/>
                <a:ea typeface="Courier New"/>
                <a:cs typeface="Courier New"/>
                <a:sym typeface="Courier New"/>
              </a:rPr>
              <a:t>log</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evenNumbers</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708090"/>
                </a:solidFill>
                <a:highlight>
                  <a:srgbClr val="EEEEF0"/>
                </a:highlight>
                <a:latin typeface="Courier New"/>
                <a:ea typeface="Courier New"/>
                <a:cs typeface="Courier New"/>
                <a:sym typeface="Courier New"/>
              </a:rPr>
              <a:t>// [2, 4]</a:t>
            </a:r>
            <a:endParaRPr sz="1050">
              <a:solidFill>
                <a:srgbClr val="708090"/>
              </a:solidFill>
              <a:highlight>
                <a:srgbClr val="EEEEF0"/>
              </a:highlight>
              <a:latin typeface="Courier New"/>
              <a:ea typeface="Courier New"/>
              <a:cs typeface="Courier New"/>
              <a:sym typeface="Courier New"/>
            </a:endParaRPr>
          </a:p>
        </p:txBody>
      </p:sp>
      <p:pic>
        <p:nvPicPr>
          <p:cNvPr id="545" name="Google Shape;545;p95"/>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6"/>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b="1" lang="en-GB" sz="1300">
                <a:solidFill>
                  <a:srgbClr val="1B1B32"/>
                </a:solidFill>
                <a:highlight>
                  <a:srgbClr val="FFFFFF"/>
                </a:highlight>
                <a:latin typeface="Roboto"/>
                <a:ea typeface="Roboto"/>
                <a:cs typeface="Roboto"/>
                <a:sym typeface="Roboto"/>
              </a:rPr>
              <a:t>Reduce Method</a:t>
            </a:r>
            <a:endParaRPr b="1" sz="1300">
              <a:solidFill>
                <a:srgbClr val="1B1B3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650">
                <a:solidFill>
                  <a:srgbClr val="0A0A23"/>
                </a:solidFill>
                <a:highlight>
                  <a:srgbClr val="FFFFFF"/>
                </a:highlight>
              </a:rPr>
              <a:t>The </a:t>
            </a:r>
            <a:r>
              <a:rPr lang="en-GB" sz="1300">
                <a:solidFill>
                  <a:srgbClr val="0A0A23"/>
                </a:solidFill>
                <a:highlight>
                  <a:srgbClr val="D0D0D5"/>
                </a:highlight>
                <a:latin typeface="Roboto Mono"/>
                <a:ea typeface="Roboto Mono"/>
                <a:cs typeface="Roboto Mono"/>
                <a:sym typeface="Roboto Mono"/>
              </a:rPr>
              <a:t>reduce()</a:t>
            </a:r>
            <a:r>
              <a:rPr lang="en-GB" sz="1650">
                <a:solidFill>
                  <a:srgbClr val="0A0A23"/>
                </a:solidFill>
                <a:highlight>
                  <a:srgbClr val="FFFFFF"/>
                </a:highlight>
              </a:rPr>
              <a:t> method executes a reducer function on each element of the array, resulting in a single output value. It's used when you need to accumulate data, such as summing values or combining objects.</a:t>
            </a:r>
            <a:endParaRPr sz="1650">
              <a:solidFill>
                <a:srgbClr val="0A0A23"/>
              </a:solidFill>
              <a:highlight>
                <a:srgbClr val="FFFFFF"/>
              </a:highlight>
            </a:endParaRPr>
          </a:p>
          <a:p>
            <a:pPr indent="0" lvl="0" marL="0" rtl="0" algn="l">
              <a:lnSpc>
                <a:spcPct val="115000"/>
              </a:lnSpc>
              <a:spcBef>
                <a:spcPts val="2500"/>
              </a:spcBef>
              <a:spcAft>
                <a:spcPts val="0"/>
              </a:spcAft>
              <a:buNone/>
            </a:pPr>
            <a:r>
              <a:rPr lang="en-GB" sz="1050">
                <a:solidFill>
                  <a:srgbClr val="708090"/>
                </a:solidFill>
                <a:highlight>
                  <a:srgbClr val="EEEEF0"/>
                </a:highlight>
                <a:latin typeface="Courier New"/>
                <a:ea typeface="Courier New"/>
                <a:cs typeface="Courier New"/>
                <a:sym typeface="Courier New"/>
              </a:rPr>
              <a:t>// Example (Basic Usage):</a:t>
            </a:r>
            <a:endParaRPr sz="1100">
              <a:solidFill>
                <a:schemeClr val="dk1"/>
              </a:solidFill>
              <a:highlight>
                <a:srgbClr val="EEEE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050">
                <a:solidFill>
                  <a:srgbClr val="0077AA"/>
                </a:solidFill>
                <a:highlight>
                  <a:srgbClr val="EEEEF0"/>
                </a:highlight>
                <a:latin typeface="Courier New"/>
                <a:ea typeface="Courier New"/>
                <a:cs typeface="Courier New"/>
                <a:sym typeface="Courier New"/>
              </a:rPr>
              <a:t>const</a:t>
            </a:r>
            <a:r>
              <a:rPr lang="en-GB" sz="1100">
                <a:solidFill>
                  <a:schemeClr val="dk1"/>
                </a:solidFill>
                <a:highlight>
                  <a:srgbClr val="EEEEF0"/>
                </a:highlight>
                <a:latin typeface="Courier New"/>
                <a:ea typeface="Courier New"/>
                <a:cs typeface="Courier New"/>
                <a:sym typeface="Courier New"/>
              </a:rPr>
              <a:t> numbers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9999"/>
                </a:solidFill>
                <a:highlight>
                  <a:srgbClr val="EEEEF0"/>
                </a:highlight>
                <a:latin typeface="Courier New"/>
                <a:ea typeface="Courier New"/>
                <a:cs typeface="Courier New"/>
                <a:sym typeface="Courier New"/>
              </a:rPr>
              <a:t>[</a:t>
            </a:r>
            <a:r>
              <a:rPr lang="en-GB" sz="1050">
                <a:solidFill>
                  <a:srgbClr val="990055"/>
                </a:solidFill>
                <a:highlight>
                  <a:srgbClr val="EEEEF0"/>
                </a:highlight>
                <a:latin typeface="Courier New"/>
                <a:ea typeface="Courier New"/>
                <a:cs typeface="Courier New"/>
                <a:sym typeface="Courier New"/>
              </a:rPr>
              <a:t>1</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2</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3</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4</a:t>
            </a:r>
            <a:r>
              <a:rPr lang="en-GB" sz="1050">
                <a:solidFill>
                  <a:srgbClr val="999999"/>
                </a:solidFill>
                <a:highlight>
                  <a:srgbClr val="EEEEF0"/>
                </a:highlight>
                <a:latin typeface="Courier New"/>
                <a:ea typeface="Courier New"/>
                <a:cs typeface="Courier New"/>
                <a:sym typeface="Courier New"/>
              </a:rPr>
              <a:t>];</a:t>
            </a:r>
            <a:endParaRPr sz="1100">
              <a:solidFill>
                <a:schemeClr val="dk1"/>
              </a:solidFill>
              <a:highlight>
                <a:srgbClr val="EEEE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050">
                <a:solidFill>
                  <a:srgbClr val="0077AA"/>
                </a:solidFill>
                <a:highlight>
                  <a:srgbClr val="EEEEF0"/>
                </a:highlight>
                <a:latin typeface="Courier New"/>
                <a:ea typeface="Courier New"/>
                <a:cs typeface="Courier New"/>
                <a:sym typeface="Courier New"/>
              </a:rPr>
              <a:t>const</a:t>
            </a:r>
            <a:r>
              <a:rPr lang="en-GB" sz="1100">
                <a:solidFill>
                  <a:schemeClr val="dk1"/>
                </a:solidFill>
                <a:highlight>
                  <a:srgbClr val="EEEEF0"/>
                </a:highlight>
                <a:latin typeface="Courier New"/>
                <a:ea typeface="Courier New"/>
                <a:cs typeface="Courier New"/>
                <a:sym typeface="Courier New"/>
              </a:rPr>
              <a:t> sum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numbers</a:t>
            </a:r>
            <a:r>
              <a:rPr lang="en-GB" sz="1050">
                <a:solidFill>
                  <a:srgbClr val="999999"/>
                </a:solidFill>
                <a:highlight>
                  <a:srgbClr val="EEEEF0"/>
                </a:highlight>
                <a:latin typeface="Courier New"/>
                <a:ea typeface="Courier New"/>
                <a:cs typeface="Courier New"/>
                <a:sym typeface="Courier New"/>
              </a:rPr>
              <a:t>.</a:t>
            </a:r>
            <a:r>
              <a:rPr lang="en-GB" sz="1050">
                <a:solidFill>
                  <a:srgbClr val="DD4A68"/>
                </a:solidFill>
                <a:highlight>
                  <a:srgbClr val="EEEEF0"/>
                </a:highlight>
                <a:latin typeface="Courier New"/>
                <a:ea typeface="Courier New"/>
                <a:cs typeface="Courier New"/>
                <a:sym typeface="Courier New"/>
              </a:rPr>
              <a:t>reduce</a:t>
            </a:r>
            <a:r>
              <a:rPr lang="en-GB" sz="1050">
                <a:solidFill>
                  <a:srgbClr val="999999"/>
                </a:solidFill>
                <a:highlight>
                  <a:srgbClr val="EEEEF0"/>
                </a:highlight>
                <a:latin typeface="Courier New"/>
                <a:ea typeface="Courier New"/>
                <a:cs typeface="Courier New"/>
                <a:sym typeface="Courier New"/>
              </a:rPr>
              <a:t>((</a:t>
            </a:r>
            <a:r>
              <a:rPr lang="en-GB" sz="1050">
                <a:solidFill>
                  <a:schemeClr val="dk1"/>
                </a:solidFill>
                <a:highlight>
                  <a:srgbClr val="EEEEF0"/>
                </a:highlight>
                <a:latin typeface="Courier New"/>
                <a:ea typeface="Courier New"/>
                <a:cs typeface="Courier New"/>
                <a:sym typeface="Courier New"/>
              </a:rPr>
              <a:t>total</a:t>
            </a:r>
            <a:r>
              <a:rPr lang="en-GB" sz="1050">
                <a:solidFill>
                  <a:srgbClr val="999999"/>
                </a:solidFill>
                <a:highlight>
                  <a:srgbClr val="EEEEF0"/>
                </a:highlight>
                <a:latin typeface="Courier New"/>
                <a:ea typeface="Courier New"/>
                <a:cs typeface="Courier New"/>
                <a:sym typeface="Courier New"/>
              </a:rPr>
              <a:t>,</a:t>
            </a:r>
            <a:r>
              <a:rPr lang="en-GB" sz="1050">
                <a:solidFill>
                  <a:schemeClr val="dk1"/>
                </a:solidFill>
                <a:highlight>
                  <a:srgbClr val="EEEEF0"/>
                </a:highlight>
                <a:latin typeface="Courier New"/>
                <a:ea typeface="Courier New"/>
                <a:cs typeface="Courier New"/>
                <a:sym typeface="Courier New"/>
              </a:rPr>
              <a:t> num</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A6E3A"/>
                </a:solidFill>
                <a:highlight>
                  <a:srgbClr val="EEEEF0"/>
                </a:highlight>
                <a:latin typeface="Courier New"/>
                <a:ea typeface="Courier New"/>
                <a:cs typeface="Courier New"/>
                <a:sym typeface="Courier New"/>
              </a:rPr>
              <a:t>=&gt;</a:t>
            </a:r>
            <a:r>
              <a:rPr lang="en-GB" sz="1100">
                <a:solidFill>
                  <a:schemeClr val="dk1"/>
                </a:solidFill>
                <a:highlight>
                  <a:srgbClr val="EEEEF0"/>
                </a:highlight>
                <a:latin typeface="Courier New"/>
                <a:ea typeface="Courier New"/>
                <a:cs typeface="Courier New"/>
                <a:sym typeface="Courier New"/>
              </a:rPr>
              <a:t> total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num</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0</a:t>
            </a:r>
            <a:r>
              <a:rPr lang="en-GB" sz="1050">
                <a:solidFill>
                  <a:srgbClr val="999999"/>
                </a:solidFill>
                <a:highlight>
                  <a:srgbClr val="EEEEF0"/>
                </a:highlight>
                <a:latin typeface="Courier New"/>
                <a:ea typeface="Courier New"/>
                <a:cs typeface="Courier New"/>
                <a:sym typeface="Courier New"/>
              </a:rPr>
              <a:t>);</a:t>
            </a:r>
            <a:endParaRPr sz="1100">
              <a:solidFill>
                <a:schemeClr val="dk1"/>
              </a:solidFill>
              <a:highlight>
                <a:srgbClr val="EEEEF0"/>
              </a:highlight>
              <a:latin typeface="Courier New"/>
              <a:ea typeface="Courier New"/>
              <a:cs typeface="Courier New"/>
              <a:sym typeface="Courier New"/>
            </a:endParaRPr>
          </a:p>
          <a:p>
            <a:pPr indent="0" lvl="0" marL="190500" marR="190500" rtl="0" algn="l">
              <a:lnSpc>
                <a:spcPct val="150000"/>
              </a:lnSpc>
              <a:spcBef>
                <a:spcPts val="1700"/>
              </a:spcBef>
              <a:spcAft>
                <a:spcPts val="3300"/>
              </a:spcAft>
              <a:buNone/>
            </a:pPr>
            <a:r>
              <a:rPr lang="en-GB" sz="1100">
                <a:solidFill>
                  <a:schemeClr val="dk1"/>
                </a:solidFill>
                <a:highlight>
                  <a:srgbClr val="EEEEF0"/>
                </a:highlight>
                <a:latin typeface="Courier New"/>
                <a:ea typeface="Courier New"/>
                <a:cs typeface="Courier New"/>
                <a:sym typeface="Courier New"/>
              </a:rPr>
              <a:t>console</a:t>
            </a:r>
            <a:r>
              <a:rPr lang="en-GB" sz="1050">
                <a:solidFill>
                  <a:srgbClr val="999999"/>
                </a:solidFill>
                <a:highlight>
                  <a:srgbClr val="EEEEF0"/>
                </a:highlight>
                <a:latin typeface="Courier New"/>
                <a:ea typeface="Courier New"/>
                <a:cs typeface="Courier New"/>
                <a:sym typeface="Courier New"/>
              </a:rPr>
              <a:t>.</a:t>
            </a:r>
            <a:r>
              <a:rPr lang="en-GB" sz="1050">
                <a:solidFill>
                  <a:srgbClr val="DD4A68"/>
                </a:solidFill>
                <a:highlight>
                  <a:srgbClr val="EEEEF0"/>
                </a:highlight>
                <a:latin typeface="Courier New"/>
                <a:ea typeface="Courier New"/>
                <a:cs typeface="Courier New"/>
                <a:sym typeface="Courier New"/>
              </a:rPr>
              <a:t>log</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sum</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708090"/>
                </a:solidFill>
                <a:highlight>
                  <a:srgbClr val="EEEEF0"/>
                </a:highlight>
                <a:latin typeface="Courier New"/>
                <a:ea typeface="Courier New"/>
                <a:cs typeface="Courier New"/>
                <a:sym typeface="Courier New"/>
              </a:rPr>
              <a:t>// 10</a:t>
            </a:r>
            <a:endParaRPr sz="1050">
              <a:solidFill>
                <a:srgbClr val="708090"/>
              </a:solidFill>
              <a:highlight>
                <a:srgbClr val="EEEEF0"/>
              </a:highlight>
              <a:latin typeface="Courier New"/>
              <a:ea typeface="Courier New"/>
              <a:cs typeface="Courier New"/>
              <a:sym typeface="Courier New"/>
            </a:endParaRPr>
          </a:p>
        </p:txBody>
      </p:sp>
      <p:pic>
        <p:nvPicPr>
          <p:cNvPr id="551" name="Google Shape;551;p96"/>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7"/>
          <p:cNvSpPr txBox="1"/>
          <p:nvPr/>
        </p:nvSpPr>
        <p:spPr>
          <a:xfrm>
            <a:off x="83275" y="135325"/>
            <a:ext cx="8819100" cy="479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b="1" lang="en-GB" sz="1700">
                <a:solidFill>
                  <a:srgbClr val="1B1B32"/>
                </a:solidFill>
                <a:highlight>
                  <a:srgbClr val="FFFFFF"/>
                </a:highlight>
                <a:latin typeface="Roboto"/>
                <a:ea typeface="Roboto"/>
                <a:cs typeface="Roboto"/>
                <a:sym typeface="Roboto"/>
              </a:rPr>
              <a:t>Array Sort</a:t>
            </a:r>
            <a:endParaRPr b="1" sz="1700">
              <a:solidFill>
                <a:srgbClr val="1B1B32"/>
              </a:solidFill>
              <a:highlight>
                <a:srgbClr val="FFFFFF"/>
              </a:highlight>
              <a:latin typeface="Roboto"/>
              <a:ea typeface="Roboto"/>
              <a:cs typeface="Roboto"/>
              <a:sym typeface="Roboto"/>
            </a:endParaRPr>
          </a:p>
          <a:p>
            <a:pPr indent="0" lvl="0" marL="0" rtl="0" algn="l">
              <a:lnSpc>
                <a:spcPct val="115000"/>
              </a:lnSpc>
              <a:spcBef>
                <a:spcPts val="300"/>
              </a:spcBef>
              <a:spcAft>
                <a:spcPts val="0"/>
              </a:spcAft>
              <a:buNone/>
            </a:pPr>
            <a:r>
              <a:rPr lang="en-GB" sz="1650">
                <a:solidFill>
                  <a:srgbClr val="0A0A23"/>
                </a:solidFill>
                <a:highlight>
                  <a:srgbClr val="FFFFFF"/>
                </a:highlight>
              </a:rPr>
              <a:t>The </a:t>
            </a:r>
            <a:r>
              <a:rPr lang="en-GB" sz="1300">
                <a:solidFill>
                  <a:srgbClr val="0A0A23"/>
                </a:solidFill>
                <a:highlight>
                  <a:srgbClr val="D0D0D5"/>
                </a:highlight>
                <a:latin typeface="Roboto Mono"/>
                <a:ea typeface="Roboto Mono"/>
                <a:cs typeface="Roboto Mono"/>
                <a:sym typeface="Roboto Mono"/>
              </a:rPr>
              <a:t>Array.sort()</a:t>
            </a:r>
            <a:r>
              <a:rPr lang="en-GB" sz="1650">
                <a:solidFill>
                  <a:srgbClr val="0A0A23"/>
                </a:solidFill>
                <a:highlight>
                  <a:srgbClr val="FFFFFF"/>
                </a:highlight>
              </a:rPr>
              <a:t> method sorts the elements of an array in place, meaning it </a:t>
            </a:r>
            <a:r>
              <a:rPr b="1" lang="en-GB" sz="1650">
                <a:solidFill>
                  <a:srgbClr val="1B1B32"/>
                </a:solidFill>
                <a:highlight>
                  <a:srgbClr val="FFFFFF"/>
                </a:highlight>
              </a:rPr>
              <a:t>mutates</a:t>
            </a:r>
            <a:r>
              <a:rPr lang="en-GB" sz="1650">
                <a:solidFill>
                  <a:srgbClr val="0A0A23"/>
                </a:solidFill>
                <a:highlight>
                  <a:srgbClr val="FFFFFF"/>
                </a:highlight>
              </a:rPr>
              <a:t> the original array. For example:</a:t>
            </a:r>
            <a:endParaRPr sz="1650">
              <a:solidFill>
                <a:srgbClr val="0A0A23"/>
              </a:solidFill>
              <a:highlight>
                <a:srgbClr val="FFFFFF"/>
              </a:highlight>
            </a:endParaRPr>
          </a:p>
          <a:p>
            <a:pPr indent="0" lvl="0" marL="0" rtl="0" algn="l">
              <a:lnSpc>
                <a:spcPct val="115000"/>
              </a:lnSpc>
              <a:spcBef>
                <a:spcPts val="2500"/>
              </a:spcBef>
              <a:spcAft>
                <a:spcPts val="0"/>
              </a:spcAft>
              <a:buNone/>
            </a:pPr>
            <a:r>
              <a:rPr lang="en-GB" sz="1050">
                <a:solidFill>
                  <a:srgbClr val="0077AA"/>
                </a:solidFill>
                <a:highlight>
                  <a:srgbClr val="EEEEF0"/>
                </a:highlight>
                <a:latin typeface="Courier New"/>
                <a:ea typeface="Courier New"/>
                <a:cs typeface="Courier New"/>
                <a:sym typeface="Courier New"/>
              </a:rPr>
              <a:t>const</a:t>
            </a:r>
            <a:r>
              <a:rPr lang="en-GB" sz="1100">
                <a:solidFill>
                  <a:schemeClr val="dk1"/>
                </a:solidFill>
                <a:highlight>
                  <a:srgbClr val="EEEEF0"/>
                </a:highlight>
                <a:latin typeface="Courier New"/>
                <a:ea typeface="Courier New"/>
                <a:cs typeface="Courier New"/>
                <a:sym typeface="Courier New"/>
              </a:rPr>
              <a:t> numbers </a:t>
            </a:r>
            <a:r>
              <a:rPr lang="en-GB" sz="1050">
                <a:solidFill>
                  <a:srgbClr val="9A6E3A"/>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9999"/>
                </a:solidFill>
                <a:highlight>
                  <a:srgbClr val="EEEEF0"/>
                </a:highlight>
                <a:latin typeface="Courier New"/>
                <a:ea typeface="Courier New"/>
                <a:cs typeface="Courier New"/>
                <a:sym typeface="Courier New"/>
              </a:rPr>
              <a:t>[</a:t>
            </a:r>
            <a:r>
              <a:rPr lang="en-GB" sz="1050">
                <a:solidFill>
                  <a:srgbClr val="990055"/>
                </a:solidFill>
                <a:highlight>
                  <a:srgbClr val="EEEEF0"/>
                </a:highlight>
                <a:latin typeface="Courier New"/>
                <a:ea typeface="Courier New"/>
                <a:cs typeface="Courier New"/>
                <a:sym typeface="Courier New"/>
              </a:rPr>
              <a:t>4</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2</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3</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990055"/>
                </a:solidFill>
                <a:highlight>
                  <a:srgbClr val="EEEEF0"/>
                </a:highlight>
                <a:latin typeface="Courier New"/>
                <a:ea typeface="Courier New"/>
                <a:cs typeface="Courier New"/>
                <a:sym typeface="Courier New"/>
              </a:rPr>
              <a:t>1</a:t>
            </a:r>
            <a:r>
              <a:rPr lang="en-GB" sz="1050">
                <a:solidFill>
                  <a:srgbClr val="999999"/>
                </a:solidFill>
                <a:highlight>
                  <a:srgbClr val="EEEEF0"/>
                </a:highlight>
                <a:latin typeface="Courier New"/>
                <a:ea typeface="Courier New"/>
                <a:cs typeface="Courier New"/>
                <a:sym typeface="Courier New"/>
              </a:rPr>
              <a:t>];</a:t>
            </a:r>
            <a:endParaRPr sz="1100">
              <a:solidFill>
                <a:schemeClr val="dk1"/>
              </a:solidFill>
              <a:highlight>
                <a:srgbClr val="EEEEF0"/>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GB" sz="1100">
                <a:solidFill>
                  <a:schemeClr val="dk1"/>
                </a:solidFill>
                <a:highlight>
                  <a:srgbClr val="EEEEF0"/>
                </a:highlight>
                <a:latin typeface="Courier New"/>
                <a:ea typeface="Courier New"/>
                <a:cs typeface="Courier New"/>
                <a:sym typeface="Courier New"/>
              </a:rPr>
              <a:t>numbers</a:t>
            </a:r>
            <a:r>
              <a:rPr lang="en-GB" sz="1050">
                <a:solidFill>
                  <a:srgbClr val="999999"/>
                </a:solidFill>
                <a:highlight>
                  <a:srgbClr val="EEEEF0"/>
                </a:highlight>
                <a:latin typeface="Courier New"/>
                <a:ea typeface="Courier New"/>
                <a:cs typeface="Courier New"/>
                <a:sym typeface="Courier New"/>
              </a:rPr>
              <a:t>.</a:t>
            </a:r>
            <a:r>
              <a:rPr lang="en-GB" sz="1050">
                <a:solidFill>
                  <a:srgbClr val="DD4A68"/>
                </a:solidFill>
                <a:highlight>
                  <a:srgbClr val="EEEEF0"/>
                </a:highlight>
                <a:latin typeface="Courier New"/>
                <a:ea typeface="Courier New"/>
                <a:cs typeface="Courier New"/>
                <a:sym typeface="Courier New"/>
              </a:rPr>
              <a:t>sort</a:t>
            </a:r>
            <a:r>
              <a:rPr lang="en-GB" sz="1050">
                <a:solidFill>
                  <a:srgbClr val="999999"/>
                </a:solidFill>
                <a:highlight>
                  <a:srgbClr val="EEEEF0"/>
                </a:highlight>
                <a:latin typeface="Courier New"/>
                <a:ea typeface="Courier New"/>
                <a:cs typeface="Courier New"/>
                <a:sym typeface="Courier New"/>
              </a:rPr>
              <a:t>();</a:t>
            </a:r>
            <a:endParaRPr sz="1100">
              <a:solidFill>
                <a:schemeClr val="dk1"/>
              </a:solidFill>
              <a:highlight>
                <a:srgbClr val="EEEEF0"/>
              </a:highlight>
              <a:latin typeface="Courier New"/>
              <a:ea typeface="Courier New"/>
              <a:cs typeface="Courier New"/>
              <a:sym typeface="Courier New"/>
            </a:endParaRPr>
          </a:p>
          <a:p>
            <a:pPr indent="0" lvl="0" marL="190500" marR="190500" rtl="0" algn="l">
              <a:lnSpc>
                <a:spcPct val="150000"/>
              </a:lnSpc>
              <a:spcBef>
                <a:spcPts val="1700"/>
              </a:spcBef>
              <a:spcAft>
                <a:spcPts val="3300"/>
              </a:spcAft>
              <a:buNone/>
            </a:pPr>
            <a:r>
              <a:rPr lang="en-GB" sz="1100">
                <a:solidFill>
                  <a:schemeClr val="dk1"/>
                </a:solidFill>
                <a:highlight>
                  <a:srgbClr val="EEEEF0"/>
                </a:highlight>
                <a:latin typeface="Courier New"/>
                <a:ea typeface="Courier New"/>
                <a:cs typeface="Courier New"/>
                <a:sym typeface="Courier New"/>
              </a:rPr>
              <a:t>console</a:t>
            </a:r>
            <a:r>
              <a:rPr lang="en-GB" sz="1050">
                <a:solidFill>
                  <a:srgbClr val="999999"/>
                </a:solidFill>
                <a:highlight>
                  <a:srgbClr val="EEEEF0"/>
                </a:highlight>
                <a:latin typeface="Courier New"/>
                <a:ea typeface="Courier New"/>
                <a:cs typeface="Courier New"/>
                <a:sym typeface="Courier New"/>
              </a:rPr>
              <a:t>.</a:t>
            </a:r>
            <a:r>
              <a:rPr lang="en-GB" sz="1050">
                <a:solidFill>
                  <a:srgbClr val="DD4A68"/>
                </a:solidFill>
                <a:highlight>
                  <a:srgbClr val="EEEEF0"/>
                </a:highlight>
                <a:latin typeface="Courier New"/>
                <a:ea typeface="Courier New"/>
                <a:cs typeface="Courier New"/>
                <a:sym typeface="Courier New"/>
              </a:rPr>
              <a:t>log</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numbers</a:t>
            </a:r>
            <a:r>
              <a:rPr lang="en-GB" sz="1050">
                <a:solidFill>
                  <a:srgbClr val="999999"/>
                </a:solidFill>
                <a:highlight>
                  <a:srgbClr val="EEEEF0"/>
                </a:highlight>
                <a:latin typeface="Courier New"/>
                <a:ea typeface="Courier New"/>
                <a:cs typeface="Courier New"/>
                <a:sym typeface="Courier New"/>
              </a:rPr>
              <a:t>);</a:t>
            </a:r>
            <a:r>
              <a:rPr lang="en-GB" sz="1100">
                <a:solidFill>
                  <a:schemeClr val="dk1"/>
                </a:solidFill>
                <a:highlight>
                  <a:srgbClr val="EEEEF0"/>
                </a:highlight>
                <a:latin typeface="Courier New"/>
                <a:ea typeface="Courier New"/>
                <a:cs typeface="Courier New"/>
                <a:sym typeface="Courier New"/>
              </a:rPr>
              <a:t> </a:t>
            </a:r>
            <a:r>
              <a:rPr lang="en-GB" sz="1050">
                <a:solidFill>
                  <a:srgbClr val="708090"/>
                </a:solidFill>
                <a:highlight>
                  <a:srgbClr val="EEEEF0"/>
                </a:highlight>
                <a:latin typeface="Courier New"/>
                <a:ea typeface="Courier New"/>
                <a:cs typeface="Courier New"/>
                <a:sym typeface="Courier New"/>
              </a:rPr>
              <a:t>// [1, 2, 3, 4]</a:t>
            </a:r>
            <a:endParaRPr sz="1050">
              <a:solidFill>
                <a:srgbClr val="708090"/>
              </a:solidFill>
              <a:highlight>
                <a:srgbClr val="EEEEF0"/>
              </a:highlight>
              <a:latin typeface="Courier New"/>
              <a:ea typeface="Courier New"/>
              <a:cs typeface="Courier New"/>
              <a:sym typeface="Courier New"/>
            </a:endParaRPr>
          </a:p>
        </p:txBody>
      </p:sp>
      <p:pic>
        <p:nvPicPr>
          <p:cNvPr id="557" name="Google Shape;557;p97"/>
          <p:cNvPicPr preferRelativeResize="0"/>
          <p:nvPr/>
        </p:nvPicPr>
        <p:blipFill rotWithShape="1">
          <a:blip r:embed="rId3">
            <a:alphaModFix/>
          </a:blip>
          <a:srcRect b="0" l="0" r="0" t="0"/>
          <a:stretch/>
        </p:blipFill>
        <p:spPr>
          <a:xfrm>
            <a:off x="7802559" y="135321"/>
            <a:ext cx="1099821" cy="4533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241500" y="88075"/>
            <a:ext cx="8661000" cy="48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B1B32"/>
                </a:solidFill>
                <a:highlight>
                  <a:srgbClr val="F5F6F7"/>
                </a:highlight>
              </a:rPr>
              <a:t>Escape Sequences in Strings</a:t>
            </a:r>
            <a:endParaRPr b="1" sz="2300">
              <a:solidFill>
                <a:srgbClr val="1B1B32"/>
              </a:solidFill>
              <a:highlight>
                <a:srgbClr val="F5F6F7"/>
              </a:highlight>
            </a:endParaRPr>
          </a:p>
          <a:p>
            <a:pPr indent="0" lvl="0" marL="0" rtl="0" algn="l">
              <a:spcBef>
                <a:spcPts val="0"/>
              </a:spcBef>
              <a:spcAft>
                <a:spcPts val="0"/>
              </a:spcAft>
              <a:buNone/>
            </a:pPr>
            <a:r>
              <a:t/>
            </a:r>
            <a:endParaRPr b="1" sz="2300">
              <a:solidFill>
                <a:srgbClr val="1B1B32"/>
              </a:solidFill>
              <a:highlight>
                <a:srgbClr val="F5F6F7"/>
              </a:highlight>
            </a:endParaRPr>
          </a:p>
        </p:txBody>
      </p:sp>
      <p:pic>
        <p:nvPicPr>
          <p:cNvPr id="104" name="Google Shape;104;p21"/>
          <p:cNvPicPr preferRelativeResize="0"/>
          <p:nvPr/>
        </p:nvPicPr>
        <p:blipFill>
          <a:blip r:embed="rId3">
            <a:alphaModFix/>
          </a:blip>
          <a:stretch>
            <a:fillRect/>
          </a:stretch>
        </p:blipFill>
        <p:spPr>
          <a:xfrm>
            <a:off x="241488" y="872900"/>
            <a:ext cx="3267075" cy="3324225"/>
          </a:xfrm>
          <a:prstGeom prst="rect">
            <a:avLst/>
          </a:prstGeom>
          <a:noFill/>
          <a:ln>
            <a:noFill/>
          </a:ln>
        </p:spPr>
      </p:pic>
      <p:pic>
        <p:nvPicPr>
          <p:cNvPr id="105" name="Google Shape;105;p21"/>
          <p:cNvPicPr preferRelativeResize="0"/>
          <p:nvPr/>
        </p:nvPicPr>
        <p:blipFill rotWithShape="1">
          <a:blip r:embed="rId4">
            <a:alphaModFix/>
          </a:blip>
          <a:srcRect b="0" l="0" r="0" t="0"/>
          <a:stretch/>
        </p:blipFill>
        <p:spPr>
          <a:xfrm>
            <a:off x="7802684" y="155671"/>
            <a:ext cx="1099821" cy="4533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