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p:nvPr>
            <p:ph type="sldImg"/>
          </p:nvPr>
        </p:nvSpPr>
        <p:spPr>
          <a:xfrm>
            <a:off x="1143000" y="685800"/>
            <a:ext cx="4572000" cy="3429000"/>
          </a:xfrm>
          <a:prstGeom prst="rect">
            <a:avLst/>
          </a:prstGeom>
        </p:spPr>
        <p:txBody>
          <a:bodyPr/>
          <a:lstStyle/>
          <a:p>
            <a:pPr/>
          </a:p>
        </p:txBody>
      </p:sp>
      <p:sp>
        <p:nvSpPr>
          <p:cNvPr id="146" name="Shape 1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3" name="Shape 13"/>
          <p:cNvSpPr/>
          <p:nvPr>
            <p:ph type="title"/>
          </p:nvPr>
        </p:nvSpPr>
        <p:spPr>
          <a:xfrm>
            <a:off x="1778000" y="2298700"/>
            <a:ext cx="20828000" cy="4648200"/>
          </a:xfrm>
          <a:prstGeom prst="rect">
            <a:avLst/>
          </a:prstGeom>
        </p:spPr>
        <p:txBody>
          <a:bodyPr anchor="b"/>
          <a:lstStyle/>
          <a:p>
            <a:pPr/>
            <a:r>
              <a:t>Title Text</a:t>
            </a:r>
          </a:p>
        </p:txBody>
      </p:sp>
      <p:sp>
        <p:nvSpPr>
          <p:cNvPr id="14" name="Shape 14"/>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nvSpPr>
        <p:spPr>
          <a:xfrm>
            <a:off x="4256906" y="12764027"/>
            <a:ext cx="20133444" cy="956835"/>
          </a:xfrm>
          <a:prstGeom prst="rect">
            <a:avLst/>
          </a:prstGeom>
          <a:solidFill>
            <a:srgbClr val="D43834"/>
          </a:solidFill>
          <a:ln w="12700">
            <a:miter lim="400000"/>
          </a:ln>
        </p:spPr>
        <p:txBody>
          <a:bodyPr lIns="50800" tIns="50800" rIns="50800" bIns="50800" anchor="ctr"/>
          <a:lstStyle/>
          <a:p>
            <a:pPr>
              <a:defRPr sz="3200"/>
            </a:pPr>
          </a:p>
        </p:txBody>
      </p:sp>
      <p:pic>
        <p:nvPicPr>
          <p:cNvPr id="16" name="image2.png"/>
          <p:cNvPicPr>
            <a:picLocks noChangeAspect="1"/>
          </p:cNvPicPr>
          <p:nvPr/>
        </p:nvPicPr>
        <p:blipFill>
          <a:blip r:embed="rId2">
            <a:extLst/>
          </a:blip>
          <a:srcRect l="0" t="0" r="9943" b="0"/>
          <a:stretch>
            <a:fillRect/>
          </a:stretch>
        </p:blipFill>
        <p:spPr>
          <a:xfrm>
            <a:off x="1435" y="12764205"/>
            <a:ext cx="7675564" cy="961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796"/>
                </a:lnTo>
                <a:lnTo>
                  <a:pt x="0" y="21600"/>
                </a:lnTo>
                <a:lnTo>
                  <a:pt x="6271" y="21600"/>
                </a:lnTo>
                <a:lnTo>
                  <a:pt x="12542" y="21600"/>
                </a:lnTo>
                <a:lnTo>
                  <a:pt x="12541" y="19862"/>
                </a:lnTo>
                <a:cubicBezTo>
                  <a:pt x="12540" y="18905"/>
                  <a:pt x="12557" y="17932"/>
                  <a:pt x="12577" y="17704"/>
                </a:cubicBezTo>
                <a:cubicBezTo>
                  <a:pt x="12597" y="17477"/>
                  <a:pt x="12597" y="16907"/>
                  <a:pt x="12577" y="16430"/>
                </a:cubicBezTo>
                <a:cubicBezTo>
                  <a:pt x="12557" y="15952"/>
                  <a:pt x="12541" y="15063"/>
                  <a:pt x="12541" y="14459"/>
                </a:cubicBezTo>
                <a:cubicBezTo>
                  <a:pt x="12542" y="13373"/>
                  <a:pt x="12546" y="13359"/>
                  <a:pt x="12818" y="13265"/>
                </a:cubicBezTo>
                <a:cubicBezTo>
                  <a:pt x="12969" y="13213"/>
                  <a:pt x="13141" y="12970"/>
                  <a:pt x="13199" y="12730"/>
                </a:cubicBezTo>
                <a:cubicBezTo>
                  <a:pt x="13281" y="12392"/>
                  <a:pt x="13325" y="12398"/>
                  <a:pt x="13393" y="12739"/>
                </a:cubicBezTo>
                <a:cubicBezTo>
                  <a:pt x="13442" y="12981"/>
                  <a:pt x="13597" y="13176"/>
                  <a:pt x="13736" y="13176"/>
                </a:cubicBezTo>
                <a:cubicBezTo>
                  <a:pt x="13967" y="13176"/>
                  <a:pt x="13994" y="13089"/>
                  <a:pt x="14034" y="12231"/>
                </a:cubicBezTo>
                <a:lnTo>
                  <a:pt x="14079" y="11286"/>
                </a:lnTo>
                <a:lnTo>
                  <a:pt x="14260" y="12436"/>
                </a:lnTo>
                <a:lnTo>
                  <a:pt x="14441" y="13577"/>
                </a:lnTo>
                <a:lnTo>
                  <a:pt x="14519" y="12632"/>
                </a:lnTo>
                <a:cubicBezTo>
                  <a:pt x="14597" y="11688"/>
                  <a:pt x="14597" y="11680"/>
                  <a:pt x="14693" y="12400"/>
                </a:cubicBezTo>
                <a:cubicBezTo>
                  <a:pt x="14790" y="13119"/>
                  <a:pt x="14909" y="13346"/>
                  <a:pt x="15143" y="13238"/>
                </a:cubicBezTo>
                <a:cubicBezTo>
                  <a:pt x="15245" y="13191"/>
                  <a:pt x="15276" y="12931"/>
                  <a:pt x="15314" y="11821"/>
                </a:cubicBezTo>
                <a:cubicBezTo>
                  <a:pt x="15352" y="10733"/>
                  <a:pt x="15347" y="10343"/>
                  <a:pt x="15290" y="9842"/>
                </a:cubicBezTo>
                <a:cubicBezTo>
                  <a:pt x="15231" y="9327"/>
                  <a:pt x="15230" y="9095"/>
                  <a:pt x="15277" y="8487"/>
                </a:cubicBezTo>
                <a:cubicBezTo>
                  <a:pt x="15324" y="7891"/>
                  <a:pt x="15323" y="7635"/>
                  <a:pt x="15274" y="7167"/>
                </a:cubicBezTo>
                <a:cubicBezTo>
                  <a:pt x="15196" y="6414"/>
                  <a:pt x="14910" y="6420"/>
                  <a:pt x="14775" y="7176"/>
                </a:cubicBezTo>
                <a:cubicBezTo>
                  <a:pt x="14679" y="7715"/>
                  <a:pt x="14663" y="7706"/>
                  <a:pt x="14585" y="7141"/>
                </a:cubicBezTo>
                <a:cubicBezTo>
                  <a:pt x="14460" y="6236"/>
                  <a:pt x="14286" y="6545"/>
                  <a:pt x="14280" y="7684"/>
                </a:cubicBezTo>
                <a:cubicBezTo>
                  <a:pt x="14277" y="8188"/>
                  <a:pt x="14273" y="8760"/>
                  <a:pt x="14269" y="8950"/>
                </a:cubicBezTo>
                <a:cubicBezTo>
                  <a:pt x="14265" y="9141"/>
                  <a:pt x="14194" y="8701"/>
                  <a:pt x="14111" y="7979"/>
                </a:cubicBezTo>
                <a:cubicBezTo>
                  <a:pt x="13973" y="6775"/>
                  <a:pt x="13939" y="6664"/>
                  <a:pt x="13700" y="6641"/>
                </a:cubicBezTo>
                <a:cubicBezTo>
                  <a:pt x="13557" y="6628"/>
                  <a:pt x="13428" y="6778"/>
                  <a:pt x="13413" y="6971"/>
                </a:cubicBezTo>
                <a:cubicBezTo>
                  <a:pt x="13378" y="7435"/>
                  <a:pt x="13175" y="7421"/>
                  <a:pt x="13139" y="6953"/>
                </a:cubicBezTo>
                <a:cubicBezTo>
                  <a:pt x="13123" y="6752"/>
                  <a:pt x="13053" y="6588"/>
                  <a:pt x="12982" y="6588"/>
                </a:cubicBezTo>
                <a:cubicBezTo>
                  <a:pt x="12839" y="6588"/>
                  <a:pt x="12665" y="5363"/>
                  <a:pt x="12749" y="4948"/>
                </a:cubicBezTo>
                <a:cubicBezTo>
                  <a:pt x="12777" y="4809"/>
                  <a:pt x="12793" y="4392"/>
                  <a:pt x="12786" y="4029"/>
                </a:cubicBezTo>
                <a:cubicBezTo>
                  <a:pt x="12778" y="3666"/>
                  <a:pt x="12810" y="3037"/>
                  <a:pt x="12856" y="2630"/>
                </a:cubicBezTo>
                <a:cubicBezTo>
                  <a:pt x="12902" y="2222"/>
                  <a:pt x="12946" y="1465"/>
                  <a:pt x="12953" y="945"/>
                </a:cubicBezTo>
                <a:lnTo>
                  <a:pt x="12966" y="0"/>
                </a:lnTo>
                <a:lnTo>
                  <a:pt x="6483" y="0"/>
                </a:lnTo>
                <a:lnTo>
                  <a:pt x="0" y="0"/>
                </a:lnTo>
                <a:close/>
                <a:moveTo>
                  <a:pt x="16676" y="6588"/>
                </a:moveTo>
                <a:cubicBezTo>
                  <a:pt x="16572" y="6522"/>
                  <a:pt x="16462" y="6707"/>
                  <a:pt x="16380" y="7167"/>
                </a:cubicBezTo>
                <a:cubicBezTo>
                  <a:pt x="16285" y="7699"/>
                  <a:pt x="16267" y="7700"/>
                  <a:pt x="16162" y="7149"/>
                </a:cubicBezTo>
                <a:cubicBezTo>
                  <a:pt x="16089" y="6769"/>
                  <a:pt x="15976" y="6588"/>
                  <a:pt x="15854" y="6659"/>
                </a:cubicBezTo>
                <a:lnTo>
                  <a:pt x="15662" y="6775"/>
                </a:lnTo>
                <a:lnTo>
                  <a:pt x="15662" y="9886"/>
                </a:lnTo>
                <a:lnTo>
                  <a:pt x="15662" y="12997"/>
                </a:lnTo>
                <a:lnTo>
                  <a:pt x="15856" y="13104"/>
                </a:lnTo>
                <a:cubicBezTo>
                  <a:pt x="15972" y="13171"/>
                  <a:pt x="16088" y="13006"/>
                  <a:pt x="16144" y="12694"/>
                </a:cubicBezTo>
                <a:cubicBezTo>
                  <a:pt x="16227" y="12233"/>
                  <a:pt x="16259" y="12253"/>
                  <a:pt x="16409" y="12864"/>
                </a:cubicBezTo>
                <a:cubicBezTo>
                  <a:pt x="16621" y="13728"/>
                  <a:pt x="16816" y="13478"/>
                  <a:pt x="16955" y="12159"/>
                </a:cubicBezTo>
                <a:cubicBezTo>
                  <a:pt x="17040" y="11346"/>
                  <a:pt x="17060" y="11290"/>
                  <a:pt x="17085" y="11794"/>
                </a:cubicBezTo>
                <a:cubicBezTo>
                  <a:pt x="17127" y="12668"/>
                  <a:pt x="17383" y="13517"/>
                  <a:pt x="17535" y="13283"/>
                </a:cubicBezTo>
                <a:cubicBezTo>
                  <a:pt x="17679" y="13060"/>
                  <a:pt x="17839" y="11319"/>
                  <a:pt x="17840" y="9984"/>
                </a:cubicBezTo>
                <a:cubicBezTo>
                  <a:pt x="17840" y="9179"/>
                  <a:pt x="17984" y="8232"/>
                  <a:pt x="18039" y="8674"/>
                </a:cubicBezTo>
                <a:cubicBezTo>
                  <a:pt x="18088" y="9063"/>
                  <a:pt x="18072" y="11539"/>
                  <a:pt x="18018" y="11972"/>
                </a:cubicBezTo>
                <a:cubicBezTo>
                  <a:pt x="17942" y="12584"/>
                  <a:pt x="18012" y="13176"/>
                  <a:pt x="18161" y="13176"/>
                </a:cubicBezTo>
                <a:cubicBezTo>
                  <a:pt x="18315" y="13176"/>
                  <a:pt x="18375" y="12633"/>
                  <a:pt x="18300" y="11910"/>
                </a:cubicBezTo>
                <a:cubicBezTo>
                  <a:pt x="18227" y="11207"/>
                  <a:pt x="18257" y="8603"/>
                  <a:pt x="18339" y="8603"/>
                </a:cubicBezTo>
                <a:cubicBezTo>
                  <a:pt x="18412" y="8603"/>
                  <a:pt x="18466" y="9277"/>
                  <a:pt x="18502" y="10662"/>
                </a:cubicBezTo>
                <a:cubicBezTo>
                  <a:pt x="18541" y="12175"/>
                  <a:pt x="18672" y="13195"/>
                  <a:pt x="18826" y="13202"/>
                </a:cubicBezTo>
                <a:cubicBezTo>
                  <a:pt x="19260" y="13222"/>
                  <a:pt x="19433" y="13105"/>
                  <a:pt x="19526" y="12730"/>
                </a:cubicBezTo>
                <a:cubicBezTo>
                  <a:pt x="19605" y="12412"/>
                  <a:pt x="19644" y="12421"/>
                  <a:pt x="19685" y="12748"/>
                </a:cubicBezTo>
                <a:cubicBezTo>
                  <a:pt x="19755" y="13312"/>
                  <a:pt x="20190" y="13305"/>
                  <a:pt x="20261" y="12739"/>
                </a:cubicBezTo>
                <a:cubicBezTo>
                  <a:pt x="20303" y="12402"/>
                  <a:pt x="20329" y="12400"/>
                  <a:pt x="20370" y="12730"/>
                </a:cubicBezTo>
                <a:cubicBezTo>
                  <a:pt x="20408" y="13027"/>
                  <a:pt x="20442" y="13043"/>
                  <a:pt x="20481" y="12783"/>
                </a:cubicBezTo>
                <a:cubicBezTo>
                  <a:pt x="20520" y="12527"/>
                  <a:pt x="20547" y="12530"/>
                  <a:pt x="20567" y="12792"/>
                </a:cubicBezTo>
                <a:cubicBezTo>
                  <a:pt x="20606" y="13298"/>
                  <a:pt x="20853" y="13292"/>
                  <a:pt x="20892" y="12783"/>
                </a:cubicBezTo>
                <a:cubicBezTo>
                  <a:pt x="20914" y="12497"/>
                  <a:pt x="20936" y="12497"/>
                  <a:pt x="20972" y="12783"/>
                </a:cubicBezTo>
                <a:cubicBezTo>
                  <a:pt x="21034" y="13279"/>
                  <a:pt x="21219" y="13301"/>
                  <a:pt x="21256" y="12819"/>
                </a:cubicBezTo>
                <a:cubicBezTo>
                  <a:pt x="21271" y="12622"/>
                  <a:pt x="21262" y="12134"/>
                  <a:pt x="21235" y="11732"/>
                </a:cubicBezTo>
                <a:cubicBezTo>
                  <a:pt x="21192" y="11093"/>
                  <a:pt x="21205" y="10934"/>
                  <a:pt x="21343" y="10475"/>
                </a:cubicBezTo>
                <a:cubicBezTo>
                  <a:pt x="21477" y="10027"/>
                  <a:pt x="21600" y="8972"/>
                  <a:pt x="21600" y="8273"/>
                </a:cubicBezTo>
                <a:cubicBezTo>
                  <a:pt x="21600" y="8167"/>
                  <a:pt x="21555" y="7747"/>
                  <a:pt x="21499" y="7337"/>
                </a:cubicBezTo>
                <a:cubicBezTo>
                  <a:pt x="21392" y="6541"/>
                  <a:pt x="21034" y="6268"/>
                  <a:pt x="20981" y="6944"/>
                </a:cubicBezTo>
                <a:cubicBezTo>
                  <a:pt x="20964" y="7173"/>
                  <a:pt x="20924" y="7156"/>
                  <a:pt x="20871" y="6891"/>
                </a:cubicBezTo>
                <a:cubicBezTo>
                  <a:pt x="20750" y="6291"/>
                  <a:pt x="20650" y="6735"/>
                  <a:pt x="20572" y="8219"/>
                </a:cubicBezTo>
                <a:cubicBezTo>
                  <a:pt x="20492" y="9755"/>
                  <a:pt x="20445" y="9835"/>
                  <a:pt x="20344" y="8603"/>
                </a:cubicBezTo>
                <a:cubicBezTo>
                  <a:pt x="20302" y="8099"/>
                  <a:pt x="20281" y="7684"/>
                  <a:pt x="20298" y="7684"/>
                </a:cubicBezTo>
                <a:cubicBezTo>
                  <a:pt x="20314" y="7684"/>
                  <a:pt x="20301" y="7443"/>
                  <a:pt x="20270" y="7141"/>
                </a:cubicBezTo>
                <a:cubicBezTo>
                  <a:pt x="20207" y="6533"/>
                  <a:pt x="20015" y="6393"/>
                  <a:pt x="19974" y="6927"/>
                </a:cubicBezTo>
                <a:cubicBezTo>
                  <a:pt x="19959" y="7114"/>
                  <a:pt x="19968" y="7371"/>
                  <a:pt x="19994" y="7497"/>
                </a:cubicBezTo>
                <a:cubicBezTo>
                  <a:pt x="20053" y="7789"/>
                  <a:pt x="20056" y="11228"/>
                  <a:pt x="19997" y="11518"/>
                </a:cubicBezTo>
                <a:cubicBezTo>
                  <a:pt x="19959" y="11705"/>
                  <a:pt x="19805" y="9869"/>
                  <a:pt x="19813" y="9325"/>
                </a:cubicBezTo>
                <a:cubicBezTo>
                  <a:pt x="19815" y="9217"/>
                  <a:pt x="19779" y="8640"/>
                  <a:pt x="19735" y="8041"/>
                </a:cubicBezTo>
                <a:cubicBezTo>
                  <a:pt x="19609" y="6347"/>
                  <a:pt x="19517" y="6653"/>
                  <a:pt x="19364" y="9262"/>
                </a:cubicBezTo>
                <a:lnTo>
                  <a:pt x="19229" y="11571"/>
                </a:lnTo>
                <a:lnTo>
                  <a:pt x="19023" y="11518"/>
                </a:lnTo>
                <a:cubicBezTo>
                  <a:pt x="18910" y="11487"/>
                  <a:pt x="18794" y="11341"/>
                  <a:pt x="18764" y="11197"/>
                </a:cubicBezTo>
                <a:cubicBezTo>
                  <a:pt x="18695" y="10853"/>
                  <a:pt x="18696" y="9057"/>
                  <a:pt x="18767" y="8496"/>
                </a:cubicBezTo>
                <a:cubicBezTo>
                  <a:pt x="18833" y="7969"/>
                  <a:pt x="18997" y="7918"/>
                  <a:pt x="19058" y="8406"/>
                </a:cubicBezTo>
                <a:cubicBezTo>
                  <a:pt x="19085" y="8624"/>
                  <a:pt x="19127" y="8627"/>
                  <a:pt x="19170" y="8415"/>
                </a:cubicBezTo>
                <a:cubicBezTo>
                  <a:pt x="19223" y="8151"/>
                  <a:pt x="19227" y="7931"/>
                  <a:pt x="19188" y="7426"/>
                </a:cubicBezTo>
                <a:cubicBezTo>
                  <a:pt x="19113" y="6479"/>
                  <a:pt x="18692" y="6522"/>
                  <a:pt x="18603" y="7488"/>
                </a:cubicBezTo>
                <a:cubicBezTo>
                  <a:pt x="18542" y="8162"/>
                  <a:pt x="18538" y="8165"/>
                  <a:pt x="18486" y="7390"/>
                </a:cubicBezTo>
                <a:cubicBezTo>
                  <a:pt x="18441" y="6712"/>
                  <a:pt x="18393" y="6588"/>
                  <a:pt x="18168" y="6588"/>
                </a:cubicBezTo>
                <a:cubicBezTo>
                  <a:pt x="18022" y="6588"/>
                  <a:pt x="17879" y="6780"/>
                  <a:pt x="17850" y="7016"/>
                </a:cubicBezTo>
                <a:cubicBezTo>
                  <a:pt x="17808" y="7344"/>
                  <a:pt x="17769" y="7344"/>
                  <a:pt x="17679" y="7016"/>
                </a:cubicBezTo>
                <a:cubicBezTo>
                  <a:pt x="17463" y="6231"/>
                  <a:pt x="17184" y="6670"/>
                  <a:pt x="17090" y="7943"/>
                </a:cubicBezTo>
                <a:cubicBezTo>
                  <a:pt x="17059" y="8358"/>
                  <a:pt x="17031" y="8276"/>
                  <a:pt x="16944" y="7524"/>
                </a:cubicBezTo>
                <a:cubicBezTo>
                  <a:pt x="16880" y="6971"/>
                  <a:pt x="16780" y="6654"/>
                  <a:pt x="16676" y="6588"/>
                </a:cubicBezTo>
                <a:close/>
              </a:path>
            </a:pathLst>
          </a:custGeom>
          <a:ln w="12700">
            <a:miter lim="400000"/>
          </a:ln>
        </p:spPr>
      </p:pic>
      <p:sp>
        <p:nvSpPr>
          <p:cNvPr id="17" name="Shape 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14" name="Shape 114"/>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115" name="Shape 115"/>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pPr/>
            <a:r>
              <a:t>“Type a quote here.” </a:t>
            </a:r>
          </a:p>
        </p:txBody>
      </p:sp>
      <p:sp>
        <p:nvSpPr>
          <p:cNvPr id="116" name="Shape 116"/>
          <p:cNvSpPr/>
          <p:nvPr/>
        </p:nvSpPr>
        <p:spPr>
          <a:xfrm>
            <a:off x="4256906" y="12764027"/>
            <a:ext cx="20133444" cy="956835"/>
          </a:xfrm>
          <a:prstGeom prst="rect">
            <a:avLst/>
          </a:prstGeom>
          <a:solidFill>
            <a:srgbClr val="D43834"/>
          </a:solidFill>
          <a:ln w="12700">
            <a:miter lim="400000"/>
          </a:ln>
        </p:spPr>
        <p:txBody>
          <a:bodyPr lIns="50800" tIns="50800" rIns="50800" bIns="50800" anchor="ctr"/>
          <a:lstStyle/>
          <a:p>
            <a:pPr>
              <a:defRPr sz="3200"/>
            </a:pPr>
          </a:p>
        </p:txBody>
      </p:sp>
      <p:pic>
        <p:nvPicPr>
          <p:cNvPr id="117" name="image2.png"/>
          <p:cNvPicPr>
            <a:picLocks noChangeAspect="1"/>
          </p:cNvPicPr>
          <p:nvPr/>
        </p:nvPicPr>
        <p:blipFill>
          <a:blip r:embed="rId2">
            <a:extLst/>
          </a:blip>
          <a:srcRect l="0" t="0" r="9943" b="0"/>
          <a:stretch>
            <a:fillRect/>
          </a:stretch>
        </p:blipFill>
        <p:spPr>
          <a:xfrm>
            <a:off x="1435" y="12764205"/>
            <a:ext cx="7675564" cy="961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796"/>
                </a:lnTo>
                <a:lnTo>
                  <a:pt x="0" y="21600"/>
                </a:lnTo>
                <a:lnTo>
                  <a:pt x="6271" y="21600"/>
                </a:lnTo>
                <a:lnTo>
                  <a:pt x="12542" y="21600"/>
                </a:lnTo>
                <a:lnTo>
                  <a:pt x="12541" y="19862"/>
                </a:lnTo>
                <a:cubicBezTo>
                  <a:pt x="12540" y="18905"/>
                  <a:pt x="12557" y="17932"/>
                  <a:pt x="12577" y="17704"/>
                </a:cubicBezTo>
                <a:cubicBezTo>
                  <a:pt x="12597" y="17477"/>
                  <a:pt x="12597" y="16907"/>
                  <a:pt x="12577" y="16430"/>
                </a:cubicBezTo>
                <a:cubicBezTo>
                  <a:pt x="12557" y="15952"/>
                  <a:pt x="12541" y="15063"/>
                  <a:pt x="12541" y="14459"/>
                </a:cubicBezTo>
                <a:cubicBezTo>
                  <a:pt x="12542" y="13373"/>
                  <a:pt x="12546" y="13359"/>
                  <a:pt x="12818" y="13265"/>
                </a:cubicBezTo>
                <a:cubicBezTo>
                  <a:pt x="12969" y="13213"/>
                  <a:pt x="13141" y="12970"/>
                  <a:pt x="13199" y="12730"/>
                </a:cubicBezTo>
                <a:cubicBezTo>
                  <a:pt x="13281" y="12392"/>
                  <a:pt x="13325" y="12398"/>
                  <a:pt x="13393" y="12739"/>
                </a:cubicBezTo>
                <a:cubicBezTo>
                  <a:pt x="13442" y="12981"/>
                  <a:pt x="13597" y="13176"/>
                  <a:pt x="13736" y="13176"/>
                </a:cubicBezTo>
                <a:cubicBezTo>
                  <a:pt x="13967" y="13176"/>
                  <a:pt x="13994" y="13089"/>
                  <a:pt x="14034" y="12231"/>
                </a:cubicBezTo>
                <a:lnTo>
                  <a:pt x="14079" y="11286"/>
                </a:lnTo>
                <a:lnTo>
                  <a:pt x="14260" y="12436"/>
                </a:lnTo>
                <a:lnTo>
                  <a:pt x="14441" y="13577"/>
                </a:lnTo>
                <a:lnTo>
                  <a:pt x="14519" y="12632"/>
                </a:lnTo>
                <a:cubicBezTo>
                  <a:pt x="14597" y="11688"/>
                  <a:pt x="14597" y="11680"/>
                  <a:pt x="14693" y="12400"/>
                </a:cubicBezTo>
                <a:cubicBezTo>
                  <a:pt x="14790" y="13119"/>
                  <a:pt x="14909" y="13346"/>
                  <a:pt x="15143" y="13238"/>
                </a:cubicBezTo>
                <a:cubicBezTo>
                  <a:pt x="15245" y="13191"/>
                  <a:pt x="15276" y="12931"/>
                  <a:pt x="15314" y="11821"/>
                </a:cubicBezTo>
                <a:cubicBezTo>
                  <a:pt x="15352" y="10733"/>
                  <a:pt x="15347" y="10343"/>
                  <a:pt x="15290" y="9842"/>
                </a:cubicBezTo>
                <a:cubicBezTo>
                  <a:pt x="15231" y="9327"/>
                  <a:pt x="15230" y="9095"/>
                  <a:pt x="15277" y="8487"/>
                </a:cubicBezTo>
                <a:cubicBezTo>
                  <a:pt x="15324" y="7891"/>
                  <a:pt x="15323" y="7635"/>
                  <a:pt x="15274" y="7167"/>
                </a:cubicBezTo>
                <a:cubicBezTo>
                  <a:pt x="15196" y="6414"/>
                  <a:pt x="14910" y="6420"/>
                  <a:pt x="14775" y="7176"/>
                </a:cubicBezTo>
                <a:cubicBezTo>
                  <a:pt x="14679" y="7715"/>
                  <a:pt x="14663" y="7706"/>
                  <a:pt x="14585" y="7141"/>
                </a:cubicBezTo>
                <a:cubicBezTo>
                  <a:pt x="14460" y="6236"/>
                  <a:pt x="14286" y="6545"/>
                  <a:pt x="14280" y="7684"/>
                </a:cubicBezTo>
                <a:cubicBezTo>
                  <a:pt x="14277" y="8188"/>
                  <a:pt x="14273" y="8760"/>
                  <a:pt x="14269" y="8950"/>
                </a:cubicBezTo>
                <a:cubicBezTo>
                  <a:pt x="14265" y="9141"/>
                  <a:pt x="14194" y="8701"/>
                  <a:pt x="14111" y="7979"/>
                </a:cubicBezTo>
                <a:cubicBezTo>
                  <a:pt x="13973" y="6775"/>
                  <a:pt x="13939" y="6664"/>
                  <a:pt x="13700" y="6641"/>
                </a:cubicBezTo>
                <a:cubicBezTo>
                  <a:pt x="13557" y="6628"/>
                  <a:pt x="13428" y="6778"/>
                  <a:pt x="13413" y="6971"/>
                </a:cubicBezTo>
                <a:cubicBezTo>
                  <a:pt x="13378" y="7435"/>
                  <a:pt x="13175" y="7421"/>
                  <a:pt x="13139" y="6953"/>
                </a:cubicBezTo>
                <a:cubicBezTo>
                  <a:pt x="13123" y="6752"/>
                  <a:pt x="13053" y="6588"/>
                  <a:pt x="12982" y="6588"/>
                </a:cubicBezTo>
                <a:cubicBezTo>
                  <a:pt x="12839" y="6588"/>
                  <a:pt x="12665" y="5363"/>
                  <a:pt x="12749" y="4948"/>
                </a:cubicBezTo>
                <a:cubicBezTo>
                  <a:pt x="12777" y="4809"/>
                  <a:pt x="12793" y="4392"/>
                  <a:pt x="12786" y="4029"/>
                </a:cubicBezTo>
                <a:cubicBezTo>
                  <a:pt x="12778" y="3666"/>
                  <a:pt x="12810" y="3037"/>
                  <a:pt x="12856" y="2630"/>
                </a:cubicBezTo>
                <a:cubicBezTo>
                  <a:pt x="12902" y="2222"/>
                  <a:pt x="12946" y="1465"/>
                  <a:pt x="12953" y="945"/>
                </a:cubicBezTo>
                <a:lnTo>
                  <a:pt x="12966" y="0"/>
                </a:lnTo>
                <a:lnTo>
                  <a:pt x="6483" y="0"/>
                </a:lnTo>
                <a:lnTo>
                  <a:pt x="0" y="0"/>
                </a:lnTo>
                <a:close/>
                <a:moveTo>
                  <a:pt x="16676" y="6588"/>
                </a:moveTo>
                <a:cubicBezTo>
                  <a:pt x="16572" y="6522"/>
                  <a:pt x="16462" y="6707"/>
                  <a:pt x="16380" y="7167"/>
                </a:cubicBezTo>
                <a:cubicBezTo>
                  <a:pt x="16285" y="7699"/>
                  <a:pt x="16267" y="7700"/>
                  <a:pt x="16162" y="7149"/>
                </a:cubicBezTo>
                <a:cubicBezTo>
                  <a:pt x="16089" y="6769"/>
                  <a:pt x="15976" y="6588"/>
                  <a:pt x="15854" y="6659"/>
                </a:cubicBezTo>
                <a:lnTo>
                  <a:pt x="15662" y="6775"/>
                </a:lnTo>
                <a:lnTo>
                  <a:pt x="15662" y="9886"/>
                </a:lnTo>
                <a:lnTo>
                  <a:pt x="15662" y="12997"/>
                </a:lnTo>
                <a:lnTo>
                  <a:pt x="15856" y="13104"/>
                </a:lnTo>
                <a:cubicBezTo>
                  <a:pt x="15972" y="13171"/>
                  <a:pt x="16088" y="13006"/>
                  <a:pt x="16144" y="12694"/>
                </a:cubicBezTo>
                <a:cubicBezTo>
                  <a:pt x="16227" y="12233"/>
                  <a:pt x="16259" y="12253"/>
                  <a:pt x="16409" y="12864"/>
                </a:cubicBezTo>
                <a:cubicBezTo>
                  <a:pt x="16621" y="13728"/>
                  <a:pt x="16816" y="13478"/>
                  <a:pt x="16955" y="12159"/>
                </a:cubicBezTo>
                <a:cubicBezTo>
                  <a:pt x="17040" y="11346"/>
                  <a:pt x="17060" y="11290"/>
                  <a:pt x="17085" y="11794"/>
                </a:cubicBezTo>
                <a:cubicBezTo>
                  <a:pt x="17127" y="12668"/>
                  <a:pt x="17383" y="13517"/>
                  <a:pt x="17535" y="13283"/>
                </a:cubicBezTo>
                <a:cubicBezTo>
                  <a:pt x="17679" y="13060"/>
                  <a:pt x="17839" y="11319"/>
                  <a:pt x="17840" y="9984"/>
                </a:cubicBezTo>
                <a:cubicBezTo>
                  <a:pt x="17840" y="9179"/>
                  <a:pt x="17984" y="8232"/>
                  <a:pt x="18039" y="8674"/>
                </a:cubicBezTo>
                <a:cubicBezTo>
                  <a:pt x="18088" y="9063"/>
                  <a:pt x="18072" y="11539"/>
                  <a:pt x="18018" y="11972"/>
                </a:cubicBezTo>
                <a:cubicBezTo>
                  <a:pt x="17942" y="12584"/>
                  <a:pt x="18012" y="13176"/>
                  <a:pt x="18161" y="13176"/>
                </a:cubicBezTo>
                <a:cubicBezTo>
                  <a:pt x="18315" y="13176"/>
                  <a:pt x="18375" y="12633"/>
                  <a:pt x="18300" y="11910"/>
                </a:cubicBezTo>
                <a:cubicBezTo>
                  <a:pt x="18227" y="11207"/>
                  <a:pt x="18257" y="8603"/>
                  <a:pt x="18339" y="8603"/>
                </a:cubicBezTo>
                <a:cubicBezTo>
                  <a:pt x="18412" y="8603"/>
                  <a:pt x="18466" y="9277"/>
                  <a:pt x="18502" y="10662"/>
                </a:cubicBezTo>
                <a:cubicBezTo>
                  <a:pt x="18541" y="12175"/>
                  <a:pt x="18672" y="13195"/>
                  <a:pt x="18826" y="13202"/>
                </a:cubicBezTo>
                <a:cubicBezTo>
                  <a:pt x="19260" y="13222"/>
                  <a:pt x="19433" y="13105"/>
                  <a:pt x="19526" y="12730"/>
                </a:cubicBezTo>
                <a:cubicBezTo>
                  <a:pt x="19605" y="12412"/>
                  <a:pt x="19644" y="12421"/>
                  <a:pt x="19685" y="12748"/>
                </a:cubicBezTo>
                <a:cubicBezTo>
                  <a:pt x="19755" y="13312"/>
                  <a:pt x="20190" y="13305"/>
                  <a:pt x="20261" y="12739"/>
                </a:cubicBezTo>
                <a:cubicBezTo>
                  <a:pt x="20303" y="12402"/>
                  <a:pt x="20329" y="12400"/>
                  <a:pt x="20370" y="12730"/>
                </a:cubicBezTo>
                <a:cubicBezTo>
                  <a:pt x="20408" y="13027"/>
                  <a:pt x="20442" y="13043"/>
                  <a:pt x="20481" y="12783"/>
                </a:cubicBezTo>
                <a:cubicBezTo>
                  <a:pt x="20520" y="12527"/>
                  <a:pt x="20547" y="12530"/>
                  <a:pt x="20567" y="12792"/>
                </a:cubicBezTo>
                <a:cubicBezTo>
                  <a:pt x="20606" y="13298"/>
                  <a:pt x="20853" y="13292"/>
                  <a:pt x="20892" y="12783"/>
                </a:cubicBezTo>
                <a:cubicBezTo>
                  <a:pt x="20914" y="12497"/>
                  <a:pt x="20936" y="12497"/>
                  <a:pt x="20972" y="12783"/>
                </a:cubicBezTo>
                <a:cubicBezTo>
                  <a:pt x="21034" y="13279"/>
                  <a:pt x="21219" y="13301"/>
                  <a:pt x="21256" y="12819"/>
                </a:cubicBezTo>
                <a:cubicBezTo>
                  <a:pt x="21271" y="12622"/>
                  <a:pt x="21262" y="12134"/>
                  <a:pt x="21235" y="11732"/>
                </a:cubicBezTo>
                <a:cubicBezTo>
                  <a:pt x="21192" y="11093"/>
                  <a:pt x="21205" y="10934"/>
                  <a:pt x="21343" y="10475"/>
                </a:cubicBezTo>
                <a:cubicBezTo>
                  <a:pt x="21477" y="10027"/>
                  <a:pt x="21600" y="8972"/>
                  <a:pt x="21600" y="8273"/>
                </a:cubicBezTo>
                <a:cubicBezTo>
                  <a:pt x="21600" y="8167"/>
                  <a:pt x="21555" y="7747"/>
                  <a:pt x="21499" y="7337"/>
                </a:cubicBezTo>
                <a:cubicBezTo>
                  <a:pt x="21392" y="6541"/>
                  <a:pt x="21034" y="6268"/>
                  <a:pt x="20981" y="6944"/>
                </a:cubicBezTo>
                <a:cubicBezTo>
                  <a:pt x="20964" y="7173"/>
                  <a:pt x="20924" y="7156"/>
                  <a:pt x="20871" y="6891"/>
                </a:cubicBezTo>
                <a:cubicBezTo>
                  <a:pt x="20750" y="6291"/>
                  <a:pt x="20650" y="6735"/>
                  <a:pt x="20572" y="8219"/>
                </a:cubicBezTo>
                <a:cubicBezTo>
                  <a:pt x="20492" y="9755"/>
                  <a:pt x="20445" y="9835"/>
                  <a:pt x="20344" y="8603"/>
                </a:cubicBezTo>
                <a:cubicBezTo>
                  <a:pt x="20302" y="8099"/>
                  <a:pt x="20281" y="7684"/>
                  <a:pt x="20298" y="7684"/>
                </a:cubicBezTo>
                <a:cubicBezTo>
                  <a:pt x="20314" y="7684"/>
                  <a:pt x="20301" y="7443"/>
                  <a:pt x="20270" y="7141"/>
                </a:cubicBezTo>
                <a:cubicBezTo>
                  <a:pt x="20207" y="6533"/>
                  <a:pt x="20015" y="6393"/>
                  <a:pt x="19974" y="6927"/>
                </a:cubicBezTo>
                <a:cubicBezTo>
                  <a:pt x="19959" y="7114"/>
                  <a:pt x="19968" y="7371"/>
                  <a:pt x="19994" y="7497"/>
                </a:cubicBezTo>
                <a:cubicBezTo>
                  <a:pt x="20053" y="7789"/>
                  <a:pt x="20056" y="11228"/>
                  <a:pt x="19997" y="11518"/>
                </a:cubicBezTo>
                <a:cubicBezTo>
                  <a:pt x="19959" y="11705"/>
                  <a:pt x="19805" y="9869"/>
                  <a:pt x="19813" y="9325"/>
                </a:cubicBezTo>
                <a:cubicBezTo>
                  <a:pt x="19815" y="9217"/>
                  <a:pt x="19779" y="8640"/>
                  <a:pt x="19735" y="8041"/>
                </a:cubicBezTo>
                <a:cubicBezTo>
                  <a:pt x="19609" y="6347"/>
                  <a:pt x="19517" y="6653"/>
                  <a:pt x="19364" y="9262"/>
                </a:cubicBezTo>
                <a:lnTo>
                  <a:pt x="19229" y="11571"/>
                </a:lnTo>
                <a:lnTo>
                  <a:pt x="19023" y="11518"/>
                </a:lnTo>
                <a:cubicBezTo>
                  <a:pt x="18910" y="11487"/>
                  <a:pt x="18794" y="11341"/>
                  <a:pt x="18764" y="11197"/>
                </a:cubicBezTo>
                <a:cubicBezTo>
                  <a:pt x="18695" y="10853"/>
                  <a:pt x="18696" y="9057"/>
                  <a:pt x="18767" y="8496"/>
                </a:cubicBezTo>
                <a:cubicBezTo>
                  <a:pt x="18833" y="7969"/>
                  <a:pt x="18997" y="7918"/>
                  <a:pt x="19058" y="8406"/>
                </a:cubicBezTo>
                <a:cubicBezTo>
                  <a:pt x="19085" y="8624"/>
                  <a:pt x="19127" y="8627"/>
                  <a:pt x="19170" y="8415"/>
                </a:cubicBezTo>
                <a:cubicBezTo>
                  <a:pt x="19223" y="8151"/>
                  <a:pt x="19227" y="7931"/>
                  <a:pt x="19188" y="7426"/>
                </a:cubicBezTo>
                <a:cubicBezTo>
                  <a:pt x="19113" y="6479"/>
                  <a:pt x="18692" y="6522"/>
                  <a:pt x="18603" y="7488"/>
                </a:cubicBezTo>
                <a:cubicBezTo>
                  <a:pt x="18542" y="8162"/>
                  <a:pt x="18538" y="8165"/>
                  <a:pt x="18486" y="7390"/>
                </a:cubicBezTo>
                <a:cubicBezTo>
                  <a:pt x="18441" y="6712"/>
                  <a:pt x="18393" y="6588"/>
                  <a:pt x="18168" y="6588"/>
                </a:cubicBezTo>
                <a:cubicBezTo>
                  <a:pt x="18022" y="6588"/>
                  <a:pt x="17879" y="6780"/>
                  <a:pt x="17850" y="7016"/>
                </a:cubicBezTo>
                <a:cubicBezTo>
                  <a:pt x="17808" y="7344"/>
                  <a:pt x="17769" y="7344"/>
                  <a:pt x="17679" y="7016"/>
                </a:cubicBezTo>
                <a:cubicBezTo>
                  <a:pt x="17463" y="6231"/>
                  <a:pt x="17184" y="6670"/>
                  <a:pt x="17090" y="7943"/>
                </a:cubicBezTo>
                <a:cubicBezTo>
                  <a:pt x="17059" y="8358"/>
                  <a:pt x="17031" y="8276"/>
                  <a:pt x="16944" y="7524"/>
                </a:cubicBezTo>
                <a:cubicBezTo>
                  <a:pt x="16880" y="6971"/>
                  <a:pt x="16780" y="6654"/>
                  <a:pt x="16676" y="6588"/>
                </a:cubicBezTo>
                <a:close/>
              </a:path>
            </a:pathLst>
          </a:custGeom>
          <a:ln w="12700">
            <a:miter lim="400000"/>
          </a:ln>
        </p:spPr>
      </p:pic>
      <p:sp>
        <p:nvSpPr>
          <p:cNvPr id="118" name="Shape 118"/>
          <p:cNvSpPr/>
          <p:nvPr/>
        </p:nvSpPr>
        <p:spPr>
          <a:xfrm>
            <a:off x="-6350" y="12811190"/>
            <a:ext cx="24396700" cy="909672"/>
          </a:xfrm>
          <a:prstGeom prst="rect">
            <a:avLst/>
          </a:prstGeom>
          <a:solidFill>
            <a:srgbClr val="D43834"/>
          </a:solidFill>
          <a:ln w="12700">
            <a:miter lim="400000"/>
          </a:ln>
        </p:spPr>
        <p:txBody>
          <a:bodyPr lIns="50800" tIns="50800" rIns="50800" bIns="50800" anchor="ctr"/>
          <a:lstStyle/>
          <a:p>
            <a:pPr>
              <a:defRPr sz="3200"/>
            </a:pPr>
          </a:p>
        </p:txBody>
      </p:sp>
      <p:pic>
        <p:nvPicPr>
          <p:cNvPr id="119" name="RutgersBanner.png"/>
          <p:cNvPicPr>
            <a:picLocks noChangeAspect="1"/>
          </p:cNvPicPr>
          <p:nvPr/>
        </p:nvPicPr>
        <p:blipFill>
          <a:blip r:embed="rId3">
            <a:extLst/>
          </a:blip>
          <a:stretch>
            <a:fillRect/>
          </a:stretch>
        </p:blipFill>
        <p:spPr>
          <a:xfrm>
            <a:off x="196536" y="12811004"/>
            <a:ext cx="6427248" cy="862881"/>
          </a:xfrm>
          <a:prstGeom prst="rect">
            <a:avLst/>
          </a:prstGeom>
          <a:ln w="12700">
            <a:miter lim="400000"/>
          </a:ln>
        </p:spPr>
      </p:pic>
      <p:sp>
        <p:nvSpPr>
          <p:cNvPr id="120" name="Shape 1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27" name="Shape 127"/>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28" name="Shape 128"/>
          <p:cNvSpPr/>
          <p:nvPr/>
        </p:nvSpPr>
        <p:spPr>
          <a:xfrm>
            <a:off x="4256906" y="12764027"/>
            <a:ext cx="20133444" cy="956835"/>
          </a:xfrm>
          <a:prstGeom prst="rect">
            <a:avLst/>
          </a:prstGeom>
          <a:solidFill>
            <a:srgbClr val="D43834"/>
          </a:solidFill>
          <a:ln w="12700">
            <a:miter lim="400000"/>
          </a:ln>
        </p:spPr>
        <p:txBody>
          <a:bodyPr lIns="50800" tIns="50800" rIns="50800" bIns="50800" anchor="ctr"/>
          <a:lstStyle/>
          <a:p>
            <a:pPr>
              <a:defRPr sz="3200"/>
            </a:pPr>
          </a:p>
        </p:txBody>
      </p:sp>
      <p:pic>
        <p:nvPicPr>
          <p:cNvPr id="129" name="image2.png"/>
          <p:cNvPicPr>
            <a:picLocks noChangeAspect="1"/>
          </p:cNvPicPr>
          <p:nvPr/>
        </p:nvPicPr>
        <p:blipFill>
          <a:blip r:embed="rId2">
            <a:extLst/>
          </a:blip>
          <a:srcRect l="0" t="0" r="9943" b="0"/>
          <a:stretch>
            <a:fillRect/>
          </a:stretch>
        </p:blipFill>
        <p:spPr>
          <a:xfrm>
            <a:off x="1435" y="12764205"/>
            <a:ext cx="7675564" cy="961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796"/>
                </a:lnTo>
                <a:lnTo>
                  <a:pt x="0" y="21600"/>
                </a:lnTo>
                <a:lnTo>
                  <a:pt x="6271" y="21600"/>
                </a:lnTo>
                <a:lnTo>
                  <a:pt x="12542" y="21600"/>
                </a:lnTo>
                <a:lnTo>
                  <a:pt x="12541" y="19862"/>
                </a:lnTo>
                <a:cubicBezTo>
                  <a:pt x="12540" y="18905"/>
                  <a:pt x="12557" y="17932"/>
                  <a:pt x="12577" y="17704"/>
                </a:cubicBezTo>
                <a:cubicBezTo>
                  <a:pt x="12597" y="17477"/>
                  <a:pt x="12597" y="16907"/>
                  <a:pt x="12577" y="16430"/>
                </a:cubicBezTo>
                <a:cubicBezTo>
                  <a:pt x="12557" y="15952"/>
                  <a:pt x="12541" y="15063"/>
                  <a:pt x="12541" y="14459"/>
                </a:cubicBezTo>
                <a:cubicBezTo>
                  <a:pt x="12542" y="13373"/>
                  <a:pt x="12546" y="13359"/>
                  <a:pt x="12818" y="13265"/>
                </a:cubicBezTo>
                <a:cubicBezTo>
                  <a:pt x="12969" y="13213"/>
                  <a:pt x="13141" y="12970"/>
                  <a:pt x="13199" y="12730"/>
                </a:cubicBezTo>
                <a:cubicBezTo>
                  <a:pt x="13281" y="12392"/>
                  <a:pt x="13325" y="12398"/>
                  <a:pt x="13393" y="12739"/>
                </a:cubicBezTo>
                <a:cubicBezTo>
                  <a:pt x="13442" y="12981"/>
                  <a:pt x="13597" y="13176"/>
                  <a:pt x="13736" y="13176"/>
                </a:cubicBezTo>
                <a:cubicBezTo>
                  <a:pt x="13967" y="13176"/>
                  <a:pt x="13994" y="13089"/>
                  <a:pt x="14034" y="12231"/>
                </a:cubicBezTo>
                <a:lnTo>
                  <a:pt x="14079" y="11286"/>
                </a:lnTo>
                <a:lnTo>
                  <a:pt x="14260" y="12436"/>
                </a:lnTo>
                <a:lnTo>
                  <a:pt x="14441" y="13577"/>
                </a:lnTo>
                <a:lnTo>
                  <a:pt x="14519" y="12632"/>
                </a:lnTo>
                <a:cubicBezTo>
                  <a:pt x="14597" y="11688"/>
                  <a:pt x="14597" y="11680"/>
                  <a:pt x="14693" y="12400"/>
                </a:cubicBezTo>
                <a:cubicBezTo>
                  <a:pt x="14790" y="13119"/>
                  <a:pt x="14909" y="13346"/>
                  <a:pt x="15143" y="13238"/>
                </a:cubicBezTo>
                <a:cubicBezTo>
                  <a:pt x="15245" y="13191"/>
                  <a:pt x="15276" y="12931"/>
                  <a:pt x="15314" y="11821"/>
                </a:cubicBezTo>
                <a:cubicBezTo>
                  <a:pt x="15352" y="10733"/>
                  <a:pt x="15347" y="10343"/>
                  <a:pt x="15290" y="9842"/>
                </a:cubicBezTo>
                <a:cubicBezTo>
                  <a:pt x="15231" y="9327"/>
                  <a:pt x="15230" y="9095"/>
                  <a:pt x="15277" y="8487"/>
                </a:cubicBezTo>
                <a:cubicBezTo>
                  <a:pt x="15324" y="7891"/>
                  <a:pt x="15323" y="7635"/>
                  <a:pt x="15274" y="7167"/>
                </a:cubicBezTo>
                <a:cubicBezTo>
                  <a:pt x="15196" y="6414"/>
                  <a:pt x="14910" y="6420"/>
                  <a:pt x="14775" y="7176"/>
                </a:cubicBezTo>
                <a:cubicBezTo>
                  <a:pt x="14679" y="7715"/>
                  <a:pt x="14663" y="7706"/>
                  <a:pt x="14585" y="7141"/>
                </a:cubicBezTo>
                <a:cubicBezTo>
                  <a:pt x="14460" y="6236"/>
                  <a:pt x="14286" y="6545"/>
                  <a:pt x="14280" y="7684"/>
                </a:cubicBezTo>
                <a:cubicBezTo>
                  <a:pt x="14277" y="8188"/>
                  <a:pt x="14273" y="8760"/>
                  <a:pt x="14269" y="8950"/>
                </a:cubicBezTo>
                <a:cubicBezTo>
                  <a:pt x="14265" y="9141"/>
                  <a:pt x="14194" y="8701"/>
                  <a:pt x="14111" y="7979"/>
                </a:cubicBezTo>
                <a:cubicBezTo>
                  <a:pt x="13973" y="6775"/>
                  <a:pt x="13939" y="6664"/>
                  <a:pt x="13700" y="6641"/>
                </a:cubicBezTo>
                <a:cubicBezTo>
                  <a:pt x="13557" y="6628"/>
                  <a:pt x="13428" y="6778"/>
                  <a:pt x="13413" y="6971"/>
                </a:cubicBezTo>
                <a:cubicBezTo>
                  <a:pt x="13378" y="7435"/>
                  <a:pt x="13175" y="7421"/>
                  <a:pt x="13139" y="6953"/>
                </a:cubicBezTo>
                <a:cubicBezTo>
                  <a:pt x="13123" y="6752"/>
                  <a:pt x="13053" y="6588"/>
                  <a:pt x="12982" y="6588"/>
                </a:cubicBezTo>
                <a:cubicBezTo>
                  <a:pt x="12839" y="6588"/>
                  <a:pt x="12665" y="5363"/>
                  <a:pt x="12749" y="4948"/>
                </a:cubicBezTo>
                <a:cubicBezTo>
                  <a:pt x="12777" y="4809"/>
                  <a:pt x="12793" y="4392"/>
                  <a:pt x="12786" y="4029"/>
                </a:cubicBezTo>
                <a:cubicBezTo>
                  <a:pt x="12778" y="3666"/>
                  <a:pt x="12810" y="3037"/>
                  <a:pt x="12856" y="2630"/>
                </a:cubicBezTo>
                <a:cubicBezTo>
                  <a:pt x="12902" y="2222"/>
                  <a:pt x="12946" y="1465"/>
                  <a:pt x="12953" y="945"/>
                </a:cubicBezTo>
                <a:lnTo>
                  <a:pt x="12966" y="0"/>
                </a:lnTo>
                <a:lnTo>
                  <a:pt x="6483" y="0"/>
                </a:lnTo>
                <a:lnTo>
                  <a:pt x="0" y="0"/>
                </a:lnTo>
                <a:close/>
                <a:moveTo>
                  <a:pt x="16676" y="6588"/>
                </a:moveTo>
                <a:cubicBezTo>
                  <a:pt x="16572" y="6522"/>
                  <a:pt x="16462" y="6707"/>
                  <a:pt x="16380" y="7167"/>
                </a:cubicBezTo>
                <a:cubicBezTo>
                  <a:pt x="16285" y="7699"/>
                  <a:pt x="16267" y="7700"/>
                  <a:pt x="16162" y="7149"/>
                </a:cubicBezTo>
                <a:cubicBezTo>
                  <a:pt x="16089" y="6769"/>
                  <a:pt x="15976" y="6588"/>
                  <a:pt x="15854" y="6659"/>
                </a:cubicBezTo>
                <a:lnTo>
                  <a:pt x="15662" y="6775"/>
                </a:lnTo>
                <a:lnTo>
                  <a:pt x="15662" y="9886"/>
                </a:lnTo>
                <a:lnTo>
                  <a:pt x="15662" y="12997"/>
                </a:lnTo>
                <a:lnTo>
                  <a:pt x="15856" y="13104"/>
                </a:lnTo>
                <a:cubicBezTo>
                  <a:pt x="15972" y="13171"/>
                  <a:pt x="16088" y="13006"/>
                  <a:pt x="16144" y="12694"/>
                </a:cubicBezTo>
                <a:cubicBezTo>
                  <a:pt x="16227" y="12233"/>
                  <a:pt x="16259" y="12253"/>
                  <a:pt x="16409" y="12864"/>
                </a:cubicBezTo>
                <a:cubicBezTo>
                  <a:pt x="16621" y="13728"/>
                  <a:pt x="16816" y="13478"/>
                  <a:pt x="16955" y="12159"/>
                </a:cubicBezTo>
                <a:cubicBezTo>
                  <a:pt x="17040" y="11346"/>
                  <a:pt x="17060" y="11290"/>
                  <a:pt x="17085" y="11794"/>
                </a:cubicBezTo>
                <a:cubicBezTo>
                  <a:pt x="17127" y="12668"/>
                  <a:pt x="17383" y="13517"/>
                  <a:pt x="17535" y="13283"/>
                </a:cubicBezTo>
                <a:cubicBezTo>
                  <a:pt x="17679" y="13060"/>
                  <a:pt x="17839" y="11319"/>
                  <a:pt x="17840" y="9984"/>
                </a:cubicBezTo>
                <a:cubicBezTo>
                  <a:pt x="17840" y="9179"/>
                  <a:pt x="17984" y="8232"/>
                  <a:pt x="18039" y="8674"/>
                </a:cubicBezTo>
                <a:cubicBezTo>
                  <a:pt x="18088" y="9063"/>
                  <a:pt x="18072" y="11539"/>
                  <a:pt x="18018" y="11972"/>
                </a:cubicBezTo>
                <a:cubicBezTo>
                  <a:pt x="17942" y="12584"/>
                  <a:pt x="18012" y="13176"/>
                  <a:pt x="18161" y="13176"/>
                </a:cubicBezTo>
                <a:cubicBezTo>
                  <a:pt x="18315" y="13176"/>
                  <a:pt x="18375" y="12633"/>
                  <a:pt x="18300" y="11910"/>
                </a:cubicBezTo>
                <a:cubicBezTo>
                  <a:pt x="18227" y="11207"/>
                  <a:pt x="18257" y="8603"/>
                  <a:pt x="18339" y="8603"/>
                </a:cubicBezTo>
                <a:cubicBezTo>
                  <a:pt x="18412" y="8603"/>
                  <a:pt x="18466" y="9277"/>
                  <a:pt x="18502" y="10662"/>
                </a:cubicBezTo>
                <a:cubicBezTo>
                  <a:pt x="18541" y="12175"/>
                  <a:pt x="18672" y="13195"/>
                  <a:pt x="18826" y="13202"/>
                </a:cubicBezTo>
                <a:cubicBezTo>
                  <a:pt x="19260" y="13222"/>
                  <a:pt x="19433" y="13105"/>
                  <a:pt x="19526" y="12730"/>
                </a:cubicBezTo>
                <a:cubicBezTo>
                  <a:pt x="19605" y="12412"/>
                  <a:pt x="19644" y="12421"/>
                  <a:pt x="19685" y="12748"/>
                </a:cubicBezTo>
                <a:cubicBezTo>
                  <a:pt x="19755" y="13312"/>
                  <a:pt x="20190" y="13305"/>
                  <a:pt x="20261" y="12739"/>
                </a:cubicBezTo>
                <a:cubicBezTo>
                  <a:pt x="20303" y="12402"/>
                  <a:pt x="20329" y="12400"/>
                  <a:pt x="20370" y="12730"/>
                </a:cubicBezTo>
                <a:cubicBezTo>
                  <a:pt x="20408" y="13027"/>
                  <a:pt x="20442" y="13043"/>
                  <a:pt x="20481" y="12783"/>
                </a:cubicBezTo>
                <a:cubicBezTo>
                  <a:pt x="20520" y="12527"/>
                  <a:pt x="20547" y="12530"/>
                  <a:pt x="20567" y="12792"/>
                </a:cubicBezTo>
                <a:cubicBezTo>
                  <a:pt x="20606" y="13298"/>
                  <a:pt x="20853" y="13292"/>
                  <a:pt x="20892" y="12783"/>
                </a:cubicBezTo>
                <a:cubicBezTo>
                  <a:pt x="20914" y="12497"/>
                  <a:pt x="20936" y="12497"/>
                  <a:pt x="20972" y="12783"/>
                </a:cubicBezTo>
                <a:cubicBezTo>
                  <a:pt x="21034" y="13279"/>
                  <a:pt x="21219" y="13301"/>
                  <a:pt x="21256" y="12819"/>
                </a:cubicBezTo>
                <a:cubicBezTo>
                  <a:pt x="21271" y="12622"/>
                  <a:pt x="21262" y="12134"/>
                  <a:pt x="21235" y="11732"/>
                </a:cubicBezTo>
                <a:cubicBezTo>
                  <a:pt x="21192" y="11093"/>
                  <a:pt x="21205" y="10934"/>
                  <a:pt x="21343" y="10475"/>
                </a:cubicBezTo>
                <a:cubicBezTo>
                  <a:pt x="21477" y="10027"/>
                  <a:pt x="21600" y="8972"/>
                  <a:pt x="21600" y="8273"/>
                </a:cubicBezTo>
                <a:cubicBezTo>
                  <a:pt x="21600" y="8167"/>
                  <a:pt x="21555" y="7747"/>
                  <a:pt x="21499" y="7337"/>
                </a:cubicBezTo>
                <a:cubicBezTo>
                  <a:pt x="21392" y="6541"/>
                  <a:pt x="21034" y="6268"/>
                  <a:pt x="20981" y="6944"/>
                </a:cubicBezTo>
                <a:cubicBezTo>
                  <a:pt x="20964" y="7173"/>
                  <a:pt x="20924" y="7156"/>
                  <a:pt x="20871" y="6891"/>
                </a:cubicBezTo>
                <a:cubicBezTo>
                  <a:pt x="20750" y="6291"/>
                  <a:pt x="20650" y="6735"/>
                  <a:pt x="20572" y="8219"/>
                </a:cubicBezTo>
                <a:cubicBezTo>
                  <a:pt x="20492" y="9755"/>
                  <a:pt x="20445" y="9835"/>
                  <a:pt x="20344" y="8603"/>
                </a:cubicBezTo>
                <a:cubicBezTo>
                  <a:pt x="20302" y="8099"/>
                  <a:pt x="20281" y="7684"/>
                  <a:pt x="20298" y="7684"/>
                </a:cubicBezTo>
                <a:cubicBezTo>
                  <a:pt x="20314" y="7684"/>
                  <a:pt x="20301" y="7443"/>
                  <a:pt x="20270" y="7141"/>
                </a:cubicBezTo>
                <a:cubicBezTo>
                  <a:pt x="20207" y="6533"/>
                  <a:pt x="20015" y="6393"/>
                  <a:pt x="19974" y="6927"/>
                </a:cubicBezTo>
                <a:cubicBezTo>
                  <a:pt x="19959" y="7114"/>
                  <a:pt x="19968" y="7371"/>
                  <a:pt x="19994" y="7497"/>
                </a:cubicBezTo>
                <a:cubicBezTo>
                  <a:pt x="20053" y="7789"/>
                  <a:pt x="20056" y="11228"/>
                  <a:pt x="19997" y="11518"/>
                </a:cubicBezTo>
                <a:cubicBezTo>
                  <a:pt x="19959" y="11705"/>
                  <a:pt x="19805" y="9869"/>
                  <a:pt x="19813" y="9325"/>
                </a:cubicBezTo>
                <a:cubicBezTo>
                  <a:pt x="19815" y="9217"/>
                  <a:pt x="19779" y="8640"/>
                  <a:pt x="19735" y="8041"/>
                </a:cubicBezTo>
                <a:cubicBezTo>
                  <a:pt x="19609" y="6347"/>
                  <a:pt x="19517" y="6653"/>
                  <a:pt x="19364" y="9262"/>
                </a:cubicBezTo>
                <a:lnTo>
                  <a:pt x="19229" y="11571"/>
                </a:lnTo>
                <a:lnTo>
                  <a:pt x="19023" y="11518"/>
                </a:lnTo>
                <a:cubicBezTo>
                  <a:pt x="18910" y="11487"/>
                  <a:pt x="18794" y="11341"/>
                  <a:pt x="18764" y="11197"/>
                </a:cubicBezTo>
                <a:cubicBezTo>
                  <a:pt x="18695" y="10853"/>
                  <a:pt x="18696" y="9057"/>
                  <a:pt x="18767" y="8496"/>
                </a:cubicBezTo>
                <a:cubicBezTo>
                  <a:pt x="18833" y="7969"/>
                  <a:pt x="18997" y="7918"/>
                  <a:pt x="19058" y="8406"/>
                </a:cubicBezTo>
                <a:cubicBezTo>
                  <a:pt x="19085" y="8624"/>
                  <a:pt x="19127" y="8627"/>
                  <a:pt x="19170" y="8415"/>
                </a:cubicBezTo>
                <a:cubicBezTo>
                  <a:pt x="19223" y="8151"/>
                  <a:pt x="19227" y="7931"/>
                  <a:pt x="19188" y="7426"/>
                </a:cubicBezTo>
                <a:cubicBezTo>
                  <a:pt x="19113" y="6479"/>
                  <a:pt x="18692" y="6522"/>
                  <a:pt x="18603" y="7488"/>
                </a:cubicBezTo>
                <a:cubicBezTo>
                  <a:pt x="18542" y="8162"/>
                  <a:pt x="18538" y="8165"/>
                  <a:pt x="18486" y="7390"/>
                </a:cubicBezTo>
                <a:cubicBezTo>
                  <a:pt x="18441" y="6712"/>
                  <a:pt x="18393" y="6588"/>
                  <a:pt x="18168" y="6588"/>
                </a:cubicBezTo>
                <a:cubicBezTo>
                  <a:pt x="18022" y="6588"/>
                  <a:pt x="17879" y="6780"/>
                  <a:pt x="17850" y="7016"/>
                </a:cubicBezTo>
                <a:cubicBezTo>
                  <a:pt x="17808" y="7344"/>
                  <a:pt x="17769" y="7344"/>
                  <a:pt x="17679" y="7016"/>
                </a:cubicBezTo>
                <a:cubicBezTo>
                  <a:pt x="17463" y="6231"/>
                  <a:pt x="17184" y="6670"/>
                  <a:pt x="17090" y="7943"/>
                </a:cubicBezTo>
                <a:cubicBezTo>
                  <a:pt x="17059" y="8358"/>
                  <a:pt x="17031" y="8276"/>
                  <a:pt x="16944" y="7524"/>
                </a:cubicBezTo>
                <a:cubicBezTo>
                  <a:pt x="16880" y="6971"/>
                  <a:pt x="16780" y="6654"/>
                  <a:pt x="16676" y="6588"/>
                </a:cubicBezTo>
                <a:close/>
              </a:path>
            </a:pathLst>
          </a:custGeom>
          <a:ln w="12700">
            <a:miter lim="400000"/>
          </a:ln>
        </p:spPr>
      </p:pic>
      <p:sp>
        <p:nvSpPr>
          <p:cNvPr id="130" name="Shape 130"/>
          <p:cNvSpPr/>
          <p:nvPr/>
        </p:nvSpPr>
        <p:spPr>
          <a:xfrm>
            <a:off x="-6350" y="12811190"/>
            <a:ext cx="24396700" cy="909672"/>
          </a:xfrm>
          <a:prstGeom prst="rect">
            <a:avLst/>
          </a:prstGeom>
          <a:solidFill>
            <a:srgbClr val="D43834"/>
          </a:solidFill>
          <a:ln w="12700">
            <a:miter lim="400000"/>
          </a:ln>
        </p:spPr>
        <p:txBody>
          <a:bodyPr lIns="50800" tIns="50800" rIns="50800" bIns="50800" anchor="ctr"/>
          <a:lstStyle/>
          <a:p>
            <a:pPr>
              <a:defRPr sz="3200"/>
            </a:pPr>
          </a:p>
        </p:txBody>
      </p:sp>
      <p:pic>
        <p:nvPicPr>
          <p:cNvPr id="131" name="RutgersBanner.png"/>
          <p:cNvPicPr>
            <a:picLocks noChangeAspect="1"/>
          </p:cNvPicPr>
          <p:nvPr/>
        </p:nvPicPr>
        <p:blipFill>
          <a:blip r:embed="rId3">
            <a:extLst/>
          </a:blip>
          <a:stretch>
            <a:fillRect/>
          </a:stretch>
        </p:blipFill>
        <p:spPr>
          <a:xfrm>
            <a:off x="196536" y="12811004"/>
            <a:ext cx="6427248" cy="862881"/>
          </a:xfrm>
          <a:prstGeom prst="rect">
            <a:avLst/>
          </a:prstGeom>
          <a:ln w="12700">
            <a:miter lim="400000"/>
          </a:ln>
        </p:spPr>
      </p:pic>
      <p:sp>
        <p:nvSpPr>
          <p:cNvPr id="132" name="Shape 1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39" name="Shape 1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4" name="Shape 24"/>
          <p:cNvSpPr/>
          <p:nvPr>
            <p:ph type="pic" idx="13"/>
          </p:nvPr>
        </p:nvSpPr>
        <p:spPr>
          <a:xfrm>
            <a:off x="3124993" y="392286"/>
            <a:ext cx="18135601" cy="8737601"/>
          </a:xfrm>
          <a:prstGeom prst="rect">
            <a:avLst/>
          </a:prstGeom>
        </p:spPr>
        <p:txBody>
          <a:bodyPr lIns="91439" tIns="45719" rIns="91439" bIns="45719" anchor="t">
            <a:noAutofit/>
          </a:bodyPr>
          <a:lstStyle/>
          <a:p>
            <a:pPr/>
          </a:p>
        </p:txBody>
      </p:sp>
      <p:sp>
        <p:nvSpPr>
          <p:cNvPr id="25" name="Shape 25"/>
          <p:cNvSpPr/>
          <p:nvPr>
            <p:ph type="title"/>
          </p:nvPr>
        </p:nvSpPr>
        <p:spPr>
          <a:xfrm>
            <a:off x="635000" y="11315700"/>
            <a:ext cx="23114000" cy="2006600"/>
          </a:xfrm>
          <a:prstGeom prst="rect">
            <a:avLst/>
          </a:prstGeom>
        </p:spPr>
        <p:txBody>
          <a:bodyPr anchor="b"/>
          <a:lstStyle/>
          <a:p>
            <a:pPr/>
            <a:r>
              <a:t>Title Text</a:t>
            </a:r>
          </a:p>
        </p:txBody>
      </p:sp>
      <p:sp>
        <p:nvSpPr>
          <p:cNvPr id="26" name="Shape 26"/>
          <p:cNvSpPr/>
          <p:nvPr/>
        </p:nvSpPr>
        <p:spPr>
          <a:xfrm>
            <a:off x="8597" y="9485851"/>
            <a:ext cx="24384001" cy="1907877"/>
          </a:xfrm>
          <a:prstGeom prst="rect">
            <a:avLst/>
          </a:prstGeom>
          <a:solidFill>
            <a:srgbClr val="D43834"/>
          </a:solidFill>
          <a:ln w="12700">
            <a:miter lim="400000"/>
          </a:ln>
        </p:spPr>
        <p:txBody>
          <a:bodyPr lIns="50800" tIns="50800" rIns="50800" bIns="50800" anchor="ctr"/>
          <a:lstStyle/>
          <a:p>
            <a:pPr>
              <a:defRPr sz="3200"/>
            </a:pPr>
          </a:p>
        </p:txBody>
      </p:sp>
      <p:pic>
        <p:nvPicPr>
          <p:cNvPr id="27" name="RutgersBanner.png"/>
          <p:cNvPicPr>
            <a:picLocks noChangeAspect="1"/>
          </p:cNvPicPr>
          <p:nvPr/>
        </p:nvPicPr>
        <p:blipFill>
          <a:blip r:embed="rId2">
            <a:extLst/>
          </a:blip>
          <a:srcRect l="0" t="7078" r="0" b="7078"/>
          <a:stretch>
            <a:fillRect/>
          </a:stretch>
        </p:blipFill>
        <p:spPr>
          <a:xfrm>
            <a:off x="3925375" y="9487077"/>
            <a:ext cx="16533250" cy="1905424"/>
          </a:xfrm>
          <a:prstGeom prst="rect">
            <a:avLst/>
          </a:prstGeom>
          <a:ln w="12700">
            <a:miter lim="400000"/>
          </a:ln>
        </p:spPr>
      </p:pic>
      <p:sp>
        <p:nvSpPr>
          <p:cNvPr id="28" name="Shape 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a:r>
              <a:t>Title Text</a:t>
            </a:r>
          </a:p>
        </p:txBody>
      </p:sp>
      <p:sp>
        <p:nvSpPr>
          <p:cNvPr id="36" name="Shape 36"/>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7" name="Shape 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44" name="Shape 44"/>
          <p:cNvSpPr/>
          <p:nvPr>
            <p:ph type="title"/>
          </p:nvPr>
        </p:nvSpPr>
        <p:spPr>
          <a:xfrm>
            <a:off x="1778000" y="4533900"/>
            <a:ext cx="20828000" cy="4648200"/>
          </a:xfrm>
          <a:prstGeom prst="rect">
            <a:avLst/>
          </a:prstGeom>
        </p:spPr>
        <p:txBody>
          <a:bodyPr/>
          <a:lstStyle/>
          <a:p>
            <a:pPr/>
            <a:r>
              <a:t>Title Text</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52" name="Shape 52"/>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53" name="Shape 53"/>
          <p:cNvSpPr/>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54" name="Shape 54"/>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a:r>
              <a:t>Title Text</a:t>
            </a:r>
          </a:p>
        </p:txBody>
      </p:sp>
      <p:sp>
        <p:nvSpPr>
          <p:cNvPr id="63" name="Shape 63"/>
          <p:cNvSpPr/>
          <p:nvPr/>
        </p:nvSpPr>
        <p:spPr>
          <a:xfrm>
            <a:off x="4256906" y="12764027"/>
            <a:ext cx="20133444" cy="956835"/>
          </a:xfrm>
          <a:prstGeom prst="rect">
            <a:avLst/>
          </a:prstGeom>
          <a:solidFill>
            <a:srgbClr val="D43834"/>
          </a:solidFill>
          <a:ln w="12700">
            <a:miter lim="400000"/>
          </a:ln>
        </p:spPr>
        <p:txBody>
          <a:bodyPr lIns="50800" tIns="50800" rIns="50800" bIns="50800" anchor="ctr"/>
          <a:lstStyle/>
          <a:p>
            <a:pPr>
              <a:defRPr sz="3200"/>
            </a:pPr>
          </a:p>
        </p:txBody>
      </p:sp>
      <p:pic>
        <p:nvPicPr>
          <p:cNvPr id="64" name="image2.png"/>
          <p:cNvPicPr>
            <a:picLocks noChangeAspect="1"/>
          </p:cNvPicPr>
          <p:nvPr/>
        </p:nvPicPr>
        <p:blipFill>
          <a:blip r:embed="rId2">
            <a:extLst/>
          </a:blip>
          <a:srcRect l="0" t="0" r="9943" b="0"/>
          <a:stretch>
            <a:fillRect/>
          </a:stretch>
        </p:blipFill>
        <p:spPr>
          <a:xfrm>
            <a:off x="1435" y="12764205"/>
            <a:ext cx="7675564" cy="961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796"/>
                </a:lnTo>
                <a:lnTo>
                  <a:pt x="0" y="21600"/>
                </a:lnTo>
                <a:lnTo>
                  <a:pt x="6271" y="21600"/>
                </a:lnTo>
                <a:lnTo>
                  <a:pt x="12542" y="21600"/>
                </a:lnTo>
                <a:lnTo>
                  <a:pt x="12541" y="19862"/>
                </a:lnTo>
                <a:cubicBezTo>
                  <a:pt x="12540" y="18905"/>
                  <a:pt x="12557" y="17932"/>
                  <a:pt x="12577" y="17704"/>
                </a:cubicBezTo>
                <a:cubicBezTo>
                  <a:pt x="12597" y="17477"/>
                  <a:pt x="12597" y="16907"/>
                  <a:pt x="12577" y="16430"/>
                </a:cubicBezTo>
                <a:cubicBezTo>
                  <a:pt x="12557" y="15952"/>
                  <a:pt x="12541" y="15063"/>
                  <a:pt x="12541" y="14459"/>
                </a:cubicBezTo>
                <a:cubicBezTo>
                  <a:pt x="12542" y="13373"/>
                  <a:pt x="12546" y="13359"/>
                  <a:pt x="12818" y="13265"/>
                </a:cubicBezTo>
                <a:cubicBezTo>
                  <a:pt x="12969" y="13213"/>
                  <a:pt x="13141" y="12970"/>
                  <a:pt x="13199" y="12730"/>
                </a:cubicBezTo>
                <a:cubicBezTo>
                  <a:pt x="13281" y="12392"/>
                  <a:pt x="13325" y="12398"/>
                  <a:pt x="13393" y="12739"/>
                </a:cubicBezTo>
                <a:cubicBezTo>
                  <a:pt x="13442" y="12981"/>
                  <a:pt x="13597" y="13176"/>
                  <a:pt x="13736" y="13176"/>
                </a:cubicBezTo>
                <a:cubicBezTo>
                  <a:pt x="13967" y="13176"/>
                  <a:pt x="13994" y="13089"/>
                  <a:pt x="14034" y="12231"/>
                </a:cubicBezTo>
                <a:lnTo>
                  <a:pt x="14079" y="11286"/>
                </a:lnTo>
                <a:lnTo>
                  <a:pt x="14260" y="12436"/>
                </a:lnTo>
                <a:lnTo>
                  <a:pt x="14441" y="13577"/>
                </a:lnTo>
                <a:lnTo>
                  <a:pt x="14519" y="12632"/>
                </a:lnTo>
                <a:cubicBezTo>
                  <a:pt x="14597" y="11688"/>
                  <a:pt x="14597" y="11680"/>
                  <a:pt x="14693" y="12400"/>
                </a:cubicBezTo>
                <a:cubicBezTo>
                  <a:pt x="14790" y="13119"/>
                  <a:pt x="14909" y="13346"/>
                  <a:pt x="15143" y="13238"/>
                </a:cubicBezTo>
                <a:cubicBezTo>
                  <a:pt x="15245" y="13191"/>
                  <a:pt x="15276" y="12931"/>
                  <a:pt x="15314" y="11821"/>
                </a:cubicBezTo>
                <a:cubicBezTo>
                  <a:pt x="15352" y="10733"/>
                  <a:pt x="15347" y="10343"/>
                  <a:pt x="15290" y="9842"/>
                </a:cubicBezTo>
                <a:cubicBezTo>
                  <a:pt x="15231" y="9327"/>
                  <a:pt x="15230" y="9095"/>
                  <a:pt x="15277" y="8487"/>
                </a:cubicBezTo>
                <a:cubicBezTo>
                  <a:pt x="15324" y="7891"/>
                  <a:pt x="15323" y="7635"/>
                  <a:pt x="15274" y="7167"/>
                </a:cubicBezTo>
                <a:cubicBezTo>
                  <a:pt x="15196" y="6414"/>
                  <a:pt x="14910" y="6420"/>
                  <a:pt x="14775" y="7176"/>
                </a:cubicBezTo>
                <a:cubicBezTo>
                  <a:pt x="14679" y="7715"/>
                  <a:pt x="14663" y="7706"/>
                  <a:pt x="14585" y="7141"/>
                </a:cubicBezTo>
                <a:cubicBezTo>
                  <a:pt x="14460" y="6236"/>
                  <a:pt x="14286" y="6545"/>
                  <a:pt x="14280" y="7684"/>
                </a:cubicBezTo>
                <a:cubicBezTo>
                  <a:pt x="14277" y="8188"/>
                  <a:pt x="14273" y="8760"/>
                  <a:pt x="14269" y="8950"/>
                </a:cubicBezTo>
                <a:cubicBezTo>
                  <a:pt x="14265" y="9141"/>
                  <a:pt x="14194" y="8701"/>
                  <a:pt x="14111" y="7979"/>
                </a:cubicBezTo>
                <a:cubicBezTo>
                  <a:pt x="13973" y="6775"/>
                  <a:pt x="13939" y="6664"/>
                  <a:pt x="13700" y="6641"/>
                </a:cubicBezTo>
                <a:cubicBezTo>
                  <a:pt x="13557" y="6628"/>
                  <a:pt x="13428" y="6778"/>
                  <a:pt x="13413" y="6971"/>
                </a:cubicBezTo>
                <a:cubicBezTo>
                  <a:pt x="13378" y="7435"/>
                  <a:pt x="13175" y="7421"/>
                  <a:pt x="13139" y="6953"/>
                </a:cubicBezTo>
                <a:cubicBezTo>
                  <a:pt x="13123" y="6752"/>
                  <a:pt x="13053" y="6588"/>
                  <a:pt x="12982" y="6588"/>
                </a:cubicBezTo>
                <a:cubicBezTo>
                  <a:pt x="12839" y="6588"/>
                  <a:pt x="12665" y="5363"/>
                  <a:pt x="12749" y="4948"/>
                </a:cubicBezTo>
                <a:cubicBezTo>
                  <a:pt x="12777" y="4809"/>
                  <a:pt x="12793" y="4392"/>
                  <a:pt x="12786" y="4029"/>
                </a:cubicBezTo>
                <a:cubicBezTo>
                  <a:pt x="12778" y="3666"/>
                  <a:pt x="12810" y="3037"/>
                  <a:pt x="12856" y="2630"/>
                </a:cubicBezTo>
                <a:cubicBezTo>
                  <a:pt x="12902" y="2222"/>
                  <a:pt x="12946" y="1465"/>
                  <a:pt x="12953" y="945"/>
                </a:cubicBezTo>
                <a:lnTo>
                  <a:pt x="12966" y="0"/>
                </a:lnTo>
                <a:lnTo>
                  <a:pt x="6483" y="0"/>
                </a:lnTo>
                <a:lnTo>
                  <a:pt x="0" y="0"/>
                </a:lnTo>
                <a:close/>
                <a:moveTo>
                  <a:pt x="16676" y="6588"/>
                </a:moveTo>
                <a:cubicBezTo>
                  <a:pt x="16572" y="6522"/>
                  <a:pt x="16462" y="6707"/>
                  <a:pt x="16380" y="7167"/>
                </a:cubicBezTo>
                <a:cubicBezTo>
                  <a:pt x="16285" y="7699"/>
                  <a:pt x="16267" y="7700"/>
                  <a:pt x="16162" y="7149"/>
                </a:cubicBezTo>
                <a:cubicBezTo>
                  <a:pt x="16089" y="6769"/>
                  <a:pt x="15976" y="6588"/>
                  <a:pt x="15854" y="6659"/>
                </a:cubicBezTo>
                <a:lnTo>
                  <a:pt x="15662" y="6775"/>
                </a:lnTo>
                <a:lnTo>
                  <a:pt x="15662" y="9886"/>
                </a:lnTo>
                <a:lnTo>
                  <a:pt x="15662" y="12997"/>
                </a:lnTo>
                <a:lnTo>
                  <a:pt x="15856" y="13104"/>
                </a:lnTo>
                <a:cubicBezTo>
                  <a:pt x="15972" y="13171"/>
                  <a:pt x="16088" y="13006"/>
                  <a:pt x="16144" y="12694"/>
                </a:cubicBezTo>
                <a:cubicBezTo>
                  <a:pt x="16227" y="12233"/>
                  <a:pt x="16259" y="12253"/>
                  <a:pt x="16409" y="12864"/>
                </a:cubicBezTo>
                <a:cubicBezTo>
                  <a:pt x="16621" y="13728"/>
                  <a:pt x="16816" y="13478"/>
                  <a:pt x="16955" y="12159"/>
                </a:cubicBezTo>
                <a:cubicBezTo>
                  <a:pt x="17040" y="11346"/>
                  <a:pt x="17060" y="11290"/>
                  <a:pt x="17085" y="11794"/>
                </a:cubicBezTo>
                <a:cubicBezTo>
                  <a:pt x="17127" y="12668"/>
                  <a:pt x="17383" y="13517"/>
                  <a:pt x="17535" y="13283"/>
                </a:cubicBezTo>
                <a:cubicBezTo>
                  <a:pt x="17679" y="13060"/>
                  <a:pt x="17839" y="11319"/>
                  <a:pt x="17840" y="9984"/>
                </a:cubicBezTo>
                <a:cubicBezTo>
                  <a:pt x="17840" y="9179"/>
                  <a:pt x="17984" y="8232"/>
                  <a:pt x="18039" y="8674"/>
                </a:cubicBezTo>
                <a:cubicBezTo>
                  <a:pt x="18088" y="9063"/>
                  <a:pt x="18072" y="11539"/>
                  <a:pt x="18018" y="11972"/>
                </a:cubicBezTo>
                <a:cubicBezTo>
                  <a:pt x="17942" y="12584"/>
                  <a:pt x="18012" y="13176"/>
                  <a:pt x="18161" y="13176"/>
                </a:cubicBezTo>
                <a:cubicBezTo>
                  <a:pt x="18315" y="13176"/>
                  <a:pt x="18375" y="12633"/>
                  <a:pt x="18300" y="11910"/>
                </a:cubicBezTo>
                <a:cubicBezTo>
                  <a:pt x="18227" y="11207"/>
                  <a:pt x="18257" y="8603"/>
                  <a:pt x="18339" y="8603"/>
                </a:cubicBezTo>
                <a:cubicBezTo>
                  <a:pt x="18412" y="8603"/>
                  <a:pt x="18466" y="9277"/>
                  <a:pt x="18502" y="10662"/>
                </a:cubicBezTo>
                <a:cubicBezTo>
                  <a:pt x="18541" y="12175"/>
                  <a:pt x="18672" y="13195"/>
                  <a:pt x="18826" y="13202"/>
                </a:cubicBezTo>
                <a:cubicBezTo>
                  <a:pt x="19260" y="13222"/>
                  <a:pt x="19433" y="13105"/>
                  <a:pt x="19526" y="12730"/>
                </a:cubicBezTo>
                <a:cubicBezTo>
                  <a:pt x="19605" y="12412"/>
                  <a:pt x="19644" y="12421"/>
                  <a:pt x="19685" y="12748"/>
                </a:cubicBezTo>
                <a:cubicBezTo>
                  <a:pt x="19755" y="13312"/>
                  <a:pt x="20190" y="13305"/>
                  <a:pt x="20261" y="12739"/>
                </a:cubicBezTo>
                <a:cubicBezTo>
                  <a:pt x="20303" y="12402"/>
                  <a:pt x="20329" y="12400"/>
                  <a:pt x="20370" y="12730"/>
                </a:cubicBezTo>
                <a:cubicBezTo>
                  <a:pt x="20408" y="13027"/>
                  <a:pt x="20442" y="13043"/>
                  <a:pt x="20481" y="12783"/>
                </a:cubicBezTo>
                <a:cubicBezTo>
                  <a:pt x="20520" y="12527"/>
                  <a:pt x="20547" y="12530"/>
                  <a:pt x="20567" y="12792"/>
                </a:cubicBezTo>
                <a:cubicBezTo>
                  <a:pt x="20606" y="13298"/>
                  <a:pt x="20853" y="13292"/>
                  <a:pt x="20892" y="12783"/>
                </a:cubicBezTo>
                <a:cubicBezTo>
                  <a:pt x="20914" y="12497"/>
                  <a:pt x="20936" y="12497"/>
                  <a:pt x="20972" y="12783"/>
                </a:cubicBezTo>
                <a:cubicBezTo>
                  <a:pt x="21034" y="13279"/>
                  <a:pt x="21219" y="13301"/>
                  <a:pt x="21256" y="12819"/>
                </a:cubicBezTo>
                <a:cubicBezTo>
                  <a:pt x="21271" y="12622"/>
                  <a:pt x="21262" y="12134"/>
                  <a:pt x="21235" y="11732"/>
                </a:cubicBezTo>
                <a:cubicBezTo>
                  <a:pt x="21192" y="11093"/>
                  <a:pt x="21205" y="10934"/>
                  <a:pt x="21343" y="10475"/>
                </a:cubicBezTo>
                <a:cubicBezTo>
                  <a:pt x="21477" y="10027"/>
                  <a:pt x="21600" y="8972"/>
                  <a:pt x="21600" y="8273"/>
                </a:cubicBezTo>
                <a:cubicBezTo>
                  <a:pt x="21600" y="8167"/>
                  <a:pt x="21555" y="7747"/>
                  <a:pt x="21499" y="7337"/>
                </a:cubicBezTo>
                <a:cubicBezTo>
                  <a:pt x="21392" y="6541"/>
                  <a:pt x="21034" y="6268"/>
                  <a:pt x="20981" y="6944"/>
                </a:cubicBezTo>
                <a:cubicBezTo>
                  <a:pt x="20964" y="7173"/>
                  <a:pt x="20924" y="7156"/>
                  <a:pt x="20871" y="6891"/>
                </a:cubicBezTo>
                <a:cubicBezTo>
                  <a:pt x="20750" y="6291"/>
                  <a:pt x="20650" y="6735"/>
                  <a:pt x="20572" y="8219"/>
                </a:cubicBezTo>
                <a:cubicBezTo>
                  <a:pt x="20492" y="9755"/>
                  <a:pt x="20445" y="9835"/>
                  <a:pt x="20344" y="8603"/>
                </a:cubicBezTo>
                <a:cubicBezTo>
                  <a:pt x="20302" y="8099"/>
                  <a:pt x="20281" y="7684"/>
                  <a:pt x="20298" y="7684"/>
                </a:cubicBezTo>
                <a:cubicBezTo>
                  <a:pt x="20314" y="7684"/>
                  <a:pt x="20301" y="7443"/>
                  <a:pt x="20270" y="7141"/>
                </a:cubicBezTo>
                <a:cubicBezTo>
                  <a:pt x="20207" y="6533"/>
                  <a:pt x="20015" y="6393"/>
                  <a:pt x="19974" y="6927"/>
                </a:cubicBezTo>
                <a:cubicBezTo>
                  <a:pt x="19959" y="7114"/>
                  <a:pt x="19968" y="7371"/>
                  <a:pt x="19994" y="7497"/>
                </a:cubicBezTo>
                <a:cubicBezTo>
                  <a:pt x="20053" y="7789"/>
                  <a:pt x="20056" y="11228"/>
                  <a:pt x="19997" y="11518"/>
                </a:cubicBezTo>
                <a:cubicBezTo>
                  <a:pt x="19959" y="11705"/>
                  <a:pt x="19805" y="9869"/>
                  <a:pt x="19813" y="9325"/>
                </a:cubicBezTo>
                <a:cubicBezTo>
                  <a:pt x="19815" y="9217"/>
                  <a:pt x="19779" y="8640"/>
                  <a:pt x="19735" y="8041"/>
                </a:cubicBezTo>
                <a:cubicBezTo>
                  <a:pt x="19609" y="6347"/>
                  <a:pt x="19517" y="6653"/>
                  <a:pt x="19364" y="9262"/>
                </a:cubicBezTo>
                <a:lnTo>
                  <a:pt x="19229" y="11571"/>
                </a:lnTo>
                <a:lnTo>
                  <a:pt x="19023" y="11518"/>
                </a:lnTo>
                <a:cubicBezTo>
                  <a:pt x="18910" y="11487"/>
                  <a:pt x="18794" y="11341"/>
                  <a:pt x="18764" y="11197"/>
                </a:cubicBezTo>
                <a:cubicBezTo>
                  <a:pt x="18695" y="10853"/>
                  <a:pt x="18696" y="9057"/>
                  <a:pt x="18767" y="8496"/>
                </a:cubicBezTo>
                <a:cubicBezTo>
                  <a:pt x="18833" y="7969"/>
                  <a:pt x="18997" y="7918"/>
                  <a:pt x="19058" y="8406"/>
                </a:cubicBezTo>
                <a:cubicBezTo>
                  <a:pt x="19085" y="8624"/>
                  <a:pt x="19127" y="8627"/>
                  <a:pt x="19170" y="8415"/>
                </a:cubicBezTo>
                <a:cubicBezTo>
                  <a:pt x="19223" y="8151"/>
                  <a:pt x="19227" y="7931"/>
                  <a:pt x="19188" y="7426"/>
                </a:cubicBezTo>
                <a:cubicBezTo>
                  <a:pt x="19113" y="6479"/>
                  <a:pt x="18692" y="6522"/>
                  <a:pt x="18603" y="7488"/>
                </a:cubicBezTo>
                <a:cubicBezTo>
                  <a:pt x="18542" y="8162"/>
                  <a:pt x="18538" y="8165"/>
                  <a:pt x="18486" y="7390"/>
                </a:cubicBezTo>
                <a:cubicBezTo>
                  <a:pt x="18441" y="6712"/>
                  <a:pt x="18393" y="6588"/>
                  <a:pt x="18168" y="6588"/>
                </a:cubicBezTo>
                <a:cubicBezTo>
                  <a:pt x="18022" y="6588"/>
                  <a:pt x="17879" y="6780"/>
                  <a:pt x="17850" y="7016"/>
                </a:cubicBezTo>
                <a:cubicBezTo>
                  <a:pt x="17808" y="7344"/>
                  <a:pt x="17769" y="7344"/>
                  <a:pt x="17679" y="7016"/>
                </a:cubicBezTo>
                <a:cubicBezTo>
                  <a:pt x="17463" y="6231"/>
                  <a:pt x="17184" y="6670"/>
                  <a:pt x="17090" y="7943"/>
                </a:cubicBezTo>
                <a:cubicBezTo>
                  <a:pt x="17059" y="8358"/>
                  <a:pt x="17031" y="8276"/>
                  <a:pt x="16944" y="7524"/>
                </a:cubicBezTo>
                <a:cubicBezTo>
                  <a:pt x="16880" y="6971"/>
                  <a:pt x="16780" y="6654"/>
                  <a:pt x="16676" y="6588"/>
                </a:cubicBezTo>
                <a:close/>
              </a:path>
            </a:pathLst>
          </a:custGeom>
          <a:ln w="12700">
            <a:miter lim="400000"/>
          </a:ln>
        </p:spPr>
      </p:pic>
      <p:sp>
        <p:nvSpPr>
          <p:cNvPr id="65" name="Shape 65"/>
          <p:cNvSpPr/>
          <p:nvPr/>
        </p:nvSpPr>
        <p:spPr>
          <a:xfrm>
            <a:off x="-6350" y="12811190"/>
            <a:ext cx="24396700" cy="909672"/>
          </a:xfrm>
          <a:prstGeom prst="rect">
            <a:avLst/>
          </a:prstGeom>
          <a:solidFill>
            <a:srgbClr val="D43834"/>
          </a:solidFill>
          <a:ln w="12700">
            <a:miter lim="400000"/>
          </a:ln>
        </p:spPr>
        <p:txBody>
          <a:bodyPr lIns="50800" tIns="50800" rIns="50800" bIns="50800" anchor="ctr"/>
          <a:lstStyle/>
          <a:p>
            <a:pPr>
              <a:defRPr sz="3200"/>
            </a:pPr>
          </a:p>
        </p:txBody>
      </p:sp>
      <p:pic>
        <p:nvPicPr>
          <p:cNvPr id="66" name="RutgersBanner.png"/>
          <p:cNvPicPr>
            <a:picLocks noChangeAspect="1"/>
          </p:cNvPicPr>
          <p:nvPr/>
        </p:nvPicPr>
        <p:blipFill>
          <a:blip r:embed="rId3">
            <a:extLst/>
          </a:blip>
          <a:stretch>
            <a:fillRect/>
          </a:stretch>
        </p:blipFill>
        <p:spPr>
          <a:xfrm>
            <a:off x="196536" y="12811004"/>
            <a:ext cx="6427248" cy="862881"/>
          </a:xfrm>
          <a:prstGeom prst="rect">
            <a:avLst/>
          </a:prstGeom>
          <a:ln w="12700">
            <a:miter lim="400000"/>
          </a:ln>
        </p:spPr>
      </p:pic>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Shape 74"/>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75" name="Shape 75"/>
          <p:cNvSpPr/>
          <p:nvPr>
            <p:ph type="title"/>
          </p:nvPr>
        </p:nvSpPr>
        <p:spPr>
          <a:prstGeom prst="rect">
            <a:avLst/>
          </a:prstGeom>
        </p:spPr>
        <p:txBody>
          <a:bodyPr/>
          <a:lstStyle/>
          <a:p>
            <a:pPr/>
            <a:r>
              <a:t>Title Text</a:t>
            </a:r>
          </a:p>
        </p:txBody>
      </p:sp>
      <p:sp>
        <p:nvSpPr>
          <p:cNvPr id="76" name="Shape 76"/>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Body Level One</a:t>
            </a:r>
          </a:p>
          <a:p>
            <a:pPr lvl="1"/>
            <a:r>
              <a:t>Body Level Two</a:t>
            </a:r>
          </a:p>
          <a:p>
            <a:pPr lvl="2"/>
            <a:r>
              <a:t>Body Level Three</a:t>
            </a:r>
          </a:p>
          <a:p>
            <a:pPr lvl="3"/>
            <a:r>
              <a:t>Body Level Four</a:t>
            </a:r>
          </a:p>
          <a:p>
            <a:pPr lvl="4"/>
            <a:r>
              <a:t>Body Level Five</a:t>
            </a:r>
          </a:p>
        </p:txBody>
      </p:sp>
      <p:sp>
        <p:nvSpPr>
          <p:cNvPr id="77" name="Shape 77"/>
          <p:cNvSpPr/>
          <p:nvPr/>
        </p:nvSpPr>
        <p:spPr>
          <a:xfrm>
            <a:off x="4256906" y="12764027"/>
            <a:ext cx="20133444" cy="956835"/>
          </a:xfrm>
          <a:prstGeom prst="rect">
            <a:avLst/>
          </a:prstGeom>
          <a:solidFill>
            <a:srgbClr val="D43834"/>
          </a:solidFill>
          <a:ln w="12700">
            <a:miter lim="400000"/>
          </a:ln>
        </p:spPr>
        <p:txBody>
          <a:bodyPr lIns="50800" tIns="50800" rIns="50800" bIns="50800" anchor="ctr"/>
          <a:lstStyle/>
          <a:p>
            <a:pPr>
              <a:defRPr sz="3200"/>
            </a:pPr>
          </a:p>
        </p:txBody>
      </p:sp>
      <p:pic>
        <p:nvPicPr>
          <p:cNvPr id="78" name="image2.png"/>
          <p:cNvPicPr>
            <a:picLocks noChangeAspect="1"/>
          </p:cNvPicPr>
          <p:nvPr/>
        </p:nvPicPr>
        <p:blipFill>
          <a:blip r:embed="rId2">
            <a:extLst/>
          </a:blip>
          <a:srcRect l="0" t="0" r="9943" b="0"/>
          <a:stretch>
            <a:fillRect/>
          </a:stretch>
        </p:blipFill>
        <p:spPr>
          <a:xfrm>
            <a:off x="1435" y="12764205"/>
            <a:ext cx="7675564" cy="961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796"/>
                </a:lnTo>
                <a:lnTo>
                  <a:pt x="0" y="21600"/>
                </a:lnTo>
                <a:lnTo>
                  <a:pt x="6271" y="21600"/>
                </a:lnTo>
                <a:lnTo>
                  <a:pt x="12542" y="21600"/>
                </a:lnTo>
                <a:lnTo>
                  <a:pt x="12541" y="19862"/>
                </a:lnTo>
                <a:cubicBezTo>
                  <a:pt x="12540" y="18905"/>
                  <a:pt x="12557" y="17932"/>
                  <a:pt x="12577" y="17704"/>
                </a:cubicBezTo>
                <a:cubicBezTo>
                  <a:pt x="12597" y="17477"/>
                  <a:pt x="12597" y="16907"/>
                  <a:pt x="12577" y="16430"/>
                </a:cubicBezTo>
                <a:cubicBezTo>
                  <a:pt x="12557" y="15952"/>
                  <a:pt x="12541" y="15063"/>
                  <a:pt x="12541" y="14459"/>
                </a:cubicBezTo>
                <a:cubicBezTo>
                  <a:pt x="12542" y="13373"/>
                  <a:pt x="12546" y="13359"/>
                  <a:pt x="12818" y="13265"/>
                </a:cubicBezTo>
                <a:cubicBezTo>
                  <a:pt x="12969" y="13213"/>
                  <a:pt x="13141" y="12970"/>
                  <a:pt x="13199" y="12730"/>
                </a:cubicBezTo>
                <a:cubicBezTo>
                  <a:pt x="13281" y="12392"/>
                  <a:pt x="13325" y="12398"/>
                  <a:pt x="13393" y="12739"/>
                </a:cubicBezTo>
                <a:cubicBezTo>
                  <a:pt x="13442" y="12981"/>
                  <a:pt x="13597" y="13176"/>
                  <a:pt x="13736" y="13176"/>
                </a:cubicBezTo>
                <a:cubicBezTo>
                  <a:pt x="13967" y="13176"/>
                  <a:pt x="13994" y="13089"/>
                  <a:pt x="14034" y="12231"/>
                </a:cubicBezTo>
                <a:lnTo>
                  <a:pt x="14079" y="11286"/>
                </a:lnTo>
                <a:lnTo>
                  <a:pt x="14260" y="12436"/>
                </a:lnTo>
                <a:lnTo>
                  <a:pt x="14441" y="13577"/>
                </a:lnTo>
                <a:lnTo>
                  <a:pt x="14519" y="12632"/>
                </a:lnTo>
                <a:cubicBezTo>
                  <a:pt x="14597" y="11688"/>
                  <a:pt x="14597" y="11680"/>
                  <a:pt x="14693" y="12400"/>
                </a:cubicBezTo>
                <a:cubicBezTo>
                  <a:pt x="14790" y="13119"/>
                  <a:pt x="14909" y="13346"/>
                  <a:pt x="15143" y="13238"/>
                </a:cubicBezTo>
                <a:cubicBezTo>
                  <a:pt x="15245" y="13191"/>
                  <a:pt x="15276" y="12931"/>
                  <a:pt x="15314" y="11821"/>
                </a:cubicBezTo>
                <a:cubicBezTo>
                  <a:pt x="15352" y="10733"/>
                  <a:pt x="15347" y="10343"/>
                  <a:pt x="15290" y="9842"/>
                </a:cubicBezTo>
                <a:cubicBezTo>
                  <a:pt x="15231" y="9327"/>
                  <a:pt x="15230" y="9095"/>
                  <a:pt x="15277" y="8487"/>
                </a:cubicBezTo>
                <a:cubicBezTo>
                  <a:pt x="15324" y="7891"/>
                  <a:pt x="15323" y="7635"/>
                  <a:pt x="15274" y="7167"/>
                </a:cubicBezTo>
                <a:cubicBezTo>
                  <a:pt x="15196" y="6414"/>
                  <a:pt x="14910" y="6420"/>
                  <a:pt x="14775" y="7176"/>
                </a:cubicBezTo>
                <a:cubicBezTo>
                  <a:pt x="14679" y="7715"/>
                  <a:pt x="14663" y="7706"/>
                  <a:pt x="14585" y="7141"/>
                </a:cubicBezTo>
                <a:cubicBezTo>
                  <a:pt x="14460" y="6236"/>
                  <a:pt x="14286" y="6545"/>
                  <a:pt x="14280" y="7684"/>
                </a:cubicBezTo>
                <a:cubicBezTo>
                  <a:pt x="14277" y="8188"/>
                  <a:pt x="14273" y="8760"/>
                  <a:pt x="14269" y="8950"/>
                </a:cubicBezTo>
                <a:cubicBezTo>
                  <a:pt x="14265" y="9141"/>
                  <a:pt x="14194" y="8701"/>
                  <a:pt x="14111" y="7979"/>
                </a:cubicBezTo>
                <a:cubicBezTo>
                  <a:pt x="13973" y="6775"/>
                  <a:pt x="13939" y="6664"/>
                  <a:pt x="13700" y="6641"/>
                </a:cubicBezTo>
                <a:cubicBezTo>
                  <a:pt x="13557" y="6628"/>
                  <a:pt x="13428" y="6778"/>
                  <a:pt x="13413" y="6971"/>
                </a:cubicBezTo>
                <a:cubicBezTo>
                  <a:pt x="13378" y="7435"/>
                  <a:pt x="13175" y="7421"/>
                  <a:pt x="13139" y="6953"/>
                </a:cubicBezTo>
                <a:cubicBezTo>
                  <a:pt x="13123" y="6752"/>
                  <a:pt x="13053" y="6588"/>
                  <a:pt x="12982" y="6588"/>
                </a:cubicBezTo>
                <a:cubicBezTo>
                  <a:pt x="12839" y="6588"/>
                  <a:pt x="12665" y="5363"/>
                  <a:pt x="12749" y="4948"/>
                </a:cubicBezTo>
                <a:cubicBezTo>
                  <a:pt x="12777" y="4809"/>
                  <a:pt x="12793" y="4392"/>
                  <a:pt x="12786" y="4029"/>
                </a:cubicBezTo>
                <a:cubicBezTo>
                  <a:pt x="12778" y="3666"/>
                  <a:pt x="12810" y="3037"/>
                  <a:pt x="12856" y="2630"/>
                </a:cubicBezTo>
                <a:cubicBezTo>
                  <a:pt x="12902" y="2222"/>
                  <a:pt x="12946" y="1465"/>
                  <a:pt x="12953" y="945"/>
                </a:cubicBezTo>
                <a:lnTo>
                  <a:pt x="12966" y="0"/>
                </a:lnTo>
                <a:lnTo>
                  <a:pt x="6483" y="0"/>
                </a:lnTo>
                <a:lnTo>
                  <a:pt x="0" y="0"/>
                </a:lnTo>
                <a:close/>
                <a:moveTo>
                  <a:pt x="16676" y="6588"/>
                </a:moveTo>
                <a:cubicBezTo>
                  <a:pt x="16572" y="6522"/>
                  <a:pt x="16462" y="6707"/>
                  <a:pt x="16380" y="7167"/>
                </a:cubicBezTo>
                <a:cubicBezTo>
                  <a:pt x="16285" y="7699"/>
                  <a:pt x="16267" y="7700"/>
                  <a:pt x="16162" y="7149"/>
                </a:cubicBezTo>
                <a:cubicBezTo>
                  <a:pt x="16089" y="6769"/>
                  <a:pt x="15976" y="6588"/>
                  <a:pt x="15854" y="6659"/>
                </a:cubicBezTo>
                <a:lnTo>
                  <a:pt x="15662" y="6775"/>
                </a:lnTo>
                <a:lnTo>
                  <a:pt x="15662" y="9886"/>
                </a:lnTo>
                <a:lnTo>
                  <a:pt x="15662" y="12997"/>
                </a:lnTo>
                <a:lnTo>
                  <a:pt x="15856" y="13104"/>
                </a:lnTo>
                <a:cubicBezTo>
                  <a:pt x="15972" y="13171"/>
                  <a:pt x="16088" y="13006"/>
                  <a:pt x="16144" y="12694"/>
                </a:cubicBezTo>
                <a:cubicBezTo>
                  <a:pt x="16227" y="12233"/>
                  <a:pt x="16259" y="12253"/>
                  <a:pt x="16409" y="12864"/>
                </a:cubicBezTo>
                <a:cubicBezTo>
                  <a:pt x="16621" y="13728"/>
                  <a:pt x="16816" y="13478"/>
                  <a:pt x="16955" y="12159"/>
                </a:cubicBezTo>
                <a:cubicBezTo>
                  <a:pt x="17040" y="11346"/>
                  <a:pt x="17060" y="11290"/>
                  <a:pt x="17085" y="11794"/>
                </a:cubicBezTo>
                <a:cubicBezTo>
                  <a:pt x="17127" y="12668"/>
                  <a:pt x="17383" y="13517"/>
                  <a:pt x="17535" y="13283"/>
                </a:cubicBezTo>
                <a:cubicBezTo>
                  <a:pt x="17679" y="13060"/>
                  <a:pt x="17839" y="11319"/>
                  <a:pt x="17840" y="9984"/>
                </a:cubicBezTo>
                <a:cubicBezTo>
                  <a:pt x="17840" y="9179"/>
                  <a:pt x="17984" y="8232"/>
                  <a:pt x="18039" y="8674"/>
                </a:cubicBezTo>
                <a:cubicBezTo>
                  <a:pt x="18088" y="9063"/>
                  <a:pt x="18072" y="11539"/>
                  <a:pt x="18018" y="11972"/>
                </a:cubicBezTo>
                <a:cubicBezTo>
                  <a:pt x="17942" y="12584"/>
                  <a:pt x="18012" y="13176"/>
                  <a:pt x="18161" y="13176"/>
                </a:cubicBezTo>
                <a:cubicBezTo>
                  <a:pt x="18315" y="13176"/>
                  <a:pt x="18375" y="12633"/>
                  <a:pt x="18300" y="11910"/>
                </a:cubicBezTo>
                <a:cubicBezTo>
                  <a:pt x="18227" y="11207"/>
                  <a:pt x="18257" y="8603"/>
                  <a:pt x="18339" y="8603"/>
                </a:cubicBezTo>
                <a:cubicBezTo>
                  <a:pt x="18412" y="8603"/>
                  <a:pt x="18466" y="9277"/>
                  <a:pt x="18502" y="10662"/>
                </a:cubicBezTo>
                <a:cubicBezTo>
                  <a:pt x="18541" y="12175"/>
                  <a:pt x="18672" y="13195"/>
                  <a:pt x="18826" y="13202"/>
                </a:cubicBezTo>
                <a:cubicBezTo>
                  <a:pt x="19260" y="13222"/>
                  <a:pt x="19433" y="13105"/>
                  <a:pt x="19526" y="12730"/>
                </a:cubicBezTo>
                <a:cubicBezTo>
                  <a:pt x="19605" y="12412"/>
                  <a:pt x="19644" y="12421"/>
                  <a:pt x="19685" y="12748"/>
                </a:cubicBezTo>
                <a:cubicBezTo>
                  <a:pt x="19755" y="13312"/>
                  <a:pt x="20190" y="13305"/>
                  <a:pt x="20261" y="12739"/>
                </a:cubicBezTo>
                <a:cubicBezTo>
                  <a:pt x="20303" y="12402"/>
                  <a:pt x="20329" y="12400"/>
                  <a:pt x="20370" y="12730"/>
                </a:cubicBezTo>
                <a:cubicBezTo>
                  <a:pt x="20408" y="13027"/>
                  <a:pt x="20442" y="13043"/>
                  <a:pt x="20481" y="12783"/>
                </a:cubicBezTo>
                <a:cubicBezTo>
                  <a:pt x="20520" y="12527"/>
                  <a:pt x="20547" y="12530"/>
                  <a:pt x="20567" y="12792"/>
                </a:cubicBezTo>
                <a:cubicBezTo>
                  <a:pt x="20606" y="13298"/>
                  <a:pt x="20853" y="13292"/>
                  <a:pt x="20892" y="12783"/>
                </a:cubicBezTo>
                <a:cubicBezTo>
                  <a:pt x="20914" y="12497"/>
                  <a:pt x="20936" y="12497"/>
                  <a:pt x="20972" y="12783"/>
                </a:cubicBezTo>
                <a:cubicBezTo>
                  <a:pt x="21034" y="13279"/>
                  <a:pt x="21219" y="13301"/>
                  <a:pt x="21256" y="12819"/>
                </a:cubicBezTo>
                <a:cubicBezTo>
                  <a:pt x="21271" y="12622"/>
                  <a:pt x="21262" y="12134"/>
                  <a:pt x="21235" y="11732"/>
                </a:cubicBezTo>
                <a:cubicBezTo>
                  <a:pt x="21192" y="11093"/>
                  <a:pt x="21205" y="10934"/>
                  <a:pt x="21343" y="10475"/>
                </a:cubicBezTo>
                <a:cubicBezTo>
                  <a:pt x="21477" y="10027"/>
                  <a:pt x="21600" y="8972"/>
                  <a:pt x="21600" y="8273"/>
                </a:cubicBezTo>
                <a:cubicBezTo>
                  <a:pt x="21600" y="8167"/>
                  <a:pt x="21555" y="7747"/>
                  <a:pt x="21499" y="7337"/>
                </a:cubicBezTo>
                <a:cubicBezTo>
                  <a:pt x="21392" y="6541"/>
                  <a:pt x="21034" y="6268"/>
                  <a:pt x="20981" y="6944"/>
                </a:cubicBezTo>
                <a:cubicBezTo>
                  <a:pt x="20964" y="7173"/>
                  <a:pt x="20924" y="7156"/>
                  <a:pt x="20871" y="6891"/>
                </a:cubicBezTo>
                <a:cubicBezTo>
                  <a:pt x="20750" y="6291"/>
                  <a:pt x="20650" y="6735"/>
                  <a:pt x="20572" y="8219"/>
                </a:cubicBezTo>
                <a:cubicBezTo>
                  <a:pt x="20492" y="9755"/>
                  <a:pt x="20445" y="9835"/>
                  <a:pt x="20344" y="8603"/>
                </a:cubicBezTo>
                <a:cubicBezTo>
                  <a:pt x="20302" y="8099"/>
                  <a:pt x="20281" y="7684"/>
                  <a:pt x="20298" y="7684"/>
                </a:cubicBezTo>
                <a:cubicBezTo>
                  <a:pt x="20314" y="7684"/>
                  <a:pt x="20301" y="7443"/>
                  <a:pt x="20270" y="7141"/>
                </a:cubicBezTo>
                <a:cubicBezTo>
                  <a:pt x="20207" y="6533"/>
                  <a:pt x="20015" y="6393"/>
                  <a:pt x="19974" y="6927"/>
                </a:cubicBezTo>
                <a:cubicBezTo>
                  <a:pt x="19959" y="7114"/>
                  <a:pt x="19968" y="7371"/>
                  <a:pt x="19994" y="7497"/>
                </a:cubicBezTo>
                <a:cubicBezTo>
                  <a:pt x="20053" y="7789"/>
                  <a:pt x="20056" y="11228"/>
                  <a:pt x="19997" y="11518"/>
                </a:cubicBezTo>
                <a:cubicBezTo>
                  <a:pt x="19959" y="11705"/>
                  <a:pt x="19805" y="9869"/>
                  <a:pt x="19813" y="9325"/>
                </a:cubicBezTo>
                <a:cubicBezTo>
                  <a:pt x="19815" y="9217"/>
                  <a:pt x="19779" y="8640"/>
                  <a:pt x="19735" y="8041"/>
                </a:cubicBezTo>
                <a:cubicBezTo>
                  <a:pt x="19609" y="6347"/>
                  <a:pt x="19517" y="6653"/>
                  <a:pt x="19364" y="9262"/>
                </a:cubicBezTo>
                <a:lnTo>
                  <a:pt x="19229" y="11571"/>
                </a:lnTo>
                <a:lnTo>
                  <a:pt x="19023" y="11518"/>
                </a:lnTo>
                <a:cubicBezTo>
                  <a:pt x="18910" y="11487"/>
                  <a:pt x="18794" y="11341"/>
                  <a:pt x="18764" y="11197"/>
                </a:cubicBezTo>
                <a:cubicBezTo>
                  <a:pt x="18695" y="10853"/>
                  <a:pt x="18696" y="9057"/>
                  <a:pt x="18767" y="8496"/>
                </a:cubicBezTo>
                <a:cubicBezTo>
                  <a:pt x="18833" y="7969"/>
                  <a:pt x="18997" y="7918"/>
                  <a:pt x="19058" y="8406"/>
                </a:cubicBezTo>
                <a:cubicBezTo>
                  <a:pt x="19085" y="8624"/>
                  <a:pt x="19127" y="8627"/>
                  <a:pt x="19170" y="8415"/>
                </a:cubicBezTo>
                <a:cubicBezTo>
                  <a:pt x="19223" y="8151"/>
                  <a:pt x="19227" y="7931"/>
                  <a:pt x="19188" y="7426"/>
                </a:cubicBezTo>
                <a:cubicBezTo>
                  <a:pt x="19113" y="6479"/>
                  <a:pt x="18692" y="6522"/>
                  <a:pt x="18603" y="7488"/>
                </a:cubicBezTo>
                <a:cubicBezTo>
                  <a:pt x="18542" y="8162"/>
                  <a:pt x="18538" y="8165"/>
                  <a:pt x="18486" y="7390"/>
                </a:cubicBezTo>
                <a:cubicBezTo>
                  <a:pt x="18441" y="6712"/>
                  <a:pt x="18393" y="6588"/>
                  <a:pt x="18168" y="6588"/>
                </a:cubicBezTo>
                <a:cubicBezTo>
                  <a:pt x="18022" y="6588"/>
                  <a:pt x="17879" y="6780"/>
                  <a:pt x="17850" y="7016"/>
                </a:cubicBezTo>
                <a:cubicBezTo>
                  <a:pt x="17808" y="7344"/>
                  <a:pt x="17769" y="7344"/>
                  <a:pt x="17679" y="7016"/>
                </a:cubicBezTo>
                <a:cubicBezTo>
                  <a:pt x="17463" y="6231"/>
                  <a:pt x="17184" y="6670"/>
                  <a:pt x="17090" y="7943"/>
                </a:cubicBezTo>
                <a:cubicBezTo>
                  <a:pt x="17059" y="8358"/>
                  <a:pt x="17031" y="8276"/>
                  <a:pt x="16944" y="7524"/>
                </a:cubicBezTo>
                <a:cubicBezTo>
                  <a:pt x="16880" y="6971"/>
                  <a:pt x="16780" y="6654"/>
                  <a:pt x="16676" y="6588"/>
                </a:cubicBezTo>
                <a:close/>
              </a:path>
            </a:pathLst>
          </a:custGeom>
          <a:ln w="12700">
            <a:miter lim="400000"/>
          </a:ln>
        </p:spPr>
      </p:pic>
      <p:sp>
        <p:nvSpPr>
          <p:cNvPr id="79" name="Shape 79"/>
          <p:cNvSpPr/>
          <p:nvPr/>
        </p:nvSpPr>
        <p:spPr>
          <a:xfrm>
            <a:off x="-6350" y="12811190"/>
            <a:ext cx="24396700" cy="909672"/>
          </a:xfrm>
          <a:prstGeom prst="rect">
            <a:avLst/>
          </a:prstGeom>
          <a:solidFill>
            <a:srgbClr val="D43834"/>
          </a:solidFill>
          <a:ln w="12700">
            <a:miter lim="400000"/>
          </a:ln>
        </p:spPr>
        <p:txBody>
          <a:bodyPr lIns="50800" tIns="50800" rIns="50800" bIns="50800" anchor="ctr"/>
          <a:lstStyle/>
          <a:p>
            <a:pPr>
              <a:defRPr sz="3200"/>
            </a:pPr>
          </a:p>
        </p:txBody>
      </p:sp>
      <p:pic>
        <p:nvPicPr>
          <p:cNvPr id="80" name="RutgersBanner.png"/>
          <p:cNvPicPr>
            <a:picLocks noChangeAspect="1"/>
          </p:cNvPicPr>
          <p:nvPr/>
        </p:nvPicPr>
        <p:blipFill>
          <a:blip r:embed="rId3">
            <a:extLst/>
          </a:blip>
          <a:stretch>
            <a:fillRect/>
          </a:stretch>
        </p:blipFill>
        <p:spPr>
          <a:xfrm>
            <a:off x="196536" y="12811004"/>
            <a:ext cx="6427248" cy="862881"/>
          </a:xfrm>
          <a:prstGeom prst="rect">
            <a:avLst/>
          </a:prstGeom>
          <a:ln w="12700">
            <a:miter lim="400000"/>
          </a:ln>
        </p:spPr>
      </p:pic>
      <p:sp>
        <p:nvSpPr>
          <p:cNvPr id="81" name="Shape 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8" name="Shape 88"/>
          <p:cNvSpPr/>
          <p:nvPr>
            <p:ph type="body" idx="1"/>
          </p:nvPr>
        </p:nvSpPr>
        <p:spPr>
          <a:xfrm>
            <a:off x="1689100" y="1778000"/>
            <a:ext cx="210058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9" name="Shape 89"/>
          <p:cNvSpPr/>
          <p:nvPr/>
        </p:nvSpPr>
        <p:spPr>
          <a:xfrm>
            <a:off x="4256906" y="12764027"/>
            <a:ext cx="20133444" cy="956835"/>
          </a:xfrm>
          <a:prstGeom prst="rect">
            <a:avLst/>
          </a:prstGeom>
          <a:solidFill>
            <a:srgbClr val="D43834"/>
          </a:solidFill>
          <a:ln w="12700">
            <a:miter lim="400000"/>
          </a:ln>
        </p:spPr>
        <p:txBody>
          <a:bodyPr lIns="50800" tIns="50800" rIns="50800" bIns="50800" anchor="ctr"/>
          <a:lstStyle/>
          <a:p>
            <a:pPr>
              <a:defRPr sz="3200"/>
            </a:pPr>
          </a:p>
        </p:txBody>
      </p:sp>
      <p:pic>
        <p:nvPicPr>
          <p:cNvPr id="90" name="image2.png"/>
          <p:cNvPicPr>
            <a:picLocks noChangeAspect="1"/>
          </p:cNvPicPr>
          <p:nvPr/>
        </p:nvPicPr>
        <p:blipFill>
          <a:blip r:embed="rId2">
            <a:extLst/>
          </a:blip>
          <a:srcRect l="0" t="0" r="9943" b="0"/>
          <a:stretch>
            <a:fillRect/>
          </a:stretch>
        </p:blipFill>
        <p:spPr>
          <a:xfrm>
            <a:off x="1435" y="12764205"/>
            <a:ext cx="7675564" cy="961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796"/>
                </a:lnTo>
                <a:lnTo>
                  <a:pt x="0" y="21600"/>
                </a:lnTo>
                <a:lnTo>
                  <a:pt x="6271" y="21600"/>
                </a:lnTo>
                <a:lnTo>
                  <a:pt x="12542" y="21600"/>
                </a:lnTo>
                <a:lnTo>
                  <a:pt x="12541" y="19862"/>
                </a:lnTo>
                <a:cubicBezTo>
                  <a:pt x="12540" y="18905"/>
                  <a:pt x="12557" y="17932"/>
                  <a:pt x="12577" y="17704"/>
                </a:cubicBezTo>
                <a:cubicBezTo>
                  <a:pt x="12597" y="17477"/>
                  <a:pt x="12597" y="16907"/>
                  <a:pt x="12577" y="16430"/>
                </a:cubicBezTo>
                <a:cubicBezTo>
                  <a:pt x="12557" y="15952"/>
                  <a:pt x="12541" y="15063"/>
                  <a:pt x="12541" y="14459"/>
                </a:cubicBezTo>
                <a:cubicBezTo>
                  <a:pt x="12542" y="13373"/>
                  <a:pt x="12546" y="13359"/>
                  <a:pt x="12818" y="13265"/>
                </a:cubicBezTo>
                <a:cubicBezTo>
                  <a:pt x="12969" y="13213"/>
                  <a:pt x="13141" y="12970"/>
                  <a:pt x="13199" y="12730"/>
                </a:cubicBezTo>
                <a:cubicBezTo>
                  <a:pt x="13281" y="12392"/>
                  <a:pt x="13325" y="12398"/>
                  <a:pt x="13393" y="12739"/>
                </a:cubicBezTo>
                <a:cubicBezTo>
                  <a:pt x="13442" y="12981"/>
                  <a:pt x="13597" y="13176"/>
                  <a:pt x="13736" y="13176"/>
                </a:cubicBezTo>
                <a:cubicBezTo>
                  <a:pt x="13967" y="13176"/>
                  <a:pt x="13994" y="13089"/>
                  <a:pt x="14034" y="12231"/>
                </a:cubicBezTo>
                <a:lnTo>
                  <a:pt x="14079" y="11286"/>
                </a:lnTo>
                <a:lnTo>
                  <a:pt x="14260" y="12436"/>
                </a:lnTo>
                <a:lnTo>
                  <a:pt x="14441" y="13577"/>
                </a:lnTo>
                <a:lnTo>
                  <a:pt x="14519" y="12632"/>
                </a:lnTo>
                <a:cubicBezTo>
                  <a:pt x="14597" y="11688"/>
                  <a:pt x="14597" y="11680"/>
                  <a:pt x="14693" y="12400"/>
                </a:cubicBezTo>
                <a:cubicBezTo>
                  <a:pt x="14790" y="13119"/>
                  <a:pt x="14909" y="13346"/>
                  <a:pt x="15143" y="13238"/>
                </a:cubicBezTo>
                <a:cubicBezTo>
                  <a:pt x="15245" y="13191"/>
                  <a:pt x="15276" y="12931"/>
                  <a:pt x="15314" y="11821"/>
                </a:cubicBezTo>
                <a:cubicBezTo>
                  <a:pt x="15352" y="10733"/>
                  <a:pt x="15347" y="10343"/>
                  <a:pt x="15290" y="9842"/>
                </a:cubicBezTo>
                <a:cubicBezTo>
                  <a:pt x="15231" y="9327"/>
                  <a:pt x="15230" y="9095"/>
                  <a:pt x="15277" y="8487"/>
                </a:cubicBezTo>
                <a:cubicBezTo>
                  <a:pt x="15324" y="7891"/>
                  <a:pt x="15323" y="7635"/>
                  <a:pt x="15274" y="7167"/>
                </a:cubicBezTo>
                <a:cubicBezTo>
                  <a:pt x="15196" y="6414"/>
                  <a:pt x="14910" y="6420"/>
                  <a:pt x="14775" y="7176"/>
                </a:cubicBezTo>
                <a:cubicBezTo>
                  <a:pt x="14679" y="7715"/>
                  <a:pt x="14663" y="7706"/>
                  <a:pt x="14585" y="7141"/>
                </a:cubicBezTo>
                <a:cubicBezTo>
                  <a:pt x="14460" y="6236"/>
                  <a:pt x="14286" y="6545"/>
                  <a:pt x="14280" y="7684"/>
                </a:cubicBezTo>
                <a:cubicBezTo>
                  <a:pt x="14277" y="8188"/>
                  <a:pt x="14273" y="8760"/>
                  <a:pt x="14269" y="8950"/>
                </a:cubicBezTo>
                <a:cubicBezTo>
                  <a:pt x="14265" y="9141"/>
                  <a:pt x="14194" y="8701"/>
                  <a:pt x="14111" y="7979"/>
                </a:cubicBezTo>
                <a:cubicBezTo>
                  <a:pt x="13973" y="6775"/>
                  <a:pt x="13939" y="6664"/>
                  <a:pt x="13700" y="6641"/>
                </a:cubicBezTo>
                <a:cubicBezTo>
                  <a:pt x="13557" y="6628"/>
                  <a:pt x="13428" y="6778"/>
                  <a:pt x="13413" y="6971"/>
                </a:cubicBezTo>
                <a:cubicBezTo>
                  <a:pt x="13378" y="7435"/>
                  <a:pt x="13175" y="7421"/>
                  <a:pt x="13139" y="6953"/>
                </a:cubicBezTo>
                <a:cubicBezTo>
                  <a:pt x="13123" y="6752"/>
                  <a:pt x="13053" y="6588"/>
                  <a:pt x="12982" y="6588"/>
                </a:cubicBezTo>
                <a:cubicBezTo>
                  <a:pt x="12839" y="6588"/>
                  <a:pt x="12665" y="5363"/>
                  <a:pt x="12749" y="4948"/>
                </a:cubicBezTo>
                <a:cubicBezTo>
                  <a:pt x="12777" y="4809"/>
                  <a:pt x="12793" y="4392"/>
                  <a:pt x="12786" y="4029"/>
                </a:cubicBezTo>
                <a:cubicBezTo>
                  <a:pt x="12778" y="3666"/>
                  <a:pt x="12810" y="3037"/>
                  <a:pt x="12856" y="2630"/>
                </a:cubicBezTo>
                <a:cubicBezTo>
                  <a:pt x="12902" y="2222"/>
                  <a:pt x="12946" y="1465"/>
                  <a:pt x="12953" y="945"/>
                </a:cubicBezTo>
                <a:lnTo>
                  <a:pt x="12966" y="0"/>
                </a:lnTo>
                <a:lnTo>
                  <a:pt x="6483" y="0"/>
                </a:lnTo>
                <a:lnTo>
                  <a:pt x="0" y="0"/>
                </a:lnTo>
                <a:close/>
                <a:moveTo>
                  <a:pt x="16676" y="6588"/>
                </a:moveTo>
                <a:cubicBezTo>
                  <a:pt x="16572" y="6522"/>
                  <a:pt x="16462" y="6707"/>
                  <a:pt x="16380" y="7167"/>
                </a:cubicBezTo>
                <a:cubicBezTo>
                  <a:pt x="16285" y="7699"/>
                  <a:pt x="16267" y="7700"/>
                  <a:pt x="16162" y="7149"/>
                </a:cubicBezTo>
                <a:cubicBezTo>
                  <a:pt x="16089" y="6769"/>
                  <a:pt x="15976" y="6588"/>
                  <a:pt x="15854" y="6659"/>
                </a:cubicBezTo>
                <a:lnTo>
                  <a:pt x="15662" y="6775"/>
                </a:lnTo>
                <a:lnTo>
                  <a:pt x="15662" y="9886"/>
                </a:lnTo>
                <a:lnTo>
                  <a:pt x="15662" y="12997"/>
                </a:lnTo>
                <a:lnTo>
                  <a:pt x="15856" y="13104"/>
                </a:lnTo>
                <a:cubicBezTo>
                  <a:pt x="15972" y="13171"/>
                  <a:pt x="16088" y="13006"/>
                  <a:pt x="16144" y="12694"/>
                </a:cubicBezTo>
                <a:cubicBezTo>
                  <a:pt x="16227" y="12233"/>
                  <a:pt x="16259" y="12253"/>
                  <a:pt x="16409" y="12864"/>
                </a:cubicBezTo>
                <a:cubicBezTo>
                  <a:pt x="16621" y="13728"/>
                  <a:pt x="16816" y="13478"/>
                  <a:pt x="16955" y="12159"/>
                </a:cubicBezTo>
                <a:cubicBezTo>
                  <a:pt x="17040" y="11346"/>
                  <a:pt x="17060" y="11290"/>
                  <a:pt x="17085" y="11794"/>
                </a:cubicBezTo>
                <a:cubicBezTo>
                  <a:pt x="17127" y="12668"/>
                  <a:pt x="17383" y="13517"/>
                  <a:pt x="17535" y="13283"/>
                </a:cubicBezTo>
                <a:cubicBezTo>
                  <a:pt x="17679" y="13060"/>
                  <a:pt x="17839" y="11319"/>
                  <a:pt x="17840" y="9984"/>
                </a:cubicBezTo>
                <a:cubicBezTo>
                  <a:pt x="17840" y="9179"/>
                  <a:pt x="17984" y="8232"/>
                  <a:pt x="18039" y="8674"/>
                </a:cubicBezTo>
                <a:cubicBezTo>
                  <a:pt x="18088" y="9063"/>
                  <a:pt x="18072" y="11539"/>
                  <a:pt x="18018" y="11972"/>
                </a:cubicBezTo>
                <a:cubicBezTo>
                  <a:pt x="17942" y="12584"/>
                  <a:pt x="18012" y="13176"/>
                  <a:pt x="18161" y="13176"/>
                </a:cubicBezTo>
                <a:cubicBezTo>
                  <a:pt x="18315" y="13176"/>
                  <a:pt x="18375" y="12633"/>
                  <a:pt x="18300" y="11910"/>
                </a:cubicBezTo>
                <a:cubicBezTo>
                  <a:pt x="18227" y="11207"/>
                  <a:pt x="18257" y="8603"/>
                  <a:pt x="18339" y="8603"/>
                </a:cubicBezTo>
                <a:cubicBezTo>
                  <a:pt x="18412" y="8603"/>
                  <a:pt x="18466" y="9277"/>
                  <a:pt x="18502" y="10662"/>
                </a:cubicBezTo>
                <a:cubicBezTo>
                  <a:pt x="18541" y="12175"/>
                  <a:pt x="18672" y="13195"/>
                  <a:pt x="18826" y="13202"/>
                </a:cubicBezTo>
                <a:cubicBezTo>
                  <a:pt x="19260" y="13222"/>
                  <a:pt x="19433" y="13105"/>
                  <a:pt x="19526" y="12730"/>
                </a:cubicBezTo>
                <a:cubicBezTo>
                  <a:pt x="19605" y="12412"/>
                  <a:pt x="19644" y="12421"/>
                  <a:pt x="19685" y="12748"/>
                </a:cubicBezTo>
                <a:cubicBezTo>
                  <a:pt x="19755" y="13312"/>
                  <a:pt x="20190" y="13305"/>
                  <a:pt x="20261" y="12739"/>
                </a:cubicBezTo>
                <a:cubicBezTo>
                  <a:pt x="20303" y="12402"/>
                  <a:pt x="20329" y="12400"/>
                  <a:pt x="20370" y="12730"/>
                </a:cubicBezTo>
                <a:cubicBezTo>
                  <a:pt x="20408" y="13027"/>
                  <a:pt x="20442" y="13043"/>
                  <a:pt x="20481" y="12783"/>
                </a:cubicBezTo>
                <a:cubicBezTo>
                  <a:pt x="20520" y="12527"/>
                  <a:pt x="20547" y="12530"/>
                  <a:pt x="20567" y="12792"/>
                </a:cubicBezTo>
                <a:cubicBezTo>
                  <a:pt x="20606" y="13298"/>
                  <a:pt x="20853" y="13292"/>
                  <a:pt x="20892" y="12783"/>
                </a:cubicBezTo>
                <a:cubicBezTo>
                  <a:pt x="20914" y="12497"/>
                  <a:pt x="20936" y="12497"/>
                  <a:pt x="20972" y="12783"/>
                </a:cubicBezTo>
                <a:cubicBezTo>
                  <a:pt x="21034" y="13279"/>
                  <a:pt x="21219" y="13301"/>
                  <a:pt x="21256" y="12819"/>
                </a:cubicBezTo>
                <a:cubicBezTo>
                  <a:pt x="21271" y="12622"/>
                  <a:pt x="21262" y="12134"/>
                  <a:pt x="21235" y="11732"/>
                </a:cubicBezTo>
                <a:cubicBezTo>
                  <a:pt x="21192" y="11093"/>
                  <a:pt x="21205" y="10934"/>
                  <a:pt x="21343" y="10475"/>
                </a:cubicBezTo>
                <a:cubicBezTo>
                  <a:pt x="21477" y="10027"/>
                  <a:pt x="21600" y="8972"/>
                  <a:pt x="21600" y="8273"/>
                </a:cubicBezTo>
                <a:cubicBezTo>
                  <a:pt x="21600" y="8167"/>
                  <a:pt x="21555" y="7747"/>
                  <a:pt x="21499" y="7337"/>
                </a:cubicBezTo>
                <a:cubicBezTo>
                  <a:pt x="21392" y="6541"/>
                  <a:pt x="21034" y="6268"/>
                  <a:pt x="20981" y="6944"/>
                </a:cubicBezTo>
                <a:cubicBezTo>
                  <a:pt x="20964" y="7173"/>
                  <a:pt x="20924" y="7156"/>
                  <a:pt x="20871" y="6891"/>
                </a:cubicBezTo>
                <a:cubicBezTo>
                  <a:pt x="20750" y="6291"/>
                  <a:pt x="20650" y="6735"/>
                  <a:pt x="20572" y="8219"/>
                </a:cubicBezTo>
                <a:cubicBezTo>
                  <a:pt x="20492" y="9755"/>
                  <a:pt x="20445" y="9835"/>
                  <a:pt x="20344" y="8603"/>
                </a:cubicBezTo>
                <a:cubicBezTo>
                  <a:pt x="20302" y="8099"/>
                  <a:pt x="20281" y="7684"/>
                  <a:pt x="20298" y="7684"/>
                </a:cubicBezTo>
                <a:cubicBezTo>
                  <a:pt x="20314" y="7684"/>
                  <a:pt x="20301" y="7443"/>
                  <a:pt x="20270" y="7141"/>
                </a:cubicBezTo>
                <a:cubicBezTo>
                  <a:pt x="20207" y="6533"/>
                  <a:pt x="20015" y="6393"/>
                  <a:pt x="19974" y="6927"/>
                </a:cubicBezTo>
                <a:cubicBezTo>
                  <a:pt x="19959" y="7114"/>
                  <a:pt x="19968" y="7371"/>
                  <a:pt x="19994" y="7497"/>
                </a:cubicBezTo>
                <a:cubicBezTo>
                  <a:pt x="20053" y="7789"/>
                  <a:pt x="20056" y="11228"/>
                  <a:pt x="19997" y="11518"/>
                </a:cubicBezTo>
                <a:cubicBezTo>
                  <a:pt x="19959" y="11705"/>
                  <a:pt x="19805" y="9869"/>
                  <a:pt x="19813" y="9325"/>
                </a:cubicBezTo>
                <a:cubicBezTo>
                  <a:pt x="19815" y="9217"/>
                  <a:pt x="19779" y="8640"/>
                  <a:pt x="19735" y="8041"/>
                </a:cubicBezTo>
                <a:cubicBezTo>
                  <a:pt x="19609" y="6347"/>
                  <a:pt x="19517" y="6653"/>
                  <a:pt x="19364" y="9262"/>
                </a:cubicBezTo>
                <a:lnTo>
                  <a:pt x="19229" y="11571"/>
                </a:lnTo>
                <a:lnTo>
                  <a:pt x="19023" y="11518"/>
                </a:lnTo>
                <a:cubicBezTo>
                  <a:pt x="18910" y="11487"/>
                  <a:pt x="18794" y="11341"/>
                  <a:pt x="18764" y="11197"/>
                </a:cubicBezTo>
                <a:cubicBezTo>
                  <a:pt x="18695" y="10853"/>
                  <a:pt x="18696" y="9057"/>
                  <a:pt x="18767" y="8496"/>
                </a:cubicBezTo>
                <a:cubicBezTo>
                  <a:pt x="18833" y="7969"/>
                  <a:pt x="18997" y="7918"/>
                  <a:pt x="19058" y="8406"/>
                </a:cubicBezTo>
                <a:cubicBezTo>
                  <a:pt x="19085" y="8624"/>
                  <a:pt x="19127" y="8627"/>
                  <a:pt x="19170" y="8415"/>
                </a:cubicBezTo>
                <a:cubicBezTo>
                  <a:pt x="19223" y="8151"/>
                  <a:pt x="19227" y="7931"/>
                  <a:pt x="19188" y="7426"/>
                </a:cubicBezTo>
                <a:cubicBezTo>
                  <a:pt x="19113" y="6479"/>
                  <a:pt x="18692" y="6522"/>
                  <a:pt x="18603" y="7488"/>
                </a:cubicBezTo>
                <a:cubicBezTo>
                  <a:pt x="18542" y="8162"/>
                  <a:pt x="18538" y="8165"/>
                  <a:pt x="18486" y="7390"/>
                </a:cubicBezTo>
                <a:cubicBezTo>
                  <a:pt x="18441" y="6712"/>
                  <a:pt x="18393" y="6588"/>
                  <a:pt x="18168" y="6588"/>
                </a:cubicBezTo>
                <a:cubicBezTo>
                  <a:pt x="18022" y="6588"/>
                  <a:pt x="17879" y="6780"/>
                  <a:pt x="17850" y="7016"/>
                </a:cubicBezTo>
                <a:cubicBezTo>
                  <a:pt x="17808" y="7344"/>
                  <a:pt x="17769" y="7344"/>
                  <a:pt x="17679" y="7016"/>
                </a:cubicBezTo>
                <a:cubicBezTo>
                  <a:pt x="17463" y="6231"/>
                  <a:pt x="17184" y="6670"/>
                  <a:pt x="17090" y="7943"/>
                </a:cubicBezTo>
                <a:cubicBezTo>
                  <a:pt x="17059" y="8358"/>
                  <a:pt x="17031" y="8276"/>
                  <a:pt x="16944" y="7524"/>
                </a:cubicBezTo>
                <a:cubicBezTo>
                  <a:pt x="16880" y="6971"/>
                  <a:pt x="16780" y="6654"/>
                  <a:pt x="16676" y="6588"/>
                </a:cubicBezTo>
                <a:close/>
              </a:path>
            </a:pathLst>
          </a:custGeom>
          <a:ln w="12700">
            <a:miter lim="400000"/>
          </a:ln>
        </p:spPr>
      </p:pic>
      <p:sp>
        <p:nvSpPr>
          <p:cNvPr id="91" name="Shape 91"/>
          <p:cNvSpPr/>
          <p:nvPr/>
        </p:nvSpPr>
        <p:spPr>
          <a:xfrm>
            <a:off x="-6350" y="12811190"/>
            <a:ext cx="24396700" cy="909672"/>
          </a:xfrm>
          <a:prstGeom prst="rect">
            <a:avLst/>
          </a:prstGeom>
          <a:solidFill>
            <a:srgbClr val="D43834"/>
          </a:solidFill>
          <a:ln w="12700">
            <a:miter lim="400000"/>
          </a:ln>
        </p:spPr>
        <p:txBody>
          <a:bodyPr lIns="50800" tIns="50800" rIns="50800" bIns="50800" anchor="ctr"/>
          <a:lstStyle/>
          <a:p>
            <a:pPr>
              <a:defRPr sz="3200"/>
            </a:pPr>
          </a:p>
        </p:txBody>
      </p:sp>
      <p:pic>
        <p:nvPicPr>
          <p:cNvPr id="92" name="RutgersBanner.png"/>
          <p:cNvPicPr>
            <a:picLocks noChangeAspect="1"/>
          </p:cNvPicPr>
          <p:nvPr/>
        </p:nvPicPr>
        <p:blipFill>
          <a:blip r:embed="rId3">
            <a:extLst/>
          </a:blip>
          <a:stretch>
            <a:fillRect/>
          </a:stretch>
        </p:blipFill>
        <p:spPr>
          <a:xfrm>
            <a:off x="196536" y="12811004"/>
            <a:ext cx="6427248" cy="862881"/>
          </a:xfrm>
          <a:prstGeom prst="rect">
            <a:avLst/>
          </a:prstGeom>
          <a:ln w="12700">
            <a:miter lim="400000"/>
          </a:ln>
        </p:spPr>
      </p:pic>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00" name="Shape 100"/>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101" name="Shape 101"/>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102" name="Shape 102"/>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103" name="Shape 103"/>
          <p:cNvSpPr/>
          <p:nvPr/>
        </p:nvSpPr>
        <p:spPr>
          <a:xfrm>
            <a:off x="4256906" y="12764027"/>
            <a:ext cx="20133444" cy="956835"/>
          </a:xfrm>
          <a:prstGeom prst="rect">
            <a:avLst/>
          </a:prstGeom>
          <a:solidFill>
            <a:srgbClr val="D43834"/>
          </a:solidFill>
          <a:ln w="12700">
            <a:miter lim="400000"/>
          </a:ln>
        </p:spPr>
        <p:txBody>
          <a:bodyPr lIns="50800" tIns="50800" rIns="50800" bIns="50800" anchor="ctr"/>
          <a:lstStyle/>
          <a:p>
            <a:pPr>
              <a:defRPr sz="3200"/>
            </a:pPr>
          </a:p>
        </p:txBody>
      </p:sp>
      <p:pic>
        <p:nvPicPr>
          <p:cNvPr id="104" name="image2.png"/>
          <p:cNvPicPr>
            <a:picLocks noChangeAspect="1"/>
          </p:cNvPicPr>
          <p:nvPr/>
        </p:nvPicPr>
        <p:blipFill>
          <a:blip r:embed="rId2">
            <a:extLst/>
          </a:blip>
          <a:srcRect l="0" t="0" r="9943" b="0"/>
          <a:stretch>
            <a:fillRect/>
          </a:stretch>
        </p:blipFill>
        <p:spPr>
          <a:xfrm>
            <a:off x="1435" y="12764205"/>
            <a:ext cx="7675564" cy="9614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796"/>
                </a:lnTo>
                <a:lnTo>
                  <a:pt x="0" y="21600"/>
                </a:lnTo>
                <a:lnTo>
                  <a:pt x="6271" y="21600"/>
                </a:lnTo>
                <a:lnTo>
                  <a:pt x="12542" y="21600"/>
                </a:lnTo>
                <a:lnTo>
                  <a:pt x="12541" y="19862"/>
                </a:lnTo>
                <a:cubicBezTo>
                  <a:pt x="12540" y="18905"/>
                  <a:pt x="12557" y="17932"/>
                  <a:pt x="12577" y="17704"/>
                </a:cubicBezTo>
                <a:cubicBezTo>
                  <a:pt x="12597" y="17477"/>
                  <a:pt x="12597" y="16907"/>
                  <a:pt x="12577" y="16430"/>
                </a:cubicBezTo>
                <a:cubicBezTo>
                  <a:pt x="12557" y="15952"/>
                  <a:pt x="12541" y="15063"/>
                  <a:pt x="12541" y="14459"/>
                </a:cubicBezTo>
                <a:cubicBezTo>
                  <a:pt x="12542" y="13373"/>
                  <a:pt x="12546" y="13359"/>
                  <a:pt x="12818" y="13265"/>
                </a:cubicBezTo>
                <a:cubicBezTo>
                  <a:pt x="12969" y="13213"/>
                  <a:pt x="13141" y="12970"/>
                  <a:pt x="13199" y="12730"/>
                </a:cubicBezTo>
                <a:cubicBezTo>
                  <a:pt x="13281" y="12392"/>
                  <a:pt x="13325" y="12398"/>
                  <a:pt x="13393" y="12739"/>
                </a:cubicBezTo>
                <a:cubicBezTo>
                  <a:pt x="13442" y="12981"/>
                  <a:pt x="13597" y="13176"/>
                  <a:pt x="13736" y="13176"/>
                </a:cubicBezTo>
                <a:cubicBezTo>
                  <a:pt x="13967" y="13176"/>
                  <a:pt x="13994" y="13089"/>
                  <a:pt x="14034" y="12231"/>
                </a:cubicBezTo>
                <a:lnTo>
                  <a:pt x="14079" y="11286"/>
                </a:lnTo>
                <a:lnTo>
                  <a:pt x="14260" y="12436"/>
                </a:lnTo>
                <a:lnTo>
                  <a:pt x="14441" y="13577"/>
                </a:lnTo>
                <a:lnTo>
                  <a:pt x="14519" y="12632"/>
                </a:lnTo>
                <a:cubicBezTo>
                  <a:pt x="14597" y="11688"/>
                  <a:pt x="14597" y="11680"/>
                  <a:pt x="14693" y="12400"/>
                </a:cubicBezTo>
                <a:cubicBezTo>
                  <a:pt x="14790" y="13119"/>
                  <a:pt x="14909" y="13346"/>
                  <a:pt x="15143" y="13238"/>
                </a:cubicBezTo>
                <a:cubicBezTo>
                  <a:pt x="15245" y="13191"/>
                  <a:pt x="15276" y="12931"/>
                  <a:pt x="15314" y="11821"/>
                </a:cubicBezTo>
                <a:cubicBezTo>
                  <a:pt x="15352" y="10733"/>
                  <a:pt x="15347" y="10343"/>
                  <a:pt x="15290" y="9842"/>
                </a:cubicBezTo>
                <a:cubicBezTo>
                  <a:pt x="15231" y="9327"/>
                  <a:pt x="15230" y="9095"/>
                  <a:pt x="15277" y="8487"/>
                </a:cubicBezTo>
                <a:cubicBezTo>
                  <a:pt x="15324" y="7891"/>
                  <a:pt x="15323" y="7635"/>
                  <a:pt x="15274" y="7167"/>
                </a:cubicBezTo>
                <a:cubicBezTo>
                  <a:pt x="15196" y="6414"/>
                  <a:pt x="14910" y="6420"/>
                  <a:pt x="14775" y="7176"/>
                </a:cubicBezTo>
                <a:cubicBezTo>
                  <a:pt x="14679" y="7715"/>
                  <a:pt x="14663" y="7706"/>
                  <a:pt x="14585" y="7141"/>
                </a:cubicBezTo>
                <a:cubicBezTo>
                  <a:pt x="14460" y="6236"/>
                  <a:pt x="14286" y="6545"/>
                  <a:pt x="14280" y="7684"/>
                </a:cubicBezTo>
                <a:cubicBezTo>
                  <a:pt x="14277" y="8188"/>
                  <a:pt x="14273" y="8760"/>
                  <a:pt x="14269" y="8950"/>
                </a:cubicBezTo>
                <a:cubicBezTo>
                  <a:pt x="14265" y="9141"/>
                  <a:pt x="14194" y="8701"/>
                  <a:pt x="14111" y="7979"/>
                </a:cubicBezTo>
                <a:cubicBezTo>
                  <a:pt x="13973" y="6775"/>
                  <a:pt x="13939" y="6664"/>
                  <a:pt x="13700" y="6641"/>
                </a:cubicBezTo>
                <a:cubicBezTo>
                  <a:pt x="13557" y="6628"/>
                  <a:pt x="13428" y="6778"/>
                  <a:pt x="13413" y="6971"/>
                </a:cubicBezTo>
                <a:cubicBezTo>
                  <a:pt x="13378" y="7435"/>
                  <a:pt x="13175" y="7421"/>
                  <a:pt x="13139" y="6953"/>
                </a:cubicBezTo>
                <a:cubicBezTo>
                  <a:pt x="13123" y="6752"/>
                  <a:pt x="13053" y="6588"/>
                  <a:pt x="12982" y="6588"/>
                </a:cubicBezTo>
                <a:cubicBezTo>
                  <a:pt x="12839" y="6588"/>
                  <a:pt x="12665" y="5363"/>
                  <a:pt x="12749" y="4948"/>
                </a:cubicBezTo>
                <a:cubicBezTo>
                  <a:pt x="12777" y="4809"/>
                  <a:pt x="12793" y="4392"/>
                  <a:pt x="12786" y="4029"/>
                </a:cubicBezTo>
                <a:cubicBezTo>
                  <a:pt x="12778" y="3666"/>
                  <a:pt x="12810" y="3037"/>
                  <a:pt x="12856" y="2630"/>
                </a:cubicBezTo>
                <a:cubicBezTo>
                  <a:pt x="12902" y="2222"/>
                  <a:pt x="12946" y="1465"/>
                  <a:pt x="12953" y="945"/>
                </a:cubicBezTo>
                <a:lnTo>
                  <a:pt x="12966" y="0"/>
                </a:lnTo>
                <a:lnTo>
                  <a:pt x="6483" y="0"/>
                </a:lnTo>
                <a:lnTo>
                  <a:pt x="0" y="0"/>
                </a:lnTo>
                <a:close/>
                <a:moveTo>
                  <a:pt x="16676" y="6588"/>
                </a:moveTo>
                <a:cubicBezTo>
                  <a:pt x="16572" y="6522"/>
                  <a:pt x="16462" y="6707"/>
                  <a:pt x="16380" y="7167"/>
                </a:cubicBezTo>
                <a:cubicBezTo>
                  <a:pt x="16285" y="7699"/>
                  <a:pt x="16267" y="7700"/>
                  <a:pt x="16162" y="7149"/>
                </a:cubicBezTo>
                <a:cubicBezTo>
                  <a:pt x="16089" y="6769"/>
                  <a:pt x="15976" y="6588"/>
                  <a:pt x="15854" y="6659"/>
                </a:cubicBezTo>
                <a:lnTo>
                  <a:pt x="15662" y="6775"/>
                </a:lnTo>
                <a:lnTo>
                  <a:pt x="15662" y="9886"/>
                </a:lnTo>
                <a:lnTo>
                  <a:pt x="15662" y="12997"/>
                </a:lnTo>
                <a:lnTo>
                  <a:pt x="15856" y="13104"/>
                </a:lnTo>
                <a:cubicBezTo>
                  <a:pt x="15972" y="13171"/>
                  <a:pt x="16088" y="13006"/>
                  <a:pt x="16144" y="12694"/>
                </a:cubicBezTo>
                <a:cubicBezTo>
                  <a:pt x="16227" y="12233"/>
                  <a:pt x="16259" y="12253"/>
                  <a:pt x="16409" y="12864"/>
                </a:cubicBezTo>
                <a:cubicBezTo>
                  <a:pt x="16621" y="13728"/>
                  <a:pt x="16816" y="13478"/>
                  <a:pt x="16955" y="12159"/>
                </a:cubicBezTo>
                <a:cubicBezTo>
                  <a:pt x="17040" y="11346"/>
                  <a:pt x="17060" y="11290"/>
                  <a:pt x="17085" y="11794"/>
                </a:cubicBezTo>
                <a:cubicBezTo>
                  <a:pt x="17127" y="12668"/>
                  <a:pt x="17383" y="13517"/>
                  <a:pt x="17535" y="13283"/>
                </a:cubicBezTo>
                <a:cubicBezTo>
                  <a:pt x="17679" y="13060"/>
                  <a:pt x="17839" y="11319"/>
                  <a:pt x="17840" y="9984"/>
                </a:cubicBezTo>
                <a:cubicBezTo>
                  <a:pt x="17840" y="9179"/>
                  <a:pt x="17984" y="8232"/>
                  <a:pt x="18039" y="8674"/>
                </a:cubicBezTo>
                <a:cubicBezTo>
                  <a:pt x="18088" y="9063"/>
                  <a:pt x="18072" y="11539"/>
                  <a:pt x="18018" y="11972"/>
                </a:cubicBezTo>
                <a:cubicBezTo>
                  <a:pt x="17942" y="12584"/>
                  <a:pt x="18012" y="13176"/>
                  <a:pt x="18161" y="13176"/>
                </a:cubicBezTo>
                <a:cubicBezTo>
                  <a:pt x="18315" y="13176"/>
                  <a:pt x="18375" y="12633"/>
                  <a:pt x="18300" y="11910"/>
                </a:cubicBezTo>
                <a:cubicBezTo>
                  <a:pt x="18227" y="11207"/>
                  <a:pt x="18257" y="8603"/>
                  <a:pt x="18339" y="8603"/>
                </a:cubicBezTo>
                <a:cubicBezTo>
                  <a:pt x="18412" y="8603"/>
                  <a:pt x="18466" y="9277"/>
                  <a:pt x="18502" y="10662"/>
                </a:cubicBezTo>
                <a:cubicBezTo>
                  <a:pt x="18541" y="12175"/>
                  <a:pt x="18672" y="13195"/>
                  <a:pt x="18826" y="13202"/>
                </a:cubicBezTo>
                <a:cubicBezTo>
                  <a:pt x="19260" y="13222"/>
                  <a:pt x="19433" y="13105"/>
                  <a:pt x="19526" y="12730"/>
                </a:cubicBezTo>
                <a:cubicBezTo>
                  <a:pt x="19605" y="12412"/>
                  <a:pt x="19644" y="12421"/>
                  <a:pt x="19685" y="12748"/>
                </a:cubicBezTo>
                <a:cubicBezTo>
                  <a:pt x="19755" y="13312"/>
                  <a:pt x="20190" y="13305"/>
                  <a:pt x="20261" y="12739"/>
                </a:cubicBezTo>
                <a:cubicBezTo>
                  <a:pt x="20303" y="12402"/>
                  <a:pt x="20329" y="12400"/>
                  <a:pt x="20370" y="12730"/>
                </a:cubicBezTo>
                <a:cubicBezTo>
                  <a:pt x="20408" y="13027"/>
                  <a:pt x="20442" y="13043"/>
                  <a:pt x="20481" y="12783"/>
                </a:cubicBezTo>
                <a:cubicBezTo>
                  <a:pt x="20520" y="12527"/>
                  <a:pt x="20547" y="12530"/>
                  <a:pt x="20567" y="12792"/>
                </a:cubicBezTo>
                <a:cubicBezTo>
                  <a:pt x="20606" y="13298"/>
                  <a:pt x="20853" y="13292"/>
                  <a:pt x="20892" y="12783"/>
                </a:cubicBezTo>
                <a:cubicBezTo>
                  <a:pt x="20914" y="12497"/>
                  <a:pt x="20936" y="12497"/>
                  <a:pt x="20972" y="12783"/>
                </a:cubicBezTo>
                <a:cubicBezTo>
                  <a:pt x="21034" y="13279"/>
                  <a:pt x="21219" y="13301"/>
                  <a:pt x="21256" y="12819"/>
                </a:cubicBezTo>
                <a:cubicBezTo>
                  <a:pt x="21271" y="12622"/>
                  <a:pt x="21262" y="12134"/>
                  <a:pt x="21235" y="11732"/>
                </a:cubicBezTo>
                <a:cubicBezTo>
                  <a:pt x="21192" y="11093"/>
                  <a:pt x="21205" y="10934"/>
                  <a:pt x="21343" y="10475"/>
                </a:cubicBezTo>
                <a:cubicBezTo>
                  <a:pt x="21477" y="10027"/>
                  <a:pt x="21600" y="8972"/>
                  <a:pt x="21600" y="8273"/>
                </a:cubicBezTo>
                <a:cubicBezTo>
                  <a:pt x="21600" y="8167"/>
                  <a:pt x="21555" y="7747"/>
                  <a:pt x="21499" y="7337"/>
                </a:cubicBezTo>
                <a:cubicBezTo>
                  <a:pt x="21392" y="6541"/>
                  <a:pt x="21034" y="6268"/>
                  <a:pt x="20981" y="6944"/>
                </a:cubicBezTo>
                <a:cubicBezTo>
                  <a:pt x="20964" y="7173"/>
                  <a:pt x="20924" y="7156"/>
                  <a:pt x="20871" y="6891"/>
                </a:cubicBezTo>
                <a:cubicBezTo>
                  <a:pt x="20750" y="6291"/>
                  <a:pt x="20650" y="6735"/>
                  <a:pt x="20572" y="8219"/>
                </a:cubicBezTo>
                <a:cubicBezTo>
                  <a:pt x="20492" y="9755"/>
                  <a:pt x="20445" y="9835"/>
                  <a:pt x="20344" y="8603"/>
                </a:cubicBezTo>
                <a:cubicBezTo>
                  <a:pt x="20302" y="8099"/>
                  <a:pt x="20281" y="7684"/>
                  <a:pt x="20298" y="7684"/>
                </a:cubicBezTo>
                <a:cubicBezTo>
                  <a:pt x="20314" y="7684"/>
                  <a:pt x="20301" y="7443"/>
                  <a:pt x="20270" y="7141"/>
                </a:cubicBezTo>
                <a:cubicBezTo>
                  <a:pt x="20207" y="6533"/>
                  <a:pt x="20015" y="6393"/>
                  <a:pt x="19974" y="6927"/>
                </a:cubicBezTo>
                <a:cubicBezTo>
                  <a:pt x="19959" y="7114"/>
                  <a:pt x="19968" y="7371"/>
                  <a:pt x="19994" y="7497"/>
                </a:cubicBezTo>
                <a:cubicBezTo>
                  <a:pt x="20053" y="7789"/>
                  <a:pt x="20056" y="11228"/>
                  <a:pt x="19997" y="11518"/>
                </a:cubicBezTo>
                <a:cubicBezTo>
                  <a:pt x="19959" y="11705"/>
                  <a:pt x="19805" y="9869"/>
                  <a:pt x="19813" y="9325"/>
                </a:cubicBezTo>
                <a:cubicBezTo>
                  <a:pt x="19815" y="9217"/>
                  <a:pt x="19779" y="8640"/>
                  <a:pt x="19735" y="8041"/>
                </a:cubicBezTo>
                <a:cubicBezTo>
                  <a:pt x="19609" y="6347"/>
                  <a:pt x="19517" y="6653"/>
                  <a:pt x="19364" y="9262"/>
                </a:cubicBezTo>
                <a:lnTo>
                  <a:pt x="19229" y="11571"/>
                </a:lnTo>
                <a:lnTo>
                  <a:pt x="19023" y="11518"/>
                </a:lnTo>
                <a:cubicBezTo>
                  <a:pt x="18910" y="11487"/>
                  <a:pt x="18794" y="11341"/>
                  <a:pt x="18764" y="11197"/>
                </a:cubicBezTo>
                <a:cubicBezTo>
                  <a:pt x="18695" y="10853"/>
                  <a:pt x="18696" y="9057"/>
                  <a:pt x="18767" y="8496"/>
                </a:cubicBezTo>
                <a:cubicBezTo>
                  <a:pt x="18833" y="7969"/>
                  <a:pt x="18997" y="7918"/>
                  <a:pt x="19058" y="8406"/>
                </a:cubicBezTo>
                <a:cubicBezTo>
                  <a:pt x="19085" y="8624"/>
                  <a:pt x="19127" y="8627"/>
                  <a:pt x="19170" y="8415"/>
                </a:cubicBezTo>
                <a:cubicBezTo>
                  <a:pt x="19223" y="8151"/>
                  <a:pt x="19227" y="7931"/>
                  <a:pt x="19188" y="7426"/>
                </a:cubicBezTo>
                <a:cubicBezTo>
                  <a:pt x="19113" y="6479"/>
                  <a:pt x="18692" y="6522"/>
                  <a:pt x="18603" y="7488"/>
                </a:cubicBezTo>
                <a:cubicBezTo>
                  <a:pt x="18542" y="8162"/>
                  <a:pt x="18538" y="8165"/>
                  <a:pt x="18486" y="7390"/>
                </a:cubicBezTo>
                <a:cubicBezTo>
                  <a:pt x="18441" y="6712"/>
                  <a:pt x="18393" y="6588"/>
                  <a:pt x="18168" y="6588"/>
                </a:cubicBezTo>
                <a:cubicBezTo>
                  <a:pt x="18022" y="6588"/>
                  <a:pt x="17879" y="6780"/>
                  <a:pt x="17850" y="7016"/>
                </a:cubicBezTo>
                <a:cubicBezTo>
                  <a:pt x="17808" y="7344"/>
                  <a:pt x="17769" y="7344"/>
                  <a:pt x="17679" y="7016"/>
                </a:cubicBezTo>
                <a:cubicBezTo>
                  <a:pt x="17463" y="6231"/>
                  <a:pt x="17184" y="6670"/>
                  <a:pt x="17090" y="7943"/>
                </a:cubicBezTo>
                <a:cubicBezTo>
                  <a:pt x="17059" y="8358"/>
                  <a:pt x="17031" y="8276"/>
                  <a:pt x="16944" y="7524"/>
                </a:cubicBezTo>
                <a:cubicBezTo>
                  <a:pt x="16880" y="6971"/>
                  <a:pt x="16780" y="6654"/>
                  <a:pt x="16676" y="6588"/>
                </a:cubicBezTo>
                <a:close/>
              </a:path>
            </a:pathLst>
          </a:custGeom>
          <a:ln w="12700">
            <a:miter lim="400000"/>
          </a:ln>
        </p:spPr>
      </p:pic>
      <p:sp>
        <p:nvSpPr>
          <p:cNvPr id="105" name="Shape 105"/>
          <p:cNvSpPr/>
          <p:nvPr/>
        </p:nvSpPr>
        <p:spPr>
          <a:xfrm>
            <a:off x="-6350" y="12811190"/>
            <a:ext cx="24396700" cy="909672"/>
          </a:xfrm>
          <a:prstGeom prst="rect">
            <a:avLst/>
          </a:prstGeom>
          <a:solidFill>
            <a:srgbClr val="D43834"/>
          </a:solidFill>
          <a:ln w="12700">
            <a:miter lim="400000"/>
          </a:ln>
        </p:spPr>
        <p:txBody>
          <a:bodyPr lIns="50800" tIns="50800" rIns="50800" bIns="50800" anchor="ctr"/>
          <a:lstStyle/>
          <a:p>
            <a:pPr>
              <a:defRPr sz="3200"/>
            </a:pPr>
          </a:p>
        </p:txBody>
      </p:sp>
      <p:pic>
        <p:nvPicPr>
          <p:cNvPr id="106" name="RutgersBanner.png"/>
          <p:cNvPicPr>
            <a:picLocks noChangeAspect="1"/>
          </p:cNvPicPr>
          <p:nvPr/>
        </p:nvPicPr>
        <p:blipFill>
          <a:blip r:embed="rId3">
            <a:extLst/>
          </a:blip>
          <a:stretch>
            <a:fillRect/>
          </a:stretch>
        </p:blipFill>
        <p:spPr>
          <a:xfrm>
            <a:off x="196536" y="12811004"/>
            <a:ext cx="6427248" cy="862881"/>
          </a:xfrm>
          <a:prstGeom prst="rect">
            <a:avLst/>
          </a:prstGeom>
          <a:ln w="12700">
            <a:miter lim="400000"/>
          </a:ln>
        </p:spPr>
      </p:pic>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nvSpPr>
        <p:spPr>
          <a:xfrm>
            <a:off x="-6350" y="12811190"/>
            <a:ext cx="24396700" cy="909672"/>
          </a:xfrm>
          <a:prstGeom prst="rect">
            <a:avLst/>
          </a:prstGeom>
          <a:solidFill>
            <a:srgbClr val="D43834"/>
          </a:solidFill>
          <a:ln w="12700">
            <a:miter lim="400000"/>
          </a:ln>
        </p:spPr>
        <p:txBody>
          <a:bodyPr lIns="50800" tIns="50800" rIns="50800" bIns="50800" anchor="ctr"/>
          <a:lstStyle/>
          <a:p>
            <a:pPr>
              <a:defRPr sz="3200"/>
            </a:pPr>
          </a:p>
        </p:txBody>
      </p:sp>
      <p:pic>
        <p:nvPicPr>
          <p:cNvPr id="5" name="RutgersBanner.png"/>
          <p:cNvPicPr>
            <a:picLocks noChangeAspect="1"/>
          </p:cNvPicPr>
          <p:nvPr/>
        </p:nvPicPr>
        <p:blipFill>
          <a:blip r:embed="rId2">
            <a:extLst/>
          </a:blip>
          <a:stretch>
            <a:fillRect/>
          </a:stretch>
        </p:blipFill>
        <p:spPr>
          <a:xfrm>
            <a:off x="196536" y="12811004"/>
            <a:ext cx="6427248" cy="862881"/>
          </a:xfrm>
          <a:prstGeom prst="rect">
            <a:avLst/>
          </a:prstGeom>
          <a:ln w="12700">
            <a:miter lim="400000"/>
          </a:ln>
        </p:spPr>
      </p:pic>
      <p:sp>
        <p:nvSpPr>
          <p:cNvPr id="6" name="Shape 6"/>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635000" y="11567679"/>
            <a:ext cx="23114000" cy="1576696"/>
          </a:xfrm>
          <a:prstGeom prst="rect">
            <a:avLst/>
          </a:prstGeom>
        </p:spPr>
        <p:txBody>
          <a:bodyPr/>
          <a:lstStyle>
            <a:lvl1pPr defTabSz="643889">
              <a:defRPr sz="8736"/>
            </a:lvl1pPr>
          </a:lstStyle>
          <a:p>
            <a:pPr/>
            <a:r>
              <a:t>Session 16.1 - Test-driven development (TDD)</a:t>
            </a:r>
          </a:p>
        </p:txBody>
      </p:sp>
      <p:pic>
        <p:nvPicPr>
          <p:cNvPr id="149" name="tdd_flow.gif"/>
          <p:cNvPicPr>
            <a:picLocks noChangeAspect="1"/>
          </p:cNvPicPr>
          <p:nvPr/>
        </p:nvPicPr>
        <p:blipFill>
          <a:blip r:embed="rId2">
            <a:extLst/>
          </a:blip>
          <a:stretch>
            <a:fillRect/>
          </a:stretch>
        </p:blipFill>
        <p:spPr>
          <a:xfrm>
            <a:off x="7944312" y="416342"/>
            <a:ext cx="8512534" cy="889551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Writing Tests</a:t>
            </a:r>
          </a:p>
        </p:txBody>
      </p:sp>
      <p:sp>
        <p:nvSpPr>
          <p:cNvPr id="176" name="Shape 176"/>
          <p:cNvSpPr/>
          <p:nvPr>
            <p:ph type="body" idx="1"/>
          </p:nvPr>
        </p:nvSpPr>
        <p:spPr>
          <a:xfrm>
            <a:off x="1689100" y="2254250"/>
            <a:ext cx="21005800" cy="9207500"/>
          </a:xfrm>
          <a:prstGeom prst="rect">
            <a:avLst/>
          </a:prstGeom>
        </p:spPr>
        <p:txBody>
          <a:bodyPr/>
          <a:lstStyle/>
          <a:p>
            <a:pPr/>
            <a:r>
              <a:t>Tests are defined in spec files in your application that test functions in your code.</a:t>
            </a:r>
          </a:p>
          <a:p>
            <a:pPr/>
            <a:r>
              <a:t>Each time the code is being deployed, all tests defined in your specs should be run on your code to ensure that with the addition of your new code, previous tests still pass.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Jasmine</a:t>
            </a:r>
          </a:p>
        </p:txBody>
      </p:sp>
      <p:sp>
        <p:nvSpPr>
          <p:cNvPr id="179" name="Shape 179"/>
          <p:cNvSpPr/>
          <p:nvPr/>
        </p:nvSpPr>
        <p:spPr>
          <a:xfrm>
            <a:off x="3237846" y="4927600"/>
            <a:ext cx="17908308" cy="386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10576" indent="-610576" algn="l">
              <a:buSzPct val="75000"/>
              <a:buChar char="•"/>
              <a:defRPr sz="6200"/>
            </a:pPr>
            <a:r>
              <a:t>A JavaScript testing library</a:t>
            </a:r>
          </a:p>
          <a:p>
            <a:pPr marL="610576" indent="-610576" algn="l">
              <a:buSzPct val="75000"/>
              <a:buChar char="•"/>
              <a:defRPr sz="6200"/>
            </a:pPr>
            <a:r>
              <a:t>With an easy to use syntax</a:t>
            </a:r>
          </a:p>
          <a:p>
            <a:pPr marL="610576" indent="-610576" algn="l">
              <a:buSzPct val="75000"/>
              <a:buChar char="•"/>
              <a:defRPr sz="6200"/>
            </a:pPr>
            <a:r>
              <a:t>That can be used in the browser (with Selenium)</a:t>
            </a:r>
          </a:p>
          <a:p>
            <a:pPr marL="610576" indent="-610576" algn="l">
              <a:buSzPct val="75000"/>
              <a:buChar char="•"/>
              <a:defRPr sz="6200"/>
            </a:pPr>
            <a:r>
              <a:t>Or on the command line (TDD)</a:t>
            </a:r>
          </a:p>
        </p:txBody>
      </p:sp>
      <p:sp>
        <p:nvSpPr>
          <p:cNvPr id="180" name="Shape 180"/>
          <p:cNvSpPr/>
          <p:nvPr/>
        </p:nvSpPr>
        <p:spPr>
          <a:xfrm>
            <a:off x="3530292" y="9859995"/>
            <a:ext cx="17323416"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800"/>
            </a:lvl1pPr>
          </a:lstStyle>
          <a:p>
            <a:pPr/>
            <a:r>
              <a:t>Jasmine uses the term "specs" to emphasize that they should be written before you start coding.</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Example Test(Spec) of add()</a:t>
            </a:r>
          </a:p>
        </p:txBody>
      </p:sp>
      <p:sp>
        <p:nvSpPr>
          <p:cNvPr id="183" name="Shape 183"/>
          <p:cNvSpPr/>
          <p:nvPr/>
        </p:nvSpPr>
        <p:spPr>
          <a:xfrm>
            <a:off x="3950531" y="5156199"/>
            <a:ext cx="16482939" cy="3403601"/>
          </a:xfrm>
          <a:prstGeom prst="rect">
            <a:avLst/>
          </a:prstGeom>
          <a:solidFill>
            <a:srgbClr val="E6E6E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4300">
                <a:solidFill>
                  <a:srgbClr val="009F5D"/>
                </a:solidFill>
                <a:latin typeface="Courier"/>
                <a:ea typeface="Courier"/>
                <a:cs typeface="Courier"/>
                <a:sym typeface="Courier"/>
              </a:defRPr>
            </a:pPr>
            <a:r>
              <a:rPr>
                <a:solidFill>
                  <a:srgbClr val="515151"/>
                </a:solidFill>
              </a:rPr>
              <a:t>describe(</a:t>
            </a:r>
            <a:r>
              <a:t>"Addition function"</a:t>
            </a:r>
            <a:r>
              <a:rPr>
                <a:solidFill>
                  <a:srgbClr val="515151"/>
                </a:solidFill>
              </a:rPr>
              <a:t>, </a:t>
            </a:r>
            <a:r>
              <a:rPr>
                <a:solidFill>
                  <a:srgbClr val="0066CC"/>
                </a:solidFill>
              </a:rPr>
              <a:t>function</a:t>
            </a:r>
            <a:r>
              <a:rPr>
                <a:solidFill>
                  <a:srgbClr val="515151"/>
                </a:solidFill>
              </a:rPr>
              <a:t>() {</a:t>
            </a:r>
            <a:endParaRPr>
              <a:solidFill>
                <a:srgbClr val="515151"/>
              </a:solidFill>
            </a:endParaRPr>
          </a:p>
          <a:p>
            <a:pPr algn="l" defTabSz="457200">
              <a:defRPr sz="4300">
                <a:solidFill>
                  <a:srgbClr val="009F5D"/>
                </a:solidFill>
                <a:latin typeface="Courier"/>
                <a:ea typeface="Courier"/>
                <a:cs typeface="Courier"/>
                <a:sym typeface="Courier"/>
              </a:defRPr>
            </a:pPr>
            <a:r>
              <a:rPr>
                <a:solidFill>
                  <a:srgbClr val="515151"/>
                </a:solidFill>
              </a:rPr>
              <a:t>  it(</a:t>
            </a:r>
            <a:r>
              <a:t>"should add numbers"</a:t>
            </a:r>
            <a:r>
              <a:rPr>
                <a:solidFill>
                  <a:srgbClr val="515151"/>
                </a:solidFill>
              </a:rPr>
              <a:t>, </a:t>
            </a:r>
            <a:r>
              <a:rPr>
                <a:solidFill>
                  <a:srgbClr val="0066CC"/>
                </a:solidFill>
              </a:rPr>
              <a:t>function</a:t>
            </a:r>
            <a:r>
              <a:rPr>
                <a:solidFill>
                  <a:srgbClr val="515151"/>
                </a:solidFill>
              </a:rPr>
              <a:t>() {</a:t>
            </a:r>
            <a:endParaRPr>
              <a:solidFill>
                <a:srgbClr val="515151"/>
              </a:solidFill>
            </a:endParaRPr>
          </a:p>
          <a:p>
            <a:pPr algn="l" defTabSz="457200">
              <a:defRPr sz="4300">
                <a:solidFill>
                  <a:srgbClr val="515151"/>
                </a:solidFill>
                <a:latin typeface="Courier"/>
                <a:ea typeface="Courier"/>
                <a:cs typeface="Courier"/>
                <a:sym typeface="Courier"/>
              </a:defRPr>
            </a:pPr>
            <a:r>
              <a:t>    expect(add(</a:t>
            </a:r>
            <a:r>
              <a:rPr>
                <a:solidFill>
                  <a:srgbClr val="7F0D00"/>
                </a:solidFill>
              </a:rPr>
              <a:t>1</a:t>
            </a:r>
            <a:r>
              <a:t>, </a:t>
            </a:r>
            <a:r>
              <a:rPr>
                <a:solidFill>
                  <a:srgbClr val="7F0D00"/>
                </a:solidFill>
              </a:rPr>
              <a:t>1</a:t>
            </a:r>
            <a:r>
              <a:t>)).toBe(</a:t>
            </a:r>
            <a:r>
              <a:rPr>
                <a:solidFill>
                  <a:srgbClr val="7F0D00"/>
                </a:solidFill>
              </a:rPr>
              <a:t>2</a:t>
            </a:r>
            <a:r>
              <a:t>);</a:t>
            </a:r>
          </a:p>
          <a:p>
            <a:pPr algn="l" defTabSz="457200">
              <a:defRPr sz="4300">
                <a:solidFill>
                  <a:srgbClr val="515151"/>
                </a:solidFill>
                <a:latin typeface="Courier"/>
                <a:ea typeface="Courier"/>
                <a:cs typeface="Courier"/>
                <a:sym typeface="Courier"/>
              </a:defRPr>
            </a:pPr>
            <a:r>
              <a:t>  });</a:t>
            </a:r>
          </a:p>
          <a:p>
            <a:pPr algn="l" defTabSz="457200">
              <a:defRPr sz="4300">
                <a:solidFill>
                  <a:srgbClr val="515151"/>
                </a:solidFill>
                <a:latin typeface="Courier"/>
                <a:ea typeface="Courier"/>
                <a:cs typeface="Courier"/>
                <a:sym typeface="Courier"/>
              </a:defRPr>
            </a:pPr>
            <a:r>
              <a:t>});</a:t>
            </a:r>
          </a:p>
        </p:txBody>
      </p:sp>
      <p:sp>
        <p:nvSpPr>
          <p:cNvPr id="184" name="Shape 184"/>
          <p:cNvSpPr/>
          <p:nvPr/>
        </p:nvSpPr>
        <p:spPr>
          <a:xfrm>
            <a:off x="3869938" y="9956545"/>
            <a:ext cx="16644124"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We are testing that our add() function gives us the desired result of what we expect from an addition function.</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pPr/>
            <a:r>
              <a:t>Example Test(Spec) of add()</a:t>
            </a:r>
          </a:p>
        </p:txBody>
      </p:sp>
      <p:sp>
        <p:nvSpPr>
          <p:cNvPr id="187" name="Shape 187"/>
          <p:cNvSpPr/>
          <p:nvPr/>
        </p:nvSpPr>
        <p:spPr>
          <a:xfrm>
            <a:off x="3869938" y="9976656"/>
            <a:ext cx="16644124" cy="238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Multiple tests can be performed in a describe block to ensure that the function behaves correctly in multiple scenarios</a:t>
            </a:r>
          </a:p>
        </p:txBody>
      </p:sp>
      <p:sp>
        <p:nvSpPr>
          <p:cNvPr id="188" name="Shape 188"/>
          <p:cNvSpPr/>
          <p:nvPr/>
        </p:nvSpPr>
        <p:spPr>
          <a:xfrm>
            <a:off x="4031211" y="4419600"/>
            <a:ext cx="16321578" cy="4876801"/>
          </a:xfrm>
          <a:prstGeom prst="rect">
            <a:avLst/>
          </a:prstGeom>
          <a:solidFill>
            <a:srgbClr val="E6E6E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3900">
                <a:solidFill>
                  <a:srgbClr val="009F5D"/>
                </a:solidFill>
                <a:latin typeface="Courier"/>
                <a:ea typeface="Courier"/>
                <a:cs typeface="Courier"/>
                <a:sym typeface="Courier"/>
              </a:defRPr>
            </a:pPr>
            <a:r>
              <a:rPr>
                <a:solidFill>
                  <a:srgbClr val="515151"/>
                </a:solidFill>
              </a:rPr>
              <a:t>describe(</a:t>
            </a:r>
            <a:r>
              <a:t>"Calculator"</a:t>
            </a:r>
            <a:r>
              <a:rPr>
                <a:solidFill>
                  <a:srgbClr val="515151"/>
                </a:solidFill>
              </a:rPr>
              <a:t>, </a:t>
            </a:r>
            <a:r>
              <a:rPr>
                <a:solidFill>
                  <a:srgbClr val="0066CC"/>
                </a:solidFill>
              </a:rPr>
              <a:t>function</a:t>
            </a:r>
            <a:r>
              <a:rPr>
                <a:solidFill>
                  <a:srgbClr val="515151"/>
                </a:solidFill>
              </a:rPr>
              <a:t>() {</a:t>
            </a:r>
            <a:endParaRPr>
              <a:solidFill>
                <a:srgbClr val="515151"/>
              </a:solidFill>
            </a:endParaRPr>
          </a:p>
          <a:p>
            <a:pPr algn="l" defTabSz="457200">
              <a:defRPr sz="3900">
                <a:solidFill>
                  <a:srgbClr val="009F5D"/>
                </a:solidFill>
                <a:latin typeface="Courier"/>
                <a:ea typeface="Courier"/>
                <a:cs typeface="Courier"/>
                <a:sym typeface="Courier"/>
              </a:defRPr>
            </a:pPr>
            <a:r>
              <a:rPr>
                <a:solidFill>
                  <a:srgbClr val="515151"/>
                </a:solidFill>
              </a:rPr>
              <a:t>  describe(</a:t>
            </a:r>
            <a:r>
              <a:t>"Addition function"</a:t>
            </a:r>
            <a:r>
              <a:rPr>
                <a:solidFill>
                  <a:srgbClr val="515151"/>
                </a:solidFill>
              </a:rPr>
              <a:t>, </a:t>
            </a:r>
            <a:r>
              <a:rPr>
                <a:solidFill>
                  <a:srgbClr val="0066CC"/>
                </a:solidFill>
              </a:rPr>
              <a:t>function</a:t>
            </a:r>
            <a:r>
              <a:rPr>
                <a:solidFill>
                  <a:srgbClr val="515151"/>
                </a:solidFill>
              </a:rPr>
              <a:t>() {</a:t>
            </a:r>
            <a:endParaRPr>
              <a:solidFill>
                <a:srgbClr val="515151"/>
              </a:solidFill>
            </a:endParaRPr>
          </a:p>
          <a:p>
            <a:pPr algn="l" defTabSz="457200">
              <a:defRPr sz="3900">
                <a:solidFill>
                  <a:srgbClr val="009F5D"/>
                </a:solidFill>
                <a:latin typeface="Courier"/>
                <a:ea typeface="Courier"/>
                <a:cs typeface="Courier"/>
                <a:sym typeface="Courier"/>
              </a:defRPr>
            </a:pPr>
            <a:r>
              <a:rPr>
                <a:solidFill>
                  <a:srgbClr val="515151"/>
                </a:solidFill>
              </a:rPr>
              <a:t>    it(</a:t>
            </a:r>
            <a:r>
              <a:t>"should add numbers"</a:t>
            </a:r>
            <a:r>
              <a:rPr>
                <a:solidFill>
                  <a:srgbClr val="515151"/>
                </a:solidFill>
              </a:rPr>
              <a:t>, </a:t>
            </a:r>
            <a:r>
              <a:rPr>
                <a:solidFill>
                  <a:srgbClr val="0066CC"/>
                </a:solidFill>
              </a:rPr>
              <a:t>function</a:t>
            </a:r>
            <a:r>
              <a:rPr>
                <a:solidFill>
                  <a:srgbClr val="515151"/>
                </a:solidFill>
              </a:rPr>
              <a:t>() {</a:t>
            </a:r>
            <a:endParaRPr>
              <a:solidFill>
                <a:srgbClr val="515151"/>
              </a:solidFill>
            </a:endParaRPr>
          </a:p>
          <a:p>
            <a:pPr algn="l" defTabSz="457200">
              <a:defRPr sz="3900">
                <a:solidFill>
                  <a:srgbClr val="515151"/>
                </a:solidFill>
                <a:latin typeface="Courier"/>
                <a:ea typeface="Courier"/>
                <a:cs typeface="Courier"/>
                <a:sym typeface="Courier"/>
              </a:defRPr>
            </a:pPr>
            <a:r>
              <a:t>      expect(add(</a:t>
            </a:r>
            <a:r>
              <a:rPr>
                <a:solidFill>
                  <a:srgbClr val="7F0D00"/>
                </a:solidFill>
              </a:rPr>
              <a:t>1</a:t>
            </a:r>
            <a:r>
              <a:t>, </a:t>
            </a:r>
            <a:r>
              <a:rPr>
                <a:solidFill>
                  <a:srgbClr val="7F0D00"/>
                </a:solidFill>
              </a:rPr>
              <a:t>1</a:t>
            </a:r>
            <a:r>
              <a:t>)).toBe(</a:t>
            </a:r>
            <a:r>
              <a:rPr>
                <a:solidFill>
                  <a:srgbClr val="7F0D00"/>
                </a:solidFill>
              </a:rPr>
              <a:t>2</a:t>
            </a:r>
            <a:r>
              <a:t>);</a:t>
            </a:r>
          </a:p>
          <a:p>
            <a:pPr algn="l" defTabSz="457200">
              <a:defRPr sz="3900">
                <a:solidFill>
                  <a:srgbClr val="515151"/>
                </a:solidFill>
                <a:latin typeface="Courier"/>
                <a:ea typeface="Courier"/>
                <a:cs typeface="Courier"/>
                <a:sym typeface="Courier"/>
              </a:defRPr>
            </a:pPr>
            <a:r>
              <a:t>      expect(add(</a:t>
            </a:r>
            <a:r>
              <a:rPr>
                <a:solidFill>
                  <a:srgbClr val="7F0D00"/>
                </a:solidFill>
              </a:rPr>
              <a:t>2</a:t>
            </a:r>
            <a:r>
              <a:t>, </a:t>
            </a:r>
            <a:r>
              <a:rPr>
                <a:solidFill>
                  <a:srgbClr val="7F0D00"/>
                </a:solidFill>
              </a:rPr>
              <a:t>2</a:t>
            </a:r>
            <a:r>
              <a:t>)).toBeGreaterThan(</a:t>
            </a:r>
            <a:r>
              <a:rPr>
                <a:solidFill>
                  <a:srgbClr val="7F0D00"/>
                </a:solidFill>
              </a:rPr>
              <a:t>3</a:t>
            </a:r>
            <a:r>
              <a:t>);</a:t>
            </a:r>
          </a:p>
          <a:p>
            <a:pPr algn="l" defTabSz="457200">
              <a:defRPr sz="3900">
                <a:solidFill>
                  <a:srgbClr val="515151"/>
                </a:solidFill>
                <a:latin typeface="Courier"/>
                <a:ea typeface="Courier"/>
                <a:cs typeface="Courier"/>
                <a:sym typeface="Courier"/>
              </a:defRPr>
            </a:pPr>
            <a:r>
              <a:t>    });</a:t>
            </a:r>
          </a:p>
          <a:p>
            <a:pPr algn="l" defTabSz="457200">
              <a:defRPr sz="3900">
                <a:solidFill>
                  <a:srgbClr val="515151"/>
                </a:solidFill>
                <a:latin typeface="Courier"/>
                <a:ea typeface="Courier"/>
                <a:cs typeface="Courier"/>
                <a:sym typeface="Courier"/>
              </a:defRPr>
            </a:pPr>
            <a:r>
              <a:t>  });</a:t>
            </a:r>
          </a:p>
          <a:p>
            <a:pPr algn="l" defTabSz="457200">
              <a:defRPr sz="3900">
                <a:solidFill>
                  <a:srgbClr val="515151"/>
                </a:solidFill>
                <a:latin typeface="Courier"/>
                <a:ea typeface="Courier"/>
                <a:cs typeface="Courier"/>
                <a:sym typeface="Courier"/>
              </a:defRPr>
            </a:pPr>
            <a:r>
              <a:t>});</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a:r>
              <a:t>Spec Requirements</a:t>
            </a:r>
          </a:p>
        </p:txBody>
      </p:sp>
      <p:sp>
        <p:nvSpPr>
          <p:cNvPr id="191" name="Shape 191"/>
          <p:cNvSpPr/>
          <p:nvPr/>
        </p:nvSpPr>
        <p:spPr>
          <a:xfrm>
            <a:off x="4031211" y="3581400"/>
            <a:ext cx="16321578" cy="4876801"/>
          </a:xfrm>
          <a:prstGeom prst="rect">
            <a:avLst/>
          </a:prstGeom>
          <a:solidFill>
            <a:srgbClr val="E6E6E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3900">
                <a:solidFill>
                  <a:srgbClr val="009F5D"/>
                </a:solidFill>
                <a:latin typeface="Courier"/>
                <a:ea typeface="Courier"/>
                <a:cs typeface="Courier"/>
                <a:sym typeface="Courier"/>
              </a:defRPr>
            </a:pPr>
            <a:r>
              <a:rPr>
                <a:solidFill>
                  <a:srgbClr val="515151"/>
                </a:solidFill>
              </a:rPr>
              <a:t>describe(</a:t>
            </a:r>
            <a:r>
              <a:t>"Calculator"</a:t>
            </a:r>
            <a:r>
              <a:rPr>
                <a:solidFill>
                  <a:srgbClr val="515151"/>
                </a:solidFill>
              </a:rPr>
              <a:t>, </a:t>
            </a:r>
            <a:r>
              <a:rPr>
                <a:solidFill>
                  <a:srgbClr val="0066CC"/>
                </a:solidFill>
              </a:rPr>
              <a:t>function</a:t>
            </a:r>
            <a:r>
              <a:rPr>
                <a:solidFill>
                  <a:srgbClr val="515151"/>
                </a:solidFill>
              </a:rPr>
              <a:t>() {</a:t>
            </a:r>
            <a:endParaRPr>
              <a:solidFill>
                <a:srgbClr val="515151"/>
              </a:solidFill>
            </a:endParaRPr>
          </a:p>
          <a:p>
            <a:pPr algn="l" defTabSz="457200">
              <a:defRPr sz="3900">
                <a:solidFill>
                  <a:srgbClr val="009F5D"/>
                </a:solidFill>
                <a:latin typeface="Courier"/>
                <a:ea typeface="Courier"/>
                <a:cs typeface="Courier"/>
                <a:sym typeface="Courier"/>
              </a:defRPr>
            </a:pPr>
            <a:r>
              <a:rPr>
                <a:solidFill>
                  <a:srgbClr val="515151"/>
                </a:solidFill>
              </a:rPr>
              <a:t>  describe(</a:t>
            </a:r>
            <a:r>
              <a:t>"Addition function"</a:t>
            </a:r>
            <a:r>
              <a:rPr>
                <a:solidFill>
                  <a:srgbClr val="515151"/>
                </a:solidFill>
              </a:rPr>
              <a:t>, </a:t>
            </a:r>
            <a:r>
              <a:rPr>
                <a:solidFill>
                  <a:srgbClr val="0066CC"/>
                </a:solidFill>
              </a:rPr>
              <a:t>function</a:t>
            </a:r>
            <a:r>
              <a:rPr>
                <a:solidFill>
                  <a:srgbClr val="515151"/>
                </a:solidFill>
              </a:rPr>
              <a:t>() {</a:t>
            </a:r>
            <a:endParaRPr>
              <a:solidFill>
                <a:srgbClr val="515151"/>
              </a:solidFill>
            </a:endParaRPr>
          </a:p>
          <a:p>
            <a:pPr algn="l" defTabSz="457200">
              <a:defRPr sz="3900">
                <a:solidFill>
                  <a:srgbClr val="009F5D"/>
                </a:solidFill>
                <a:latin typeface="Courier"/>
                <a:ea typeface="Courier"/>
                <a:cs typeface="Courier"/>
                <a:sym typeface="Courier"/>
              </a:defRPr>
            </a:pPr>
            <a:r>
              <a:rPr>
                <a:solidFill>
                  <a:srgbClr val="515151"/>
                </a:solidFill>
              </a:rPr>
              <a:t>    it(</a:t>
            </a:r>
            <a:r>
              <a:t>"should add numbers"</a:t>
            </a:r>
            <a:r>
              <a:rPr>
                <a:solidFill>
                  <a:srgbClr val="515151"/>
                </a:solidFill>
              </a:rPr>
              <a:t>, </a:t>
            </a:r>
            <a:r>
              <a:rPr>
                <a:solidFill>
                  <a:srgbClr val="0066CC"/>
                </a:solidFill>
              </a:rPr>
              <a:t>function</a:t>
            </a:r>
            <a:r>
              <a:rPr>
                <a:solidFill>
                  <a:srgbClr val="515151"/>
                </a:solidFill>
              </a:rPr>
              <a:t>() {</a:t>
            </a:r>
            <a:endParaRPr>
              <a:solidFill>
                <a:srgbClr val="515151"/>
              </a:solidFill>
            </a:endParaRPr>
          </a:p>
          <a:p>
            <a:pPr algn="l" defTabSz="457200">
              <a:defRPr sz="3900">
                <a:solidFill>
                  <a:srgbClr val="515151"/>
                </a:solidFill>
                <a:latin typeface="Courier"/>
                <a:ea typeface="Courier"/>
                <a:cs typeface="Courier"/>
                <a:sym typeface="Courier"/>
              </a:defRPr>
            </a:pPr>
            <a:r>
              <a:t>      expect(add(</a:t>
            </a:r>
            <a:r>
              <a:rPr>
                <a:solidFill>
                  <a:srgbClr val="7F0D00"/>
                </a:solidFill>
              </a:rPr>
              <a:t>1</a:t>
            </a:r>
            <a:r>
              <a:t>, </a:t>
            </a:r>
            <a:r>
              <a:rPr>
                <a:solidFill>
                  <a:srgbClr val="7F0D00"/>
                </a:solidFill>
              </a:rPr>
              <a:t>1</a:t>
            </a:r>
            <a:r>
              <a:t>)).toBe(</a:t>
            </a:r>
            <a:r>
              <a:rPr>
                <a:solidFill>
                  <a:srgbClr val="7F0D00"/>
                </a:solidFill>
              </a:rPr>
              <a:t>2</a:t>
            </a:r>
            <a:r>
              <a:t>);</a:t>
            </a:r>
          </a:p>
          <a:p>
            <a:pPr algn="l" defTabSz="457200">
              <a:defRPr sz="3900">
                <a:solidFill>
                  <a:srgbClr val="515151"/>
                </a:solidFill>
                <a:latin typeface="Courier"/>
                <a:ea typeface="Courier"/>
                <a:cs typeface="Courier"/>
                <a:sym typeface="Courier"/>
              </a:defRPr>
            </a:pPr>
            <a:r>
              <a:t>      expect(add(</a:t>
            </a:r>
            <a:r>
              <a:rPr>
                <a:solidFill>
                  <a:srgbClr val="7F0D00"/>
                </a:solidFill>
              </a:rPr>
              <a:t>2</a:t>
            </a:r>
            <a:r>
              <a:t>, </a:t>
            </a:r>
            <a:r>
              <a:rPr>
                <a:solidFill>
                  <a:srgbClr val="7F0D00"/>
                </a:solidFill>
              </a:rPr>
              <a:t>2</a:t>
            </a:r>
            <a:r>
              <a:t>)).toBeGreaterThan(</a:t>
            </a:r>
            <a:r>
              <a:rPr>
                <a:solidFill>
                  <a:srgbClr val="7F0D00"/>
                </a:solidFill>
              </a:rPr>
              <a:t>3</a:t>
            </a:r>
            <a:r>
              <a:t>);</a:t>
            </a:r>
          </a:p>
          <a:p>
            <a:pPr algn="l" defTabSz="457200">
              <a:defRPr sz="3900">
                <a:solidFill>
                  <a:srgbClr val="515151"/>
                </a:solidFill>
                <a:latin typeface="Courier"/>
                <a:ea typeface="Courier"/>
                <a:cs typeface="Courier"/>
                <a:sym typeface="Courier"/>
              </a:defRPr>
            </a:pPr>
            <a:r>
              <a:t>    });</a:t>
            </a:r>
          </a:p>
          <a:p>
            <a:pPr algn="l" defTabSz="457200">
              <a:defRPr sz="3900">
                <a:solidFill>
                  <a:srgbClr val="515151"/>
                </a:solidFill>
                <a:latin typeface="Courier"/>
                <a:ea typeface="Courier"/>
                <a:cs typeface="Courier"/>
                <a:sym typeface="Courier"/>
              </a:defRPr>
            </a:pPr>
            <a:r>
              <a:t>  });</a:t>
            </a:r>
          </a:p>
          <a:p>
            <a:pPr algn="l" defTabSz="457200">
              <a:defRPr sz="3900">
                <a:solidFill>
                  <a:srgbClr val="515151"/>
                </a:solidFill>
                <a:latin typeface="Courier"/>
                <a:ea typeface="Courier"/>
                <a:cs typeface="Courier"/>
                <a:sym typeface="Courier"/>
              </a:defRPr>
            </a:pPr>
            <a:r>
              <a:t>});</a:t>
            </a:r>
          </a:p>
        </p:txBody>
      </p:sp>
      <p:sp>
        <p:nvSpPr>
          <p:cNvPr id="192" name="Shape 192"/>
          <p:cNvSpPr/>
          <p:nvPr/>
        </p:nvSpPr>
        <p:spPr>
          <a:xfrm>
            <a:off x="3610540" y="9031973"/>
            <a:ext cx="17814884" cy="34387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10576" indent="-610576" algn="l">
              <a:buSzPct val="75000"/>
              <a:buChar char="•"/>
              <a:defRPr sz="4300"/>
            </a:pPr>
            <a:r>
              <a:t>At least one </a:t>
            </a:r>
            <a:r>
              <a:rPr>
                <a:latin typeface="Courier"/>
                <a:ea typeface="Courier"/>
                <a:cs typeface="Courier"/>
                <a:sym typeface="Courier"/>
              </a:rPr>
              <a:t>describe</a:t>
            </a:r>
            <a:r>
              <a:t> block (they can be nested)</a:t>
            </a:r>
          </a:p>
          <a:p>
            <a:pPr marL="610576" indent="-610576" algn="l">
              <a:buSzPct val="75000"/>
              <a:buChar char="•"/>
              <a:defRPr sz="4300"/>
            </a:pPr>
            <a:r>
              <a:t>At least one </a:t>
            </a:r>
            <a:r>
              <a:rPr>
                <a:latin typeface="Courier"/>
                <a:ea typeface="Courier"/>
                <a:cs typeface="Courier"/>
                <a:sym typeface="Courier"/>
              </a:rPr>
              <a:t>it</a:t>
            </a:r>
            <a:r>
              <a:t> block which contains a spec</a:t>
            </a:r>
          </a:p>
          <a:p>
            <a:pPr marL="610576" indent="-610576" algn="l">
              <a:buSzPct val="75000"/>
              <a:buChar char="•"/>
              <a:defRPr sz="4300"/>
            </a:pPr>
            <a:r>
              <a:t>At least one expectation, which consists of:</a:t>
            </a:r>
          </a:p>
          <a:p>
            <a:pPr lvl="1" marL="1245576" indent="-610576" algn="l">
              <a:buSzPct val="75000"/>
              <a:buChar char="•"/>
              <a:defRPr sz="4300"/>
            </a:pPr>
            <a:r>
              <a:rPr>
                <a:latin typeface="Courier"/>
                <a:ea typeface="Courier"/>
                <a:cs typeface="Courier"/>
                <a:sym typeface="Courier"/>
              </a:rPr>
              <a:t>expect</a:t>
            </a:r>
            <a:r>
              <a:t> which is passed an expression (called the "actual" value)</a:t>
            </a:r>
          </a:p>
          <a:p>
            <a:pPr lvl="1" marL="1245576" indent="-610576" algn="l">
              <a:buSzPct val="75000"/>
              <a:buChar char="•"/>
              <a:defRPr sz="4300"/>
            </a:pPr>
            <a:r>
              <a:t>A matcher with the expected value (</a:t>
            </a:r>
            <a:r>
              <a:rPr>
                <a:latin typeface="Courier"/>
                <a:ea typeface="Courier"/>
                <a:cs typeface="Courier"/>
                <a:sym typeface="Courier"/>
              </a:rPr>
              <a:t>toBe</a:t>
            </a:r>
            <a:r>
              <a:t> and </a:t>
            </a:r>
            <a:r>
              <a:rPr>
                <a:latin typeface="Courier"/>
                <a:ea typeface="Courier"/>
                <a:cs typeface="Courier"/>
                <a:sym typeface="Courier"/>
              </a:rPr>
              <a:t>toBeGreaterThan</a:t>
            </a:r>
            <a:r>
              <a: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Using Jasmine</a:t>
            </a:r>
          </a:p>
        </p:txBody>
      </p:sp>
      <p:sp>
        <p:nvSpPr>
          <p:cNvPr id="195" name="Shape 195"/>
          <p:cNvSpPr/>
          <p:nvPr>
            <p:ph type="body" idx="1"/>
          </p:nvPr>
        </p:nvSpPr>
        <p:spPr>
          <a:xfrm>
            <a:off x="1689100" y="3244850"/>
            <a:ext cx="21005800" cy="9207500"/>
          </a:xfrm>
          <a:prstGeom prst="rect">
            <a:avLst/>
          </a:prstGeom>
        </p:spPr>
        <p:txBody>
          <a:bodyPr/>
          <a:lstStyle/>
          <a:p>
            <a:pPr>
              <a:defRPr b="1">
                <a:latin typeface="Helvetica"/>
                <a:ea typeface="Helvetica"/>
                <a:cs typeface="Helvetica"/>
                <a:sym typeface="Helvetica"/>
              </a:defRPr>
            </a:pPr>
            <a:r>
              <a:t>The Plan</a:t>
            </a:r>
          </a:p>
          <a:p>
            <a:pPr/>
            <a:r>
              <a:t>We're going to write a mini string library which has the following functions.</a:t>
            </a:r>
          </a:p>
          <a:p>
            <a:pPr/>
            <a:r>
              <a:t>A "first word" function which returns the first word of a string.</a:t>
            </a:r>
          </a:p>
          <a:p>
            <a:pPr/>
            <a:r>
              <a:t>An "nth word" function which returns any word n of a string.</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pPr/>
            <a:r>
              <a:t>Using Jasmine</a:t>
            </a:r>
          </a:p>
        </p:txBody>
      </p:sp>
      <p:sp>
        <p:nvSpPr>
          <p:cNvPr id="198" name="Shape 198"/>
          <p:cNvSpPr/>
          <p:nvPr/>
        </p:nvSpPr>
        <p:spPr>
          <a:xfrm>
            <a:off x="4436824" y="7452106"/>
            <a:ext cx="15510352" cy="3911601"/>
          </a:xfrm>
          <a:prstGeom prst="rect">
            <a:avLst/>
          </a:prstGeom>
          <a:solidFill>
            <a:srgbClr val="E6E6E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515151"/>
                </a:solidFill>
                <a:latin typeface="Courier"/>
                <a:ea typeface="Courier"/>
                <a:cs typeface="Courier"/>
                <a:sym typeface="Courier"/>
              </a:defRPr>
            </a:pPr>
            <a:r>
              <a:t>describe("stringUtil", function() {</a:t>
            </a:r>
          </a:p>
          <a:p>
            <a:pPr algn="l">
              <a:defRPr>
                <a:solidFill>
                  <a:srgbClr val="515151"/>
                </a:solidFill>
                <a:latin typeface="Courier"/>
                <a:ea typeface="Courier"/>
                <a:cs typeface="Courier"/>
                <a:sym typeface="Courier"/>
              </a:defRPr>
            </a:pPr>
            <a:r>
              <a:t>  describe("firstWord", function() {</a:t>
            </a:r>
          </a:p>
          <a:p>
            <a:pPr algn="l">
              <a:defRPr>
                <a:solidFill>
                  <a:srgbClr val="515151"/>
                </a:solidFill>
                <a:latin typeface="Courier"/>
                <a:ea typeface="Courier"/>
                <a:cs typeface="Courier"/>
                <a:sym typeface="Courier"/>
              </a:defRPr>
            </a:pPr>
            <a:r>
              <a:t>    // Specs go here.</a:t>
            </a:r>
          </a:p>
          <a:p>
            <a:pPr algn="l">
              <a:defRPr>
                <a:solidFill>
                  <a:srgbClr val="515151"/>
                </a:solidFill>
                <a:latin typeface="Courier"/>
                <a:ea typeface="Courier"/>
                <a:cs typeface="Courier"/>
                <a:sym typeface="Courier"/>
              </a:defRPr>
            </a:pPr>
            <a:r>
              <a:t>  });</a:t>
            </a:r>
          </a:p>
          <a:p>
            <a:pPr algn="l">
              <a:defRPr>
                <a:solidFill>
                  <a:srgbClr val="515151"/>
                </a:solidFill>
                <a:latin typeface="Courier"/>
                <a:ea typeface="Courier"/>
                <a:cs typeface="Courier"/>
                <a:sym typeface="Courier"/>
              </a:defRPr>
            </a:pPr>
            <a:r>
              <a:t>});</a:t>
            </a:r>
          </a:p>
        </p:txBody>
      </p:sp>
      <p:sp>
        <p:nvSpPr>
          <p:cNvPr id="199" name="Shape 199"/>
          <p:cNvSpPr/>
          <p:nvPr/>
        </p:nvSpPr>
        <p:spPr>
          <a:xfrm>
            <a:off x="4990820" y="3950780"/>
            <a:ext cx="14402360" cy="24080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First we describe it</a:t>
            </a:r>
          </a:p>
          <a:p>
            <a:pPr algn="l"/>
            <a:r>
              <a:t>We're testing the </a:t>
            </a:r>
            <a:r>
              <a:rPr>
                <a:latin typeface="Courier"/>
                <a:ea typeface="Courier"/>
                <a:cs typeface="Courier"/>
                <a:sym typeface="Courier"/>
              </a:rPr>
              <a:t>stringUtil</a:t>
            </a:r>
            <a:r>
              <a:t> library.</a:t>
            </a:r>
          </a:p>
          <a:p>
            <a:pPr algn="l"/>
            <a:r>
              <a:t>Specifically we're testing the </a:t>
            </a:r>
            <a:r>
              <a:rPr>
                <a:latin typeface="Courier"/>
                <a:ea typeface="Courier"/>
                <a:cs typeface="Courier"/>
                <a:sym typeface="Courier"/>
              </a:rPr>
              <a:t>firstWord</a:t>
            </a:r>
            <a:r>
              <a:t> function.</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r>
              <a:t>Using Jasmine</a:t>
            </a:r>
          </a:p>
        </p:txBody>
      </p:sp>
      <p:sp>
        <p:nvSpPr>
          <p:cNvPr id="202" name="Shape 202"/>
          <p:cNvSpPr/>
          <p:nvPr/>
        </p:nvSpPr>
        <p:spPr>
          <a:xfrm>
            <a:off x="684123" y="6608096"/>
            <a:ext cx="23015754" cy="5181601"/>
          </a:xfrm>
          <a:prstGeom prst="rect">
            <a:avLst/>
          </a:prstGeom>
          <a:solidFill>
            <a:srgbClr val="E6E6E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200">
                <a:solidFill>
                  <a:srgbClr val="515151"/>
                </a:solidFill>
                <a:latin typeface="Courier"/>
                <a:ea typeface="Courier"/>
                <a:cs typeface="Courier"/>
                <a:sym typeface="Courier"/>
              </a:defRPr>
            </a:pPr>
            <a:r>
              <a:t>describe("stringUtil", function() {</a:t>
            </a:r>
          </a:p>
          <a:p>
            <a:pPr algn="l">
              <a:defRPr sz="4200">
                <a:solidFill>
                  <a:srgbClr val="515151"/>
                </a:solidFill>
                <a:latin typeface="Courier"/>
                <a:ea typeface="Courier"/>
                <a:cs typeface="Courier"/>
                <a:sym typeface="Courier"/>
              </a:defRPr>
            </a:pPr>
            <a:r>
              <a:t>  describe("firstWord", function() {</a:t>
            </a:r>
          </a:p>
          <a:p>
            <a:pPr algn="l">
              <a:defRPr sz="4200">
                <a:solidFill>
                  <a:srgbClr val="515151"/>
                </a:solidFill>
                <a:latin typeface="Courier"/>
                <a:ea typeface="Courier"/>
                <a:cs typeface="Courier"/>
                <a:sym typeface="Courier"/>
              </a:defRPr>
            </a:pPr>
            <a:r>
              <a:t>    it("should return the first word of a string", function () {</a:t>
            </a:r>
          </a:p>
          <a:p>
            <a:pPr algn="l">
              <a:defRPr sz="4200">
                <a:solidFill>
                  <a:srgbClr val="515151"/>
                </a:solidFill>
                <a:latin typeface="Courier"/>
                <a:ea typeface="Courier"/>
                <a:cs typeface="Courier"/>
                <a:sym typeface="Courier"/>
              </a:defRPr>
            </a:pPr>
            <a:r>
              <a:t>      expect(stringUtil.firstWord("one two")).toBe("one");</a:t>
            </a:r>
          </a:p>
          <a:p>
            <a:pPr algn="l">
              <a:defRPr sz="4200">
                <a:solidFill>
                  <a:srgbClr val="515151"/>
                </a:solidFill>
                <a:latin typeface="Courier"/>
                <a:ea typeface="Courier"/>
                <a:cs typeface="Courier"/>
                <a:sym typeface="Courier"/>
              </a:defRPr>
            </a:pPr>
            <a:r>
              <a:t>    });</a:t>
            </a:r>
          </a:p>
          <a:p>
            <a:pPr algn="l">
              <a:defRPr sz="4200">
                <a:solidFill>
                  <a:srgbClr val="515151"/>
                </a:solidFill>
                <a:latin typeface="Courier"/>
                <a:ea typeface="Courier"/>
                <a:cs typeface="Courier"/>
                <a:sym typeface="Courier"/>
              </a:defRPr>
            </a:pPr>
            <a:r>
              <a:t>  });</a:t>
            </a:r>
          </a:p>
          <a:p>
            <a:pPr algn="l">
              <a:defRPr sz="4200">
                <a:solidFill>
                  <a:srgbClr val="515151"/>
                </a:solidFill>
                <a:latin typeface="Courier"/>
                <a:ea typeface="Courier"/>
                <a:cs typeface="Courier"/>
                <a:sym typeface="Courier"/>
              </a:defRPr>
            </a:pPr>
            <a:r>
              <a:t>});</a:t>
            </a:r>
          </a:p>
        </p:txBody>
      </p:sp>
      <p:sp>
        <p:nvSpPr>
          <p:cNvPr id="203" name="Shape 203"/>
          <p:cNvSpPr/>
          <p:nvPr/>
        </p:nvSpPr>
        <p:spPr>
          <a:xfrm>
            <a:off x="9893617" y="3907298"/>
            <a:ext cx="459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Then we spec it</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pPr/>
            <a:r>
              <a:t>Using Jasmine</a:t>
            </a:r>
          </a:p>
        </p:txBody>
      </p:sp>
      <p:sp>
        <p:nvSpPr>
          <p:cNvPr id="206" name="Shape 206"/>
          <p:cNvSpPr/>
          <p:nvPr/>
        </p:nvSpPr>
        <p:spPr>
          <a:xfrm>
            <a:off x="8816974" y="4062603"/>
            <a:ext cx="675005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Then we run the specs</a:t>
            </a:r>
          </a:p>
        </p:txBody>
      </p:sp>
      <p:sp>
        <p:nvSpPr>
          <p:cNvPr id="207" name="Shape 207"/>
          <p:cNvSpPr/>
          <p:nvPr/>
        </p:nvSpPr>
        <p:spPr>
          <a:xfrm>
            <a:off x="10951455" y="7143749"/>
            <a:ext cx="2481090" cy="1409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8600">
                <a:solidFill>
                  <a:schemeClr val="accent5">
                    <a:hueOff val="-176146"/>
                    <a:satOff val="3665"/>
                    <a:lumOff val="-13986"/>
                  </a:schemeClr>
                </a:solidFill>
                <a:latin typeface="Helvetica"/>
                <a:ea typeface="Helvetica"/>
                <a:cs typeface="Helvetica"/>
                <a:sym typeface="Helvetica"/>
              </a:defRPr>
            </a:lvl1pPr>
          </a:lstStyle>
          <a:p>
            <a:pPr/>
            <a:r>
              <a:t>FAIL</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Using Jasmine</a:t>
            </a:r>
          </a:p>
        </p:txBody>
      </p:sp>
      <p:sp>
        <p:nvSpPr>
          <p:cNvPr id="210" name="Shape 210"/>
          <p:cNvSpPr/>
          <p:nvPr/>
        </p:nvSpPr>
        <p:spPr>
          <a:xfrm>
            <a:off x="3629163" y="4222750"/>
            <a:ext cx="17125674" cy="391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Remember the TDD process.</a:t>
            </a:r>
          </a:p>
          <a:p>
            <a:pPr algn="l"/>
            <a:r>
              <a:rPr>
                <a:solidFill>
                  <a:schemeClr val="accent5">
                    <a:hueOff val="-176146"/>
                    <a:satOff val="3665"/>
                    <a:lumOff val="-13986"/>
                  </a:schemeClr>
                </a:solidFill>
              </a:rPr>
              <a:t>Red</a:t>
            </a:r>
            <a:r>
              <a:t> -&gt; </a:t>
            </a:r>
            <a:r>
              <a:rPr>
                <a:solidFill>
                  <a:schemeClr val="accent2">
                    <a:hueOff val="-554920"/>
                    <a:satOff val="-21482"/>
                    <a:lumOff val="-6228"/>
                  </a:schemeClr>
                </a:solidFill>
              </a:rPr>
              <a:t>Green</a:t>
            </a:r>
            <a:r>
              <a:t> -&gt; </a:t>
            </a:r>
            <a:r>
              <a:rPr>
                <a:solidFill>
                  <a:schemeClr val="accent6">
                    <a:lumOff val="-8741"/>
                  </a:schemeClr>
                </a:solidFill>
              </a:rPr>
              <a:t>Refactor</a:t>
            </a:r>
          </a:p>
          <a:p>
            <a:pPr algn="l"/>
            <a:r>
              <a:t>If you don't get red after writing your specs first, then there is something wrong with your specs.</a:t>
            </a:r>
          </a:p>
          <a:p>
            <a:pPr algn="l"/>
            <a:r>
              <a:t>Basically, that first red means you're doing the right thing.</a:t>
            </a:r>
          </a:p>
        </p:txBody>
      </p:sp>
      <p:sp>
        <p:nvSpPr>
          <p:cNvPr id="211" name="Shape 211"/>
          <p:cNvSpPr/>
          <p:nvPr/>
        </p:nvSpPr>
        <p:spPr>
          <a:xfrm>
            <a:off x="7181043" y="9118600"/>
            <a:ext cx="10021914" cy="1625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pPr/>
            <a:r>
              <a:t>stringUtil isn't defined.</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ctrTitle"/>
          </p:nvPr>
        </p:nvSpPr>
        <p:spPr>
          <a:xfrm>
            <a:off x="444454" y="2298700"/>
            <a:ext cx="23495092" cy="4648200"/>
          </a:xfrm>
          <a:prstGeom prst="rect">
            <a:avLst/>
          </a:prstGeom>
        </p:spPr>
        <p:txBody>
          <a:bodyPr/>
          <a:lstStyle/>
          <a:p>
            <a:pPr/>
            <a:r>
              <a:t>Test-driven development (TDD)</a:t>
            </a:r>
          </a:p>
        </p:txBody>
      </p:sp>
    </p:spTree>
  </p:cSld>
  <p:clrMapOvr>
    <a:masterClrMapping/>
  </p:clrMapOvr>
  <mc:AlternateContent xmlns:mc="http://schemas.openxmlformats.org/markup-compatibility/2006">
    <mc:Choice xmlns:p14="http://schemas.microsoft.com/office/powerpoint/2010/main" Requires="p14">
      <p:transition spd="med" advClick="1" p14:dur="1000">
        <p14:prism dir="r" isContent="0" isInverted="1"/>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r>
              <a:t>Using Jasmine</a:t>
            </a:r>
          </a:p>
        </p:txBody>
      </p:sp>
      <p:sp>
        <p:nvSpPr>
          <p:cNvPr id="214" name="Shape 214"/>
          <p:cNvSpPr/>
          <p:nvPr/>
        </p:nvSpPr>
        <p:spPr>
          <a:xfrm>
            <a:off x="7900035" y="5841999"/>
            <a:ext cx="8583931"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 let's define it (in our code)</a:t>
            </a:r>
          </a:p>
          <a:p>
            <a:pPr/>
          </a:p>
          <a:p>
            <a:pPr>
              <a:defRPr>
                <a:latin typeface="Courier"/>
                <a:ea typeface="Courier"/>
                <a:cs typeface="Courier"/>
                <a:sym typeface="Courier"/>
              </a:defRPr>
            </a:pPr>
            <a:r>
              <a:t>var stringUtil = {};</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pPr/>
            <a:r>
              <a:t>Using Jasmine</a:t>
            </a:r>
          </a:p>
        </p:txBody>
      </p:sp>
      <p:sp>
        <p:nvSpPr>
          <p:cNvPr id="217" name="Shape 217"/>
          <p:cNvSpPr/>
          <p:nvPr/>
        </p:nvSpPr>
        <p:spPr>
          <a:xfrm>
            <a:off x="4963091" y="3015929"/>
            <a:ext cx="14457819" cy="100178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Test again and </a:t>
            </a:r>
            <a:r>
              <a:rPr b="1">
                <a:solidFill>
                  <a:schemeClr val="accent5">
                    <a:hueOff val="-176146"/>
                    <a:satOff val="3665"/>
                    <a:lumOff val="-13986"/>
                  </a:schemeClr>
                </a:solidFill>
                <a:latin typeface="Helvetica"/>
                <a:ea typeface="Helvetica"/>
                <a:cs typeface="Helvetica"/>
                <a:sym typeface="Helvetica"/>
              </a:rPr>
              <a:t>FAIL</a:t>
            </a:r>
            <a:r>
              <a:t> : Now we get a different error (from our spec)</a:t>
            </a:r>
          </a:p>
          <a:p>
            <a:pPr algn="l"/>
            <a:r>
              <a:rPr>
                <a:latin typeface="Courier"/>
                <a:ea typeface="Courier"/>
                <a:cs typeface="Courier"/>
                <a:sym typeface="Courier"/>
              </a:rPr>
              <a:t>stringUtil</a:t>
            </a:r>
            <a:r>
              <a:t> doesn't have a </a:t>
            </a:r>
            <a:r>
              <a:rPr>
                <a:latin typeface="Courier"/>
                <a:ea typeface="Courier"/>
                <a:cs typeface="Courier"/>
                <a:sym typeface="Courier"/>
              </a:rPr>
              <a:t>firstWord</a:t>
            </a:r>
            <a:r>
              <a:t> method</a:t>
            </a:r>
          </a:p>
          <a:p>
            <a:pPr algn="l"/>
          </a:p>
          <a:p>
            <a:pPr algn="l"/>
          </a:p>
          <a:p>
            <a:pPr algn="l"/>
            <a:r>
              <a:t>Let's fix that (in our code)</a:t>
            </a:r>
          </a:p>
          <a:p>
            <a:pPr algn="l"/>
          </a:p>
          <a:p>
            <a:pPr algn="l">
              <a:defRPr>
                <a:latin typeface="Courier"/>
                <a:ea typeface="Courier"/>
                <a:cs typeface="Courier"/>
                <a:sym typeface="Courier"/>
              </a:defRPr>
            </a:pPr>
            <a:r>
              <a:t>var stringUtil = {</a:t>
            </a:r>
          </a:p>
          <a:p>
            <a:pPr algn="l">
              <a:defRPr>
                <a:latin typeface="Courier"/>
                <a:ea typeface="Courier"/>
                <a:cs typeface="Courier"/>
                <a:sym typeface="Courier"/>
              </a:defRPr>
            </a:pPr>
            <a:r>
              <a:t>  firstWord: function() {</a:t>
            </a:r>
          </a:p>
          <a:p>
            <a:pPr algn="l">
              <a:defRPr>
                <a:latin typeface="Courier"/>
                <a:ea typeface="Courier"/>
                <a:cs typeface="Courier"/>
                <a:sym typeface="Courier"/>
              </a:defRPr>
            </a:pPr>
            <a:r>
              <a:t>    // Not doing anything yet.</a:t>
            </a:r>
          </a:p>
          <a:p>
            <a:pPr algn="l">
              <a:defRPr>
                <a:latin typeface="Courier"/>
                <a:ea typeface="Courier"/>
                <a:cs typeface="Courier"/>
                <a:sym typeface="Courier"/>
              </a:defRPr>
            </a:pPr>
            <a:r>
              <a:t>  }</a:t>
            </a:r>
          </a:p>
          <a:p>
            <a:pPr algn="l">
              <a:defRPr>
                <a:latin typeface="Courier"/>
                <a:ea typeface="Courier"/>
                <a:cs typeface="Courier"/>
                <a:sym typeface="Courier"/>
              </a:defRPr>
            </a:pPr>
            <a:r>
              <a:t>};</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pPr/>
            <a:r>
              <a:t>Using Jasmine</a:t>
            </a:r>
          </a:p>
        </p:txBody>
      </p:sp>
      <p:sp>
        <p:nvSpPr>
          <p:cNvPr id="220" name="Shape 220"/>
          <p:cNvSpPr/>
          <p:nvPr/>
        </p:nvSpPr>
        <p:spPr>
          <a:xfrm>
            <a:off x="5085202" y="3606795"/>
            <a:ext cx="16666841" cy="84836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Test again and </a:t>
            </a:r>
            <a:r>
              <a:rPr b="1">
                <a:solidFill>
                  <a:schemeClr val="accent5">
                    <a:hueOff val="-176146"/>
                    <a:satOff val="3665"/>
                    <a:lumOff val="-13986"/>
                  </a:schemeClr>
                </a:solidFill>
                <a:latin typeface="Helvetica"/>
                <a:ea typeface="Helvetica"/>
                <a:cs typeface="Helvetica"/>
                <a:sym typeface="Helvetica"/>
              </a:rPr>
              <a:t>FAIL</a:t>
            </a:r>
            <a:r>
              <a:t> : Our function isn't returning anything</a:t>
            </a:r>
          </a:p>
          <a:p>
            <a:pPr algn="l"/>
          </a:p>
          <a:p>
            <a:pPr algn="l"/>
            <a:r>
              <a:t>Now for some actual logic</a:t>
            </a:r>
          </a:p>
          <a:p>
            <a:pPr algn="l"/>
          </a:p>
          <a:p>
            <a:pPr algn="l">
              <a:defRPr>
                <a:latin typeface="Courier"/>
                <a:ea typeface="Courier"/>
                <a:cs typeface="Courier"/>
                <a:sym typeface="Courier"/>
              </a:defRPr>
            </a:pPr>
            <a:r>
              <a:t>var stringUtil = {</a:t>
            </a:r>
          </a:p>
          <a:p>
            <a:pPr algn="l">
              <a:defRPr>
                <a:latin typeface="Courier"/>
                <a:ea typeface="Courier"/>
                <a:cs typeface="Courier"/>
                <a:sym typeface="Courier"/>
              </a:defRPr>
            </a:pPr>
            <a:r>
              <a:t>  firstWord: function(text) {</a:t>
            </a:r>
          </a:p>
          <a:p>
            <a:pPr algn="l">
              <a:defRPr>
                <a:latin typeface="Courier"/>
                <a:ea typeface="Courier"/>
                <a:cs typeface="Courier"/>
                <a:sym typeface="Courier"/>
              </a:defRPr>
            </a:pPr>
            <a:r>
              <a:t>    var textWords = text.split(" ");</a:t>
            </a:r>
          </a:p>
          <a:p>
            <a:pPr algn="l">
              <a:defRPr>
                <a:latin typeface="Courier"/>
                <a:ea typeface="Courier"/>
                <a:cs typeface="Courier"/>
                <a:sym typeface="Courier"/>
              </a:defRPr>
            </a:pPr>
            <a:r>
              <a:t>    return textWords[0];</a:t>
            </a:r>
          </a:p>
          <a:p>
            <a:pPr algn="l">
              <a:defRPr>
                <a:latin typeface="Courier"/>
                <a:ea typeface="Courier"/>
                <a:cs typeface="Courier"/>
                <a:sym typeface="Courier"/>
              </a:defRPr>
            </a:pPr>
            <a:r>
              <a:t>  }</a:t>
            </a:r>
          </a:p>
          <a:p>
            <a:pPr algn="l">
              <a:defRPr>
                <a:latin typeface="Courier"/>
                <a:ea typeface="Courier"/>
                <a:cs typeface="Courier"/>
                <a:sym typeface="Courier"/>
              </a:defRPr>
            </a:pPr>
            <a:r>
              <a:t>};</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prstGeom prst="rect">
            <a:avLst/>
          </a:prstGeom>
        </p:spPr>
        <p:txBody>
          <a:bodyPr/>
          <a:lstStyle/>
          <a:p>
            <a:pPr/>
            <a:r>
              <a:t>Using Jasmine</a:t>
            </a:r>
          </a:p>
        </p:txBody>
      </p:sp>
      <p:sp>
        <p:nvSpPr>
          <p:cNvPr id="223" name="Shape 223"/>
          <p:cNvSpPr/>
          <p:nvPr/>
        </p:nvSpPr>
        <p:spPr>
          <a:xfrm>
            <a:off x="6228388" y="3783045"/>
            <a:ext cx="11927224" cy="848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chemeClr val="accent2">
                    <a:hueOff val="-554920"/>
                    <a:satOff val="-21482"/>
                    <a:lumOff val="-6228"/>
                  </a:schemeClr>
                </a:solidFill>
                <a:latin typeface="Helvetica"/>
                <a:ea typeface="Helvetica"/>
                <a:cs typeface="Helvetica"/>
                <a:sym typeface="Helvetica"/>
              </a:defRPr>
            </a:pPr>
            <a:r>
              <a:t>We got to green!</a:t>
            </a:r>
          </a:p>
          <a:p>
            <a:pPr/>
          </a:p>
          <a:p>
            <a:pPr/>
            <a:r>
              <a:t>(But that code wasn't the greatest)</a:t>
            </a:r>
          </a:p>
          <a:p>
            <a:pPr algn="l"/>
          </a:p>
          <a:p>
            <a:pPr algn="l">
              <a:defRPr b="1">
                <a:solidFill>
                  <a:schemeClr val="accent6">
                    <a:lumOff val="-8741"/>
                  </a:schemeClr>
                </a:solidFill>
                <a:latin typeface="Helvetica"/>
                <a:ea typeface="Helvetica"/>
                <a:cs typeface="Helvetica"/>
                <a:sym typeface="Helvetica"/>
              </a:defRPr>
            </a:pPr>
            <a:r>
              <a:t>Time to refactor</a:t>
            </a:r>
          </a:p>
          <a:p>
            <a:pPr algn="l">
              <a:defRPr>
                <a:latin typeface="Courier"/>
                <a:ea typeface="Courier"/>
                <a:cs typeface="Courier"/>
                <a:sym typeface="Courier"/>
              </a:defRPr>
            </a:pPr>
            <a:r>
              <a:t>var stringUtil = {</a:t>
            </a:r>
          </a:p>
          <a:p>
            <a:pPr algn="l">
              <a:defRPr>
                <a:latin typeface="Courier"/>
                <a:ea typeface="Courier"/>
                <a:cs typeface="Courier"/>
                <a:sym typeface="Courier"/>
              </a:defRPr>
            </a:pPr>
            <a:r>
              <a:t>  firstWord: function(text) {</a:t>
            </a:r>
          </a:p>
          <a:p>
            <a:pPr algn="l">
              <a:defRPr>
                <a:latin typeface="Courier"/>
                <a:ea typeface="Courier"/>
                <a:cs typeface="Courier"/>
                <a:sym typeface="Courier"/>
              </a:defRPr>
            </a:pPr>
            <a:r>
              <a:t>    return text.split(" ")[0];</a:t>
            </a:r>
          </a:p>
          <a:p>
            <a:pPr algn="l">
              <a:defRPr>
                <a:latin typeface="Courier"/>
                <a:ea typeface="Courier"/>
                <a:cs typeface="Courier"/>
                <a:sym typeface="Courier"/>
              </a:defRPr>
            </a:pPr>
            <a:r>
              <a:t>  }</a:t>
            </a:r>
          </a:p>
          <a:p>
            <a:pPr algn="l">
              <a:defRPr>
                <a:latin typeface="Courier"/>
                <a:ea typeface="Courier"/>
                <a:cs typeface="Courier"/>
                <a:sym typeface="Courier"/>
              </a:defRPr>
            </a:pPr>
            <a:r>
              <a:t>};</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a:r>
              <a:t>Using Jasmine</a:t>
            </a:r>
          </a:p>
        </p:txBody>
      </p:sp>
      <p:sp>
        <p:nvSpPr>
          <p:cNvPr id="226" name="Shape 226"/>
          <p:cNvSpPr/>
          <p:nvPr/>
        </p:nvSpPr>
        <p:spPr>
          <a:xfrm>
            <a:off x="10194038" y="3181349"/>
            <a:ext cx="399592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2">
                    <a:hueOff val="-554920"/>
                    <a:satOff val="-21482"/>
                    <a:lumOff val="-6228"/>
                  </a:schemeClr>
                </a:solidFill>
                <a:latin typeface="Helvetica"/>
                <a:ea typeface="Helvetica"/>
                <a:cs typeface="Helvetica"/>
                <a:sym typeface="Helvetica"/>
              </a:defRPr>
            </a:lvl1pPr>
          </a:lstStyle>
          <a:p>
            <a:pPr/>
            <a:r>
              <a:t>Green again!</a:t>
            </a:r>
          </a:p>
        </p:txBody>
      </p:sp>
      <p:sp>
        <p:nvSpPr>
          <p:cNvPr id="227" name="Shape 227"/>
          <p:cNvSpPr/>
          <p:nvPr/>
        </p:nvSpPr>
        <p:spPr>
          <a:xfrm>
            <a:off x="3961070" y="4232674"/>
            <a:ext cx="16461861" cy="83907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300"/>
            </a:pPr>
            <a:r>
              <a:t>Now lets write the specs for </a:t>
            </a:r>
            <a:r>
              <a:rPr>
                <a:latin typeface="Courier"/>
                <a:ea typeface="Courier"/>
                <a:cs typeface="Courier"/>
                <a:sym typeface="Courier"/>
              </a:rPr>
              <a:t>nthWord</a:t>
            </a:r>
          </a:p>
          <a:p>
            <a:pPr algn="l">
              <a:defRPr sz="3300"/>
            </a:pPr>
          </a:p>
          <a:p>
            <a:pPr algn="l">
              <a:defRPr sz="3300">
                <a:latin typeface="Courier"/>
                <a:ea typeface="Courier"/>
                <a:cs typeface="Courier"/>
                <a:sym typeface="Courier"/>
              </a:defRPr>
            </a:pPr>
            <a:r>
              <a:t>describe("stringUtil", function() {</a:t>
            </a:r>
          </a:p>
          <a:p>
            <a:pPr algn="l">
              <a:defRPr sz="3300">
                <a:latin typeface="Courier"/>
                <a:ea typeface="Courier"/>
                <a:cs typeface="Courier"/>
                <a:sym typeface="Courier"/>
              </a:defRPr>
            </a:pPr>
            <a:r>
              <a:t>  describe("firstWord", function() {</a:t>
            </a:r>
          </a:p>
          <a:p>
            <a:pPr algn="l">
              <a:defRPr sz="3300">
                <a:latin typeface="Courier"/>
                <a:ea typeface="Courier"/>
                <a:cs typeface="Courier"/>
                <a:sym typeface="Courier"/>
              </a:defRPr>
            </a:pPr>
            <a:r>
              <a:t>    it("should return the first word of a string", function () {</a:t>
            </a:r>
          </a:p>
          <a:p>
            <a:pPr algn="l">
              <a:defRPr sz="3300">
                <a:latin typeface="Courier"/>
                <a:ea typeface="Courier"/>
                <a:cs typeface="Courier"/>
                <a:sym typeface="Courier"/>
              </a:defRPr>
            </a:pPr>
            <a:r>
              <a:t>      expect(stringUtil.firstWord("one two")).toBe("one");</a:t>
            </a:r>
          </a:p>
          <a:p>
            <a:pPr algn="l">
              <a:defRPr sz="3300">
                <a:latin typeface="Courier"/>
                <a:ea typeface="Courier"/>
                <a:cs typeface="Courier"/>
                <a:sym typeface="Courier"/>
              </a:defRPr>
            </a:pPr>
            <a:r>
              <a:t>    });</a:t>
            </a:r>
          </a:p>
          <a:p>
            <a:pPr algn="l">
              <a:defRPr sz="3300">
                <a:latin typeface="Courier"/>
                <a:ea typeface="Courier"/>
                <a:cs typeface="Courier"/>
                <a:sym typeface="Courier"/>
              </a:defRPr>
            </a:pPr>
            <a:r>
              <a:t>  });</a:t>
            </a:r>
          </a:p>
          <a:p>
            <a:pPr algn="l">
              <a:defRPr sz="3300">
                <a:latin typeface="Courier"/>
                <a:ea typeface="Courier"/>
                <a:cs typeface="Courier"/>
                <a:sym typeface="Courier"/>
              </a:defRPr>
            </a:pPr>
          </a:p>
          <a:p>
            <a:pPr algn="l">
              <a:defRPr sz="3300">
                <a:latin typeface="Courier"/>
                <a:ea typeface="Courier"/>
                <a:cs typeface="Courier"/>
                <a:sym typeface="Courier"/>
              </a:defRPr>
            </a:pPr>
            <a:r>
              <a:t>  describe("nthWord", function() {</a:t>
            </a:r>
          </a:p>
          <a:p>
            <a:pPr algn="l">
              <a:defRPr sz="3300">
                <a:latin typeface="Courier"/>
                <a:ea typeface="Courier"/>
                <a:cs typeface="Courier"/>
                <a:sym typeface="Courier"/>
              </a:defRPr>
            </a:pPr>
            <a:r>
              <a:t>    it("should return the nth word of a string", function () {</a:t>
            </a:r>
          </a:p>
          <a:p>
            <a:pPr algn="l">
              <a:defRPr sz="3300">
                <a:latin typeface="Courier"/>
                <a:ea typeface="Courier"/>
                <a:cs typeface="Courier"/>
                <a:sym typeface="Courier"/>
              </a:defRPr>
            </a:pPr>
            <a:r>
              <a:t>      expect(stringUtil.nthWord("one two", 1)).toBe("one");</a:t>
            </a:r>
          </a:p>
          <a:p>
            <a:pPr algn="l">
              <a:defRPr sz="3300">
                <a:latin typeface="Courier"/>
                <a:ea typeface="Courier"/>
                <a:cs typeface="Courier"/>
                <a:sym typeface="Courier"/>
              </a:defRPr>
            </a:pPr>
            <a:r>
              <a:t>      expect(stringUtil.nthWord("one two", 2)).toBe("two");</a:t>
            </a:r>
          </a:p>
          <a:p>
            <a:pPr algn="l">
              <a:defRPr sz="3300">
                <a:latin typeface="Courier"/>
                <a:ea typeface="Courier"/>
                <a:cs typeface="Courier"/>
                <a:sym typeface="Courier"/>
              </a:defRPr>
            </a:pPr>
            <a:r>
              <a:t>    });</a:t>
            </a:r>
          </a:p>
          <a:p>
            <a:pPr algn="l">
              <a:defRPr sz="3300">
                <a:latin typeface="Courier"/>
                <a:ea typeface="Courier"/>
                <a:cs typeface="Courier"/>
                <a:sym typeface="Courier"/>
              </a:defRPr>
            </a:pPr>
            <a:r>
              <a:t>  });</a:t>
            </a:r>
          </a:p>
          <a:p>
            <a:pPr algn="l">
              <a:defRPr sz="3300">
                <a:latin typeface="Courier"/>
                <a:ea typeface="Courier"/>
                <a:cs typeface="Courier"/>
                <a:sym typeface="Courier"/>
              </a:defRPr>
            </a:pPr>
            <a:r>
              <a:t>});</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prstGeom prst="rect">
            <a:avLst/>
          </a:prstGeom>
        </p:spPr>
        <p:txBody>
          <a:bodyPr/>
          <a:lstStyle/>
          <a:p>
            <a:pPr/>
            <a:r>
              <a:t>Using Jasmine</a:t>
            </a:r>
          </a:p>
        </p:txBody>
      </p:sp>
      <p:sp>
        <p:nvSpPr>
          <p:cNvPr id="230" name="Shape 230"/>
          <p:cNvSpPr/>
          <p:nvPr/>
        </p:nvSpPr>
        <p:spPr>
          <a:xfrm>
            <a:off x="2784464" y="3393863"/>
            <a:ext cx="18815072" cy="92619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pPr>
            <a:r>
              <a:t>We get our first </a:t>
            </a:r>
            <a:r>
              <a:rPr b="1">
                <a:solidFill>
                  <a:schemeClr val="accent5">
                    <a:hueOff val="-176146"/>
                    <a:satOff val="3665"/>
                    <a:lumOff val="-13986"/>
                  </a:schemeClr>
                </a:solidFill>
                <a:latin typeface="Helvetica"/>
                <a:ea typeface="Helvetica"/>
                <a:cs typeface="Helvetica"/>
                <a:sym typeface="Helvetica"/>
              </a:rPr>
              <a:t>failing</a:t>
            </a:r>
            <a:r>
              <a:t> spec because </a:t>
            </a:r>
            <a:r>
              <a:rPr>
                <a:latin typeface="Courier"/>
                <a:ea typeface="Courier"/>
                <a:cs typeface="Courier"/>
                <a:sym typeface="Courier"/>
              </a:rPr>
              <a:t>stringUtil</a:t>
            </a:r>
            <a:r>
              <a:t> doesn't have a </a:t>
            </a:r>
            <a:r>
              <a:rPr>
                <a:latin typeface="Courier"/>
                <a:ea typeface="Courier"/>
                <a:cs typeface="Courier"/>
                <a:sym typeface="Courier"/>
              </a:rPr>
              <a:t>nthWord</a:t>
            </a:r>
            <a:r>
              <a:t> method</a:t>
            </a:r>
          </a:p>
          <a:p>
            <a:pPr algn="l">
              <a:defRPr sz="4000"/>
            </a:pPr>
          </a:p>
          <a:p>
            <a:pPr algn="l">
              <a:defRPr sz="4000"/>
            </a:pPr>
            <a:r>
              <a:t>Let's write </a:t>
            </a:r>
            <a:r>
              <a:rPr>
                <a:latin typeface="Courier"/>
                <a:ea typeface="Courier"/>
                <a:cs typeface="Courier"/>
                <a:sym typeface="Courier"/>
              </a:rPr>
              <a:t>nthWord</a:t>
            </a:r>
          </a:p>
          <a:p>
            <a:pPr algn="l">
              <a:defRPr sz="4000">
                <a:latin typeface="Courier"/>
                <a:ea typeface="Courier"/>
                <a:cs typeface="Courier"/>
                <a:sym typeface="Courier"/>
              </a:defRPr>
            </a:pPr>
          </a:p>
          <a:p>
            <a:pPr algn="l">
              <a:defRPr sz="4000">
                <a:latin typeface="Courier"/>
                <a:ea typeface="Courier"/>
                <a:cs typeface="Courier"/>
                <a:sym typeface="Courier"/>
              </a:defRPr>
            </a:pPr>
            <a:r>
              <a:t>var stringUtil = {</a:t>
            </a:r>
          </a:p>
          <a:p>
            <a:pPr algn="l">
              <a:defRPr sz="4000">
                <a:latin typeface="Courier"/>
                <a:ea typeface="Courier"/>
                <a:cs typeface="Courier"/>
                <a:sym typeface="Courier"/>
              </a:defRPr>
            </a:pPr>
            <a:r>
              <a:t>  firstWord: function(text) {</a:t>
            </a:r>
          </a:p>
          <a:p>
            <a:pPr algn="l">
              <a:defRPr sz="4000">
                <a:latin typeface="Courier"/>
                <a:ea typeface="Courier"/>
                <a:cs typeface="Courier"/>
                <a:sym typeface="Courier"/>
              </a:defRPr>
            </a:pPr>
            <a:r>
              <a:t>    return text.split(" ")[0];</a:t>
            </a:r>
          </a:p>
          <a:p>
            <a:pPr algn="l">
              <a:defRPr sz="4000">
                <a:latin typeface="Courier"/>
                <a:ea typeface="Courier"/>
                <a:cs typeface="Courier"/>
                <a:sym typeface="Courier"/>
              </a:defRPr>
            </a:pPr>
            <a:r>
              <a:t>  },</a:t>
            </a:r>
          </a:p>
          <a:p>
            <a:pPr algn="l">
              <a:defRPr sz="4000">
                <a:latin typeface="Courier"/>
                <a:ea typeface="Courier"/>
                <a:cs typeface="Courier"/>
                <a:sym typeface="Courier"/>
              </a:defRPr>
            </a:pPr>
          </a:p>
          <a:p>
            <a:pPr algn="l">
              <a:defRPr sz="4000">
                <a:latin typeface="Courier"/>
                <a:ea typeface="Courier"/>
                <a:cs typeface="Courier"/>
                <a:sym typeface="Courier"/>
              </a:defRPr>
            </a:pPr>
            <a:r>
              <a:t>  nthWord: function(text, i) {</a:t>
            </a:r>
          </a:p>
          <a:p>
            <a:pPr algn="l">
              <a:defRPr sz="4000">
                <a:latin typeface="Courier"/>
                <a:ea typeface="Courier"/>
                <a:cs typeface="Courier"/>
                <a:sym typeface="Courier"/>
              </a:defRPr>
            </a:pPr>
            <a:r>
              <a:t>    return text.split(" ")[i - 1];</a:t>
            </a:r>
          </a:p>
          <a:p>
            <a:pPr algn="l">
              <a:defRPr sz="4000">
                <a:latin typeface="Courier"/>
                <a:ea typeface="Courier"/>
                <a:cs typeface="Courier"/>
                <a:sym typeface="Courier"/>
              </a:defRPr>
            </a:pPr>
            <a:r>
              <a:t>  }</a:t>
            </a:r>
          </a:p>
          <a:p>
            <a:pPr algn="l">
              <a:defRPr sz="4000">
                <a:latin typeface="Courier"/>
                <a:ea typeface="Courier"/>
                <a:cs typeface="Courier"/>
                <a:sym typeface="Courier"/>
              </a:defRPr>
            </a:pPr>
            <a:r>
              <a:t>};</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pPr/>
            <a:r>
              <a:t>Using Jasmine</a:t>
            </a:r>
          </a:p>
        </p:txBody>
      </p:sp>
      <p:sp>
        <p:nvSpPr>
          <p:cNvPr id="233" name="Shape 233"/>
          <p:cNvSpPr/>
          <p:nvPr/>
        </p:nvSpPr>
        <p:spPr>
          <a:xfrm>
            <a:off x="2784464" y="3632200"/>
            <a:ext cx="18815072" cy="843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4000">
                <a:solidFill>
                  <a:schemeClr val="accent2">
                    <a:hueOff val="-554920"/>
                    <a:satOff val="-21482"/>
                    <a:lumOff val="-6228"/>
                  </a:schemeClr>
                </a:solidFill>
                <a:latin typeface="Helvetica"/>
                <a:ea typeface="Helvetica"/>
                <a:cs typeface="Helvetica"/>
                <a:sym typeface="Helvetica"/>
              </a:defRPr>
            </a:pPr>
            <a:r>
              <a:t>All Green! TDD Unit Test Complete</a:t>
            </a:r>
          </a:p>
          <a:p>
            <a:pPr algn="l">
              <a:defRPr sz="4000"/>
            </a:pPr>
          </a:p>
          <a:p>
            <a:pPr algn="l">
              <a:defRPr sz="3300">
                <a:latin typeface="Courier"/>
                <a:ea typeface="Courier"/>
                <a:cs typeface="Courier"/>
                <a:sym typeface="Courier"/>
              </a:defRPr>
            </a:pPr>
            <a:r>
              <a:t>describe("stringUtil", function() {</a:t>
            </a:r>
          </a:p>
          <a:p>
            <a:pPr algn="l">
              <a:defRPr sz="3300">
                <a:latin typeface="Courier"/>
                <a:ea typeface="Courier"/>
                <a:cs typeface="Courier"/>
                <a:sym typeface="Courier"/>
              </a:defRPr>
            </a:pPr>
            <a:r>
              <a:t>  describe("firstWord", function() {</a:t>
            </a:r>
          </a:p>
          <a:p>
            <a:pPr algn="l">
              <a:defRPr sz="3300">
                <a:latin typeface="Courier"/>
                <a:ea typeface="Courier"/>
                <a:cs typeface="Courier"/>
                <a:sym typeface="Courier"/>
              </a:defRPr>
            </a:pPr>
            <a:r>
              <a:t>    it("should return the first word of a string", function () {</a:t>
            </a:r>
          </a:p>
          <a:p>
            <a:pPr algn="l">
              <a:defRPr sz="3300">
                <a:latin typeface="Courier"/>
                <a:ea typeface="Courier"/>
                <a:cs typeface="Courier"/>
                <a:sym typeface="Courier"/>
              </a:defRPr>
            </a:pPr>
            <a:r>
              <a:t>      expect(stringUtil.firstWord("one two")).toBe("one");</a:t>
            </a:r>
          </a:p>
          <a:p>
            <a:pPr algn="l">
              <a:defRPr sz="3300">
                <a:latin typeface="Courier"/>
                <a:ea typeface="Courier"/>
                <a:cs typeface="Courier"/>
                <a:sym typeface="Courier"/>
              </a:defRPr>
            </a:pPr>
            <a:r>
              <a:t>    });</a:t>
            </a:r>
          </a:p>
          <a:p>
            <a:pPr algn="l">
              <a:defRPr sz="3300">
                <a:latin typeface="Courier"/>
                <a:ea typeface="Courier"/>
                <a:cs typeface="Courier"/>
                <a:sym typeface="Courier"/>
              </a:defRPr>
            </a:pPr>
            <a:r>
              <a:t>  });</a:t>
            </a:r>
          </a:p>
          <a:p>
            <a:pPr algn="l">
              <a:defRPr sz="3300">
                <a:latin typeface="Courier"/>
                <a:ea typeface="Courier"/>
                <a:cs typeface="Courier"/>
                <a:sym typeface="Courier"/>
              </a:defRPr>
            </a:pPr>
          </a:p>
          <a:p>
            <a:pPr algn="l">
              <a:defRPr sz="3300">
                <a:latin typeface="Courier"/>
                <a:ea typeface="Courier"/>
                <a:cs typeface="Courier"/>
                <a:sym typeface="Courier"/>
              </a:defRPr>
            </a:pPr>
            <a:r>
              <a:t>  describe("nthWord", function() {</a:t>
            </a:r>
          </a:p>
          <a:p>
            <a:pPr algn="l">
              <a:defRPr sz="3300">
                <a:latin typeface="Courier"/>
                <a:ea typeface="Courier"/>
                <a:cs typeface="Courier"/>
                <a:sym typeface="Courier"/>
              </a:defRPr>
            </a:pPr>
            <a:r>
              <a:t>    it("should return the nth word of a string", function () {</a:t>
            </a:r>
          </a:p>
          <a:p>
            <a:pPr algn="l">
              <a:defRPr sz="3300">
                <a:latin typeface="Courier"/>
                <a:ea typeface="Courier"/>
                <a:cs typeface="Courier"/>
                <a:sym typeface="Courier"/>
              </a:defRPr>
            </a:pPr>
            <a:r>
              <a:t>      expect(stringUtil.nthWord("one two", 1)).toBe("one");</a:t>
            </a:r>
          </a:p>
          <a:p>
            <a:pPr algn="l">
              <a:defRPr sz="3300">
                <a:latin typeface="Courier"/>
                <a:ea typeface="Courier"/>
                <a:cs typeface="Courier"/>
                <a:sym typeface="Courier"/>
              </a:defRPr>
            </a:pPr>
            <a:r>
              <a:t>      expect(stringUtil.nthWord("one two", 2)).toBe("two");</a:t>
            </a:r>
          </a:p>
          <a:p>
            <a:pPr algn="l">
              <a:defRPr sz="3300">
                <a:latin typeface="Courier"/>
                <a:ea typeface="Courier"/>
                <a:cs typeface="Courier"/>
                <a:sym typeface="Courier"/>
              </a:defRPr>
            </a:pPr>
            <a:r>
              <a:t>    });</a:t>
            </a:r>
          </a:p>
          <a:p>
            <a:pPr algn="l">
              <a:defRPr sz="3300">
                <a:latin typeface="Courier"/>
                <a:ea typeface="Courier"/>
                <a:cs typeface="Courier"/>
                <a:sym typeface="Courier"/>
              </a:defRPr>
            </a:pPr>
            <a:r>
              <a:t>  });</a:t>
            </a:r>
          </a:p>
          <a:p>
            <a:pPr algn="l">
              <a:defRPr sz="3300">
                <a:latin typeface="Courier"/>
                <a:ea typeface="Courier"/>
                <a:cs typeface="Courier"/>
                <a:sym typeface="Courier"/>
              </a:defRPr>
            </a:pPr>
            <a:r>
              <a: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Objectives</a:t>
            </a:r>
          </a:p>
        </p:txBody>
      </p:sp>
      <p:sp>
        <p:nvSpPr>
          <p:cNvPr id="154" name="Shape 154"/>
          <p:cNvSpPr/>
          <p:nvPr>
            <p:ph type="body" sz="half" idx="1"/>
          </p:nvPr>
        </p:nvSpPr>
        <p:spPr>
          <a:xfrm>
            <a:off x="1689100" y="3615733"/>
            <a:ext cx="21005800" cy="6076043"/>
          </a:xfrm>
          <a:prstGeom prst="rect">
            <a:avLst/>
          </a:prstGeom>
        </p:spPr>
        <p:txBody>
          <a:bodyPr/>
          <a:lstStyle/>
          <a:p>
            <a:pPr>
              <a:defRPr sz="4900"/>
            </a:pPr>
            <a:r>
              <a:t>Students will understand why we test our codebase</a:t>
            </a:r>
          </a:p>
          <a:p>
            <a:pPr>
              <a:defRPr sz="4900"/>
            </a:pPr>
            <a:r>
              <a:t>Students will understand what Test-driven development (TDD) is</a:t>
            </a:r>
          </a:p>
          <a:p>
            <a:pPr>
              <a:defRPr sz="4900"/>
            </a:pPr>
            <a:r>
              <a:t>Students will understand unit testing in TDD</a:t>
            </a:r>
          </a:p>
        </p:txBody>
      </p:sp>
    </p:spTree>
  </p:cSld>
  <p:clrMapOvr>
    <a:masterClrMapping/>
  </p:clrMapOvr>
  <mc:AlternateContent xmlns:mc="http://schemas.openxmlformats.org/markup-compatibility/2006">
    <mc:Choice xmlns:p14="http://schemas.microsoft.com/office/powerpoint/2010/main" Requires="p14">
      <p:transition spd="med" advClick="1" p14:dur="1000">
        <p14:prism dir="r" isContent="0" isInverted="1"/>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nvSpPr>
        <p:spPr>
          <a:xfrm>
            <a:off x="928369" y="3606800"/>
            <a:ext cx="22527262" cy="848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a:latin typeface="Helvetica"/>
                <a:ea typeface="Helvetica"/>
                <a:cs typeface="Helvetica"/>
                <a:sym typeface="Helvetica"/>
              </a:defRPr>
            </a:pPr>
            <a:r>
              <a:t>Tests Improve Design</a:t>
            </a:r>
          </a:p>
          <a:p>
            <a:pPr lvl="1" marL="1245576" indent="-610576" algn="l">
              <a:buSzPct val="75000"/>
              <a:buChar char="•"/>
            </a:pPr>
            <a:r>
              <a:t>Writing tests forces you to make your code testable. Specifically, you tend to rely less on bad habits like using global variables, instead making your code more component based and easier to use.</a:t>
            </a:r>
            <a:br/>
          </a:p>
          <a:p>
            <a:pPr algn="l">
              <a:defRPr b="1">
                <a:latin typeface="Helvetica"/>
                <a:ea typeface="Helvetica"/>
                <a:cs typeface="Helvetica"/>
                <a:sym typeface="Helvetica"/>
              </a:defRPr>
            </a:pPr>
            <a:r>
              <a:t>Tests Defend Against Other Programmers</a:t>
            </a:r>
          </a:p>
          <a:p>
            <a:pPr lvl="1" marL="1245576" indent="-610576" algn="l">
              <a:buSzPct val="75000"/>
              <a:buChar char="•"/>
            </a:pPr>
            <a:r>
              <a:t>Larger projects and applications are touched by many programmers. With code tests, you can ensure that when another programmer changes the code, the test breaks and informs the programmer of the problem. This behavior avoids breaking unknown sections of the code that are relying on that code</a:t>
            </a:r>
          </a:p>
        </p:txBody>
      </p:sp>
      <p:sp>
        <p:nvSpPr>
          <p:cNvPr id="157" name="Shape 157"/>
          <p:cNvSpPr/>
          <p:nvPr>
            <p:ph type="title"/>
          </p:nvPr>
        </p:nvSpPr>
        <p:spPr>
          <a:prstGeom prst="rect">
            <a:avLst/>
          </a:prstGeom>
        </p:spPr>
        <p:txBody>
          <a:bodyPr/>
          <a:lstStyle/>
          <a:p>
            <a:pPr/>
            <a:r>
              <a:t>Why Test Our Code?</a:t>
            </a:r>
          </a:p>
        </p:txBody>
      </p:sp>
    </p:spTree>
  </p:cSld>
  <p:clrMapOvr>
    <a:masterClrMapping/>
  </p:clrMapOvr>
  <mc:AlternateContent xmlns:mc="http://schemas.openxmlformats.org/markup-compatibility/2006">
    <mc:Choice xmlns:p14="http://schemas.microsoft.com/office/powerpoint/2010/main" Requires="p14">
      <p:transition spd="med" advClick="1" p14:dur="1000">
        <p14:prism dir="r" isContent="0" isInverted="1"/>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nvSpPr>
        <p:spPr>
          <a:xfrm>
            <a:off x="634930" y="3035300"/>
            <a:ext cx="23447714" cy="962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4200">
                <a:latin typeface="Helvetica"/>
                <a:ea typeface="Helvetica"/>
                <a:cs typeface="Helvetica"/>
                <a:sym typeface="Helvetica"/>
              </a:defRPr>
            </a:pPr>
            <a:r>
              <a:t>Testing Forces You to Slow Down and Think</a:t>
            </a:r>
          </a:p>
          <a:p>
            <a:pPr lvl="1" marL="1245576" indent="-610576" algn="l">
              <a:buSzPct val="75000"/>
              <a:buChar char="•"/>
              <a:defRPr sz="4200"/>
            </a:pPr>
            <a:r>
              <a:t>TDD design requires programmers to think about function inputs and outputs</a:t>
            </a:r>
            <a:br/>
          </a:p>
          <a:p>
            <a:pPr algn="l">
              <a:defRPr b="1" sz="4200">
                <a:latin typeface="Helvetica"/>
                <a:ea typeface="Helvetica"/>
                <a:cs typeface="Helvetica"/>
                <a:sym typeface="Helvetica"/>
              </a:defRPr>
            </a:pPr>
            <a:r>
              <a:t>Tests Reduce Bugs in Existing Features</a:t>
            </a:r>
          </a:p>
          <a:p>
            <a:pPr lvl="1" marL="1245576" indent="-610576" algn="l">
              <a:buSzPct val="75000"/>
              <a:buChar char="•"/>
              <a:defRPr sz="4200"/>
            </a:pPr>
            <a:r>
              <a:t>With proper unit testing we can ensure that functions won’t be broken during refactoring of code</a:t>
            </a:r>
            <a:br/>
          </a:p>
          <a:p>
            <a:pPr algn="l">
              <a:defRPr b="1" sz="4200">
                <a:latin typeface="Helvetica"/>
                <a:ea typeface="Helvetica"/>
                <a:cs typeface="Helvetica"/>
                <a:sym typeface="Helvetica"/>
              </a:defRPr>
            </a:pPr>
            <a:r>
              <a:t>Testing Makes Development Faster</a:t>
            </a:r>
          </a:p>
          <a:p>
            <a:pPr lvl="1" marL="1245576" indent="-610576" algn="l">
              <a:buSzPct val="75000"/>
              <a:buChar char="•"/>
              <a:defRPr sz="4200"/>
            </a:pPr>
            <a:r>
              <a:t>TDD helps you to realize when to stop coding. Your tests give you confidence that you've done enough for now and can stop tweaking and move on to the next thing</a:t>
            </a:r>
            <a:br/>
          </a:p>
          <a:p>
            <a:pPr algn="l">
              <a:defRPr b="1" sz="4200">
                <a:latin typeface="Helvetica"/>
                <a:ea typeface="Helvetica"/>
                <a:cs typeface="Helvetica"/>
                <a:sym typeface="Helvetica"/>
              </a:defRPr>
            </a:pPr>
            <a:r>
              <a:t>Tests Reduce Fear</a:t>
            </a:r>
          </a:p>
          <a:p>
            <a:pPr lvl="1" marL="1245576" indent="-610576" algn="l">
              <a:buSzPct val="75000"/>
              <a:buChar char="•"/>
              <a:defRPr sz="4200"/>
            </a:pPr>
            <a:r>
              <a:t>One of the biggest fears that programmers encounter is making a change to a piece of code and not knowing what is going to break. Having a complete test suite allows programmers to remove the fear of making changes or adding new features.</a:t>
            </a:r>
          </a:p>
        </p:txBody>
      </p:sp>
      <p:sp>
        <p:nvSpPr>
          <p:cNvPr id="160" name="Shape 160"/>
          <p:cNvSpPr/>
          <p:nvPr>
            <p:ph type="title"/>
          </p:nvPr>
        </p:nvSpPr>
        <p:spPr>
          <a:prstGeom prst="rect">
            <a:avLst/>
          </a:prstGeom>
        </p:spPr>
        <p:txBody>
          <a:bodyPr/>
          <a:lstStyle/>
          <a:p>
            <a:pPr/>
            <a:r>
              <a:t>Why Test Our Code?</a:t>
            </a:r>
          </a:p>
        </p:txBody>
      </p:sp>
    </p:spTree>
  </p:cSld>
  <p:clrMapOvr>
    <a:masterClrMapping/>
  </p:clrMapOvr>
  <mc:AlternateContent xmlns:mc="http://schemas.openxmlformats.org/markup-compatibility/2006">
    <mc:Choice xmlns:p14="http://schemas.microsoft.com/office/powerpoint/2010/main" Requires="p14">
      <p:transition spd="med" advClick="1" p14:dur="1000">
        <p14:prism dir="r" isContent="0" isInverted="1"/>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r>
              <a:t>Test Driven Development (TDD)</a:t>
            </a:r>
          </a:p>
        </p:txBody>
      </p:sp>
      <p:sp>
        <p:nvSpPr>
          <p:cNvPr id="163" name="Shape 163"/>
          <p:cNvSpPr/>
          <p:nvPr>
            <p:ph type="body" sz="half" idx="1"/>
          </p:nvPr>
        </p:nvSpPr>
        <p:spPr>
          <a:xfrm>
            <a:off x="1689100" y="3484016"/>
            <a:ext cx="21005800" cy="5477968"/>
          </a:xfrm>
          <a:prstGeom prst="rect">
            <a:avLst/>
          </a:prstGeom>
        </p:spPr>
        <p:txBody>
          <a:bodyPr/>
          <a:lstStyle/>
          <a:p>
            <a:pPr marL="0" indent="0">
              <a:buSzTx/>
              <a:buNone/>
            </a:pPr>
            <a:r>
              <a:t>TDD tests small sections of code in an automated fashion in order to make sure that when small critical sections of the code work we can rely on larger sections that rely on the smaller sections to work also.</a:t>
            </a:r>
          </a:p>
          <a:p>
            <a:pPr marL="0" indent="0">
              <a:buSzTx/>
              <a:buNone/>
            </a:pPr>
            <a:r>
              <a:t>Unit Tests - testing individual units of code in isolation.</a:t>
            </a:r>
          </a:p>
        </p:txBody>
      </p:sp>
    </p:spTree>
  </p:cSld>
  <p:clrMapOvr>
    <a:masterClrMapping/>
  </p:clrMapOvr>
  <mc:AlternateContent xmlns:mc="http://schemas.openxmlformats.org/markup-compatibility/2006">
    <mc:Choice xmlns:p14="http://schemas.microsoft.com/office/powerpoint/2010/main" Requires="p14">
      <p:transition spd="med" advClick="1" p14:dur="1000">
        <p14:prism dir="r" isContent="0" isInverted="1"/>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TDD Method</a:t>
            </a:r>
          </a:p>
        </p:txBody>
      </p:sp>
      <p:sp>
        <p:nvSpPr>
          <p:cNvPr id="166" name="Shape 166"/>
          <p:cNvSpPr/>
          <p:nvPr>
            <p:ph type="body" idx="1"/>
          </p:nvPr>
        </p:nvSpPr>
        <p:spPr>
          <a:xfrm>
            <a:off x="1689100" y="3673028"/>
            <a:ext cx="21005801" cy="6369944"/>
          </a:xfrm>
          <a:prstGeom prst="rect">
            <a:avLst/>
          </a:prstGeom>
        </p:spPr>
        <p:txBody>
          <a:bodyPr/>
          <a:lstStyle>
            <a:lvl1pPr marL="0" indent="0">
              <a:buSzTx/>
              <a:buNone/>
            </a:lvl1pPr>
          </a:lstStyle>
          <a:p>
            <a:pPr/>
            <a:r>
              <a:t>Test-driven development (TDD) is a software development process that relies on the repetition of a very short development cycle: first the developer writes an (initially failing) automated test case that defines a desired improvement or new function, then produces the minimum amount of code to pass that test, and finally refactors the new code to acceptable standards.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tdd_flow.gif"/>
          <p:cNvPicPr>
            <a:picLocks noChangeAspect="1"/>
          </p:cNvPicPr>
          <p:nvPr/>
        </p:nvPicPr>
        <p:blipFill>
          <a:blip r:embed="rId2">
            <a:extLst/>
          </a:blip>
          <a:stretch>
            <a:fillRect/>
          </a:stretch>
        </p:blipFill>
        <p:spPr>
          <a:xfrm>
            <a:off x="120650" y="746676"/>
            <a:ext cx="11210298" cy="11714648"/>
          </a:xfrm>
          <a:prstGeom prst="rect">
            <a:avLst/>
          </a:prstGeom>
          <a:ln w="12700">
            <a:miter lim="400000"/>
          </a:ln>
        </p:spPr>
      </p:pic>
      <p:sp>
        <p:nvSpPr>
          <p:cNvPr id="169" name="Shape 169"/>
          <p:cNvSpPr/>
          <p:nvPr/>
        </p:nvSpPr>
        <p:spPr>
          <a:xfrm>
            <a:off x="12479337" y="3225799"/>
            <a:ext cx="11241386" cy="924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54807" indent="-854807" algn="l">
              <a:buSzPct val="100000"/>
              <a:buAutoNum type="arabicPeriod" startAt="1"/>
            </a:pPr>
            <a:r>
              <a:t>Write function with no code inside but knowing the desired inputs and output to accomplish the task.</a:t>
            </a:r>
            <a:br/>
            <a:r>
              <a:rPr>
                <a:solidFill>
                  <a:schemeClr val="accent5">
                    <a:hueOff val="-176146"/>
                    <a:satOff val="3665"/>
                    <a:lumOff val="-13986"/>
                  </a:schemeClr>
                </a:solidFill>
              </a:rPr>
              <a:t>This will fail the test.</a:t>
            </a:r>
          </a:p>
          <a:p>
            <a:pPr marL="854807" indent="-854807" algn="l">
              <a:buSzPct val="100000"/>
              <a:buAutoNum type="arabicPeriod" startAt="1"/>
            </a:pPr>
            <a:r>
              <a:t>Write the most basic code inside your function to make it work and pass the test.</a:t>
            </a:r>
            <a:br/>
            <a:r>
              <a:rPr>
                <a:solidFill>
                  <a:schemeClr val="accent2">
                    <a:hueOff val="-554920"/>
                    <a:satOff val="-21482"/>
                    <a:lumOff val="-6228"/>
                  </a:schemeClr>
                </a:solidFill>
              </a:rPr>
              <a:t>This will pass the test.</a:t>
            </a:r>
          </a:p>
          <a:p>
            <a:pPr marL="854807" indent="-854807" algn="l">
              <a:buSzPct val="100000"/>
              <a:buAutoNum type="arabicPeriod" startAt="1"/>
            </a:pPr>
            <a:r>
              <a:t>When time or resources permit, revisit the function and refactor, or improve the code.</a:t>
            </a:r>
            <a:br/>
            <a:r>
              <a:rPr>
                <a:solidFill>
                  <a:schemeClr val="accent6">
                    <a:lumOff val="-8741"/>
                  </a:schemeClr>
                </a:solidFill>
              </a:rPr>
              <a:t>Refactor.</a:t>
            </a:r>
          </a:p>
        </p:txBody>
      </p:sp>
      <p:sp>
        <p:nvSpPr>
          <p:cNvPr id="170" name="Shape 170"/>
          <p:cNvSpPr/>
          <p:nvPr>
            <p:ph type="title"/>
          </p:nvPr>
        </p:nvSpPr>
        <p:spPr>
          <a:xfrm>
            <a:off x="1689100" y="600009"/>
            <a:ext cx="21005800" cy="2286001"/>
          </a:xfrm>
          <a:prstGeom prst="rect">
            <a:avLst/>
          </a:prstGeom>
        </p:spPr>
        <p:txBody>
          <a:bodyPr/>
          <a:lstStyle/>
          <a:p>
            <a:pPr/>
            <a:r>
              <a:t>TDD Method</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Testing Tools For Javascript</a:t>
            </a:r>
          </a:p>
        </p:txBody>
      </p:sp>
      <p:sp>
        <p:nvSpPr>
          <p:cNvPr id="173" name="Shape 173"/>
          <p:cNvSpPr/>
          <p:nvPr>
            <p:ph type="body" sz="half" idx="1"/>
          </p:nvPr>
        </p:nvSpPr>
        <p:spPr>
          <a:xfrm>
            <a:off x="2500461" y="4527450"/>
            <a:ext cx="19383078" cy="5778700"/>
          </a:xfrm>
          <a:prstGeom prst="rect">
            <a:avLst/>
          </a:prstGeom>
        </p:spPr>
        <p:txBody>
          <a:bodyPr/>
          <a:lstStyle/>
          <a:p>
            <a:pPr/>
            <a:r>
              <a:t>Jasmine</a:t>
            </a:r>
          </a:p>
          <a:p>
            <a:pPr/>
            <a:r>
              <a:t>Karma</a:t>
            </a:r>
          </a:p>
          <a:p>
            <a:pPr/>
            <a:r>
              <a:t>Selenium </a:t>
            </a:r>
          </a:p>
          <a:p>
            <a:pPr/>
            <a:r>
              <a:t>Selenium Webdriver</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