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6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5" name="Shape 115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6" name="Shape 116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19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29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31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idx="13"/>
          </p:nvPr>
        </p:nvSpPr>
        <p:spPr>
          <a:xfrm>
            <a:off x="3124993" y="392286"/>
            <a:ext cx="18135601" cy="8737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635000" y="113157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/>
        </p:nvSpPr>
        <p:spPr>
          <a:xfrm>
            <a:off x="8597" y="9485851"/>
            <a:ext cx="24384001" cy="1907877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7" name="RutgersBanner.png"/>
          <p:cNvPicPr>
            <a:picLocks noChangeAspect="1"/>
          </p:cNvPicPr>
          <p:nvPr/>
        </p:nvPicPr>
        <p:blipFill>
          <a:blip r:embed="rId2">
            <a:extLst/>
          </a:blip>
          <a:srcRect l="0" t="7078" r="0" b="7078"/>
          <a:stretch>
            <a:fillRect/>
          </a:stretch>
        </p:blipFill>
        <p:spPr>
          <a:xfrm>
            <a:off x="3925375" y="9487077"/>
            <a:ext cx="16533250" cy="190542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64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66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hape 76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78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80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90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92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/>
        </p:nvSpPr>
        <p:spPr>
          <a:xfrm>
            <a:off x="4256906" y="12764027"/>
            <a:ext cx="20133444" cy="956835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04" name="image2.png"/>
          <p:cNvPicPr>
            <a:picLocks noChangeAspect="1"/>
          </p:cNvPicPr>
          <p:nvPr/>
        </p:nvPicPr>
        <p:blipFill>
          <a:blip r:embed="rId2">
            <a:extLst/>
          </a:blip>
          <a:srcRect l="0" t="0" r="9943" b="0"/>
          <a:stretch>
            <a:fillRect/>
          </a:stretch>
        </p:blipFill>
        <p:spPr>
          <a:xfrm>
            <a:off x="1435" y="12764205"/>
            <a:ext cx="7675564" cy="96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796"/>
                </a:lnTo>
                <a:lnTo>
                  <a:pt x="0" y="21600"/>
                </a:lnTo>
                <a:lnTo>
                  <a:pt x="6271" y="21600"/>
                </a:lnTo>
                <a:lnTo>
                  <a:pt x="12542" y="21600"/>
                </a:lnTo>
                <a:lnTo>
                  <a:pt x="12541" y="19862"/>
                </a:lnTo>
                <a:cubicBezTo>
                  <a:pt x="12540" y="18905"/>
                  <a:pt x="12557" y="17932"/>
                  <a:pt x="12577" y="17704"/>
                </a:cubicBezTo>
                <a:cubicBezTo>
                  <a:pt x="12597" y="17477"/>
                  <a:pt x="12597" y="16907"/>
                  <a:pt x="12577" y="16430"/>
                </a:cubicBezTo>
                <a:cubicBezTo>
                  <a:pt x="12557" y="15952"/>
                  <a:pt x="12541" y="15063"/>
                  <a:pt x="12541" y="14459"/>
                </a:cubicBezTo>
                <a:cubicBezTo>
                  <a:pt x="12542" y="13373"/>
                  <a:pt x="12546" y="13359"/>
                  <a:pt x="12818" y="13265"/>
                </a:cubicBezTo>
                <a:cubicBezTo>
                  <a:pt x="12969" y="13213"/>
                  <a:pt x="13141" y="12970"/>
                  <a:pt x="13199" y="12730"/>
                </a:cubicBezTo>
                <a:cubicBezTo>
                  <a:pt x="13281" y="12392"/>
                  <a:pt x="13325" y="12398"/>
                  <a:pt x="13393" y="12739"/>
                </a:cubicBezTo>
                <a:cubicBezTo>
                  <a:pt x="13442" y="12981"/>
                  <a:pt x="13597" y="13176"/>
                  <a:pt x="13736" y="13176"/>
                </a:cubicBezTo>
                <a:cubicBezTo>
                  <a:pt x="13967" y="13176"/>
                  <a:pt x="13994" y="13089"/>
                  <a:pt x="14034" y="12231"/>
                </a:cubicBezTo>
                <a:lnTo>
                  <a:pt x="14079" y="11286"/>
                </a:lnTo>
                <a:lnTo>
                  <a:pt x="14260" y="12436"/>
                </a:lnTo>
                <a:lnTo>
                  <a:pt x="14441" y="13577"/>
                </a:lnTo>
                <a:lnTo>
                  <a:pt x="14519" y="12632"/>
                </a:lnTo>
                <a:cubicBezTo>
                  <a:pt x="14597" y="11688"/>
                  <a:pt x="14597" y="11680"/>
                  <a:pt x="14693" y="12400"/>
                </a:cubicBezTo>
                <a:cubicBezTo>
                  <a:pt x="14790" y="13119"/>
                  <a:pt x="14909" y="13346"/>
                  <a:pt x="15143" y="13238"/>
                </a:cubicBezTo>
                <a:cubicBezTo>
                  <a:pt x="15245" y="13191"/>
                  <a:pt x="15276" y="12931"/>
                  <a:pt x="15314" y="11821"/>
                </a:cubicBezTo>
                <a:cubicBezTo>
                  <a:pt x="15352" y="10733"/>
                  <a:pt x="15347" y="10343"/>
                  <a:pt x="15290" y="9842"/>
                </a:cubicBezTo>
                <a:cubicBezTo>
                  <a:pt x="15231" y="9327"/>
                  <a:pt x="15230" y="9095"/>
                  <a:pt x="15277" y="8487"/>
                </a:cubicBezTo>
                <a:cubicBezTo>
                  <a:pt x="15324" y="7891"/>
                  <a:pt x="15323" y="7635"/>
                  <a:pt x="15274" y="7167"/>
                </a:cubicBezTo>
                <a:cubicBezTo>
                  <a:pt x="15196" y="6414"/>
                  <a:pt x="14910" y="6420"/>
                  <a:pt x="14775" y="7176"/>
                </a:cubicBezTo>
                <a:cubicBezTo>
                  <a:pt x="14679" y="7715"/>
                  <a:pt x="14663" y="7706"/>
                  <a:pt x="14585" y="7141"/>
                </a:cubicBezTo>
                <a:cubicBezTo>
                  <a:pt x="14460" y="6236"/>
                  <a:pt x="14286" y="6545"/>
                  <a:pt x="14280" y="7684"/>
                </a:cubicBezTo>
                <a:cubicBezTo>
                  <a:pt x="14277" y="8188"/>
                  <a:pt x="14273" y="8760"/>
                  <a:pt x="14269" y="8950"/>
                </a:cubicBezTo>
                <a:cubicBezTo>
                  <a:pt x="14265" y="9141"/>
                  <a:pt x="14194" y="8701"/>
                  <a:pt x="14111" y="7979"/>
                </a:cubicBezTo>
                <a:cubicBezTo>
                  <a:pt x="13973" y="6775"/>
                  <a:pt x="13939" y="6664"/>
                  <a:pt x="13700" y="6641"/>
                </a:cubicBezTo>
                <a:cubicBezTo>
                  <a:pt x="13557" y="6628"/>
                  <a:pt x="13428" y="6778"/>
                  <a:pt x="13413" y="6971"/>
                </a:cubicBezTo>
                <a:cubicBezTo>
                  <a:pt x="13378" y="7435"/>
                  <a:pt x="13175" y="7421"/>
                  <a:pt x="13139" y="6953"/>
                </a:cubicBezTo>
                <a:cubicBezTo>
                  <a:pt x="13123" y="6752"/>
                  <a:pt x="13053" y="6588"/>
                  <a:pt x="12982" y="6588"/>
                </a:cubicBezTo>
                <a:cubicBezTo>
                  <a:pt x="12839" y="6588"/>
                  <a:pt x="12665" y="5363"/>
                  <a:pt x="12749" y="4948"/>
                </a:cubicBezTo>
                <a:cubicBezTo>
                  <a:pt x="12777" y="4809"/>
                  <a:pt x="12793" y="4392"/>
                  <a:pt x="12786" y="4029"/>
                </a:cubicBezTo>
                <a:cubicBezTo>
                  <a:pt x="12778" y="3666"/>
                  <a:pt x="12810" y="3037"/>
                  <a:pt x="12856" y="2630"/>
                </a:cubicBezTo>
                <a:cubicBezTo>
                  <a:pt x="12902" y="2222"/>
                  <a:pt x="12946" y="1465"/>
                  <a:pt x="12953" y="945"/>
                </a:cubicBezTo>
                <a:lnTo>
                  <a:pt x="12966" y="0"/>
                </a:lnTo>
                <a:lnTo>
                  <a:pt x="6483" y="0"/>
                </a:lnTo>
                <a:lnTo>
                  <a:pt x="0" y="0"/>
                </a:lnTo>
                <a:close/>
                <a:moveTo>
                  <a:pt x="16676" y="6588"/>
                </a:moveTo>
                <a:cubicBezTo>
                  <a:pt x="16572" y="6522"/>
                  <a:pt x="16462" y="6707"/>
                  <a:pt x="16380" y="7167"/>
                </a:cubicBezTo>
                <a:cubicBezTo>
                  <a:pt x="16285" y="7699"/>
                  <a:pt x="16267" y="7700"/>
                  <a:pt x="16162" y="7149"/>
                </a:cubicBezTo>
                <a:cubicBezTo>
                  <a:pt x="16089" y="6769"/>
                  <a:pt x="15976" y="6588"/>
                  <a:pt x="15854" y="6659"/>
                </a:cubicBezTo>
                <a:lnTo>
                  <a:pt x="15662" y="6775"/>
                </a:lnTo>
                <a:lnTo>
                  <a:pt x="15662" y="9886"/>
                </a:lnTo>
                <a:lnTo>
                  <a:pt x="15662" y="12997"/>
                </a:lnTo>
                <a:lnTo>
                  <a:pt x="15856" y="13104"/>
                </a:lnTo>
                <a:cubicBezTo>
                  <a:pt x="15972" y="13171"/>
                  <a:pt x="16088" y="13006"/>
                  <a:pt x="16144" y="12694"/>
                </a:cubicBezTo>
                <a:cubicBezTo>
                  <a:pt x="16227" y="12233"/>
                  <a:pt x="16259" y="12253"/>
                  <a:pt x="16409" y="12864"/>
                </a:cubicBezTo>
                <a:cubicBezTo>
                  <a:pt x="16621" y="13728"/>
                  <a:pt x="16816" y="13478"/>
                  <a:pt x="16955" y="12159"/>
                </a:cubicBezTo>
                <a:cubicBezTo>
                  <a:pt x="17040" y="11346"/>
                  <a:pt x="17060" y="11290"/>
                  <a:pt x="17085" y="11794"/>
                </a:cubicBezTo>
                <a:cubicBezTo>
                  <a:pt x="17127" y="12668"/>
                  <a:pt x="17383" y="13517"/>
                  <a:pt x="17535" y="13283"/>
                </a:cubicBezTo>
                <a:cubicBezTo>
                  <a:pt x="17679" y="13060"/>
                  <a:pt x="17839" y="11319"/>
                  <a:pt x="17840" y="9984"/>
                </a:cubicBezTo>
                <a:cubicBezTo>
                  <a:pt x="17840" y="9179"/>
                  <a:pt x="17984" y="8232"/>
                  <a:pt x="18039" y="8674"/>
                </a:cubicBezTo>
                <a:cubicBezTo>
                  <a:pt x="18088" y="9063"/>
                  <a:pt x="18072" y="11539"/>
                  <a:pt x="18018" y="11972"/>
                </a:cubicBezTo>
                <a:cubicBezTo>
                  <a:pt x="17942" y="12584"/>
                  <a:pt x="18012" y="13176"/>
                  <a:pt x="18161" y="13176"/>
                </a:cubicBezTo>
                <a:cubicBezTo>
                  <a:pt x="18315" y="13176"/>
                  <a:pt x="18375" y="12633"/>
                  <a:pt x="18300" y="11910"/>
                </a:cubicBezTo>
                <a:cubicBezTo>
                  <a:pt x="18227" y="11207"/>
                  <a:pt x="18257" y="8603"/>
                  <a:pt x="18339" y="8603"/>
                </a:cubicBezTo>
                <a:cubicBezTo>
                  <a:pt x="18412" y="8603"/>
                  <a:pt x="18466" y="9277"/>
                  <a:pt x="18502" y="10662"/>
                </a:cubicBezTo>
                <a:cubicBezTo>
                  <a:pt x="18541" y="12175"/>
                  <a:pt x="18672" y="13195"/>
                  <a:pt x="18826" y="13202"/>
                </a:cubicBezTo>
                <a:cubicBezTo>
                  <a:pt x="19260" y="13222"/>
                  <a:pt x="19433" y="13105"/>
                  <a:pt x="19526" y="12730"/>
                </a:cubicBezTo>
                <a:cubicBezTo>
                  <a:pt x="19605" y="12412"/>
                  <a:pt x="19644" y="12421"/>
                  <a:pt x="19685" y="12748"/>
                </a:cubicBezTo>
                <a:cubicBezTo>
                  <a:pt x="19755" y="13312"/>
                  <a:pt x="20190" y="13305"/>
                  <a:pt x="20261" y="12739"/>
                </a:cubicBezTo>
                <a:cubicBezTo>
                  <a:pt x="20303" y="12402"/>
                  <a:pt x="20329" y="12400"/>
                  <a:pt x="20370" y="12730"/>
                </a:cubicBezTo>
                <a:cubicBezTo>
                  <a:pt x="20408" y="13027"/>
                  <a:pt x="20442" y="13043"/>
                  <a:pt x="20481" y="12783"/>
                </a:cubicBezTo>
                <a:cubicBezTo>
                  <a:pt x="20520" y="12527"/>
                  <a:pt x="20547" y="12530"/>
                  <a:pt x="20567" y="12792"/>
                </a:cubicBezTo>
                <a:cubicBezTo>
                  <a:pt x="20606" y="13298"/>
                  <a:pt x="20853" y="13292"/>
                  <a:pt x="20892" y="12783"/>
                </a:cubicBezTo>
                <a:cubicBezTo>
                  <a:pt x="20914" y="12497"/>
                  <a:pt x="20936" y="12497"/>
                  <a:pt x="20972" y="12783"/>
                </a:cubicBezTo>
                <a:cubicBezTo>
                  <a:pt x="21034" y="13279"/>
                  <a:pt x="21219" y="13301"/>
                  <a:pt x="21256" y="12819"/>
                </a:cubicBezTo>
                <a:cubicBezTo>
                  <a:pt x="21271" y="12622"/>
                  <a:pt x="21262" y="12134"/>
                  <a:pt x="21235" y="11732"/>
                </a:cubicBezTo>
                <a:cubicBezTo>
                  <a:pt x="21192" y="11093"/>
                  <a:pt x="21205" y="10934"/>
                  <a:pt x="21343" y="10475"/>
                </a:cubicBezTo>
                <a:cubicBezTo>
                  <a:pt x="21477" y="10027"/>
                  <a:pt x="21600" y="8972"/>
                  <a:pt x="21600" y="8273"/>
                </a:cubicBezTo>
                <a:cubicBezTo>
                  <a:pt x="21600" y="8167"/>
                  <a:pt x="21555" y="7747"/>
                  <a:pt x="21499" y="7337"/>
                </a:cubicBezTo>
                <a:cubicBezTo>
                  <a:pt x="21392" y="6541"/>
                  <a:pt x="21034" y="6268"/>
                  <a:pt x="20981" y="6944"/>
                </a:cubicBezTo>
                <a:cubicBezTo>
                  <a:pt x="20964" y="7173"/>
                  <a:pt x="20924" y="7156"/>
                  <a:pt x="20871" y="6891"/>
                </a:cubicBezTo>
                <a:cubicBezTo>
                  <a:pt x="20750" y="6291"/>
                  <a:pt x="20650" y="6735"/>
                  <a:pt x="20572" y="8219"/>
                </a:cubicBezTo>
                <a:cubicBezTo>
                  <a:pt x="20492" y="9755"/>
                  <a:pt x="20445" y="9835"/>
                  <a:pt x="20344" y="8603"/>
                </a:cubicBezTo>
                <a:cubicBezTo>
                  <a:pt x="20302" y="8099"/>
                  <a:pt x="20281" y="7684"/>
                  <a:pt x="20298" y="7684"/>
                </a:cubicBezTo>
                <a:cubicBezTo>
                  <a:pt x="20314" y="7684"/>
                  <a:pt x="20301" y="7443"/>
                  <a:pt x="20270" y="7141"/>
                </a:cubicBezTo>
                <a:cubicBezTo>
                  <a:pt x="20207" y="6533"/>
                  <a:pt x="20015" y="6393"/>
                  <a:pt x="19974" y="6927"/>
                </a:cubicBezTo>
                <a:cubicBezTo>
                  <a:pt x="19959" y="7114"/>
                  <a:pt x="19968" y="7371"/>
                  <a:pt x="19994" y="7497"/>
                </a:cubicBezTo>
                <a:cubicBezTo>
                  <a:pt x="20053" y="7789"/>
                  <a:pt x="20056" y="11228"/>
                  <a:pt x="19997" y="11518"/>
                </a:cubicBezTo>
                <a:cubicBezTo>
                  <a:pt x="19959" y="11705"/>
                  <a:pt x="19805" y="9869"/>
                  <a:pt x="19813" y="9325"/>
                </a:cubicBezTo>
                <a:cubicBezTo>
                  <a:pt x="19815" y="9217"/>
                  <a:pt x="19779" y="8640"/>
                  <a:pt x="19735" y="8041"/>
                </a:cubicBezTo>
                <a:cubicBezTo>
                  <a:pt x="19609" y="6347"/>
                  <a:pt x="19517" y="6653"/>
                  <a:pt x="19364" y="9262"/>
                </a:cubicBezTo>
                <a:lnTo>
                  <a:pt x="19229" y="11571"/>
                </a:lnTo>
                <a:lnTo>
                  <a:pt x="19023" y="11518"/>
                </a:lnTo>
                <a:cubicBezTo>
                  <a:pt x="18910" y="11487"/>
                  <a:pt x="18794" y="11341"/>
                  <a:pt x="18764" y="11197"/>
                </a:cubicBezTo>
                <a:cubicBezTo>
                  <a:pt x="18695" y="10853"/>
                  <a:pt x="18696" y="9057"/>
                  <a:pt x="18767" y="8496"/>
                </a:cubicBezTo>
                <a:cubicBezTo>
                  <a:pt x="18833" y="7969"/>
                  <a:pt x="18997" y="7918"/>
                  <a:pt x="19058" y="8406"/>
                </a:cubicBezTo>
                <a:cubicBezTo>
                  <a:pt x="19085" y="8624"/>
                  <a:pt x="19127" y="8627"/>
                  <a:pt x="19170" y="8415"/>
                </a:cubicBezTo>
                <a:cubicBezTo>
                  <a:pt x="19223" y="8151"/>
                  <a:pt x="19227" y="7931"/>
                  <a:pt x="19188" y="7426"/>
                </a:cubicBezTo>
                <a:cubicBezTo>
                  <a:pt x="19113" y="6479"/>
                  <a:pt x="18692" y="6522"/>
                  <a:pt x="18603" y="7488"/>
                </a:cubicBezTo>
                <a:cubicBezTo>
                  <a:pt x="18542" y="8162"/>
                  <a:pt x="18538" y="8165"/>
                  <a:pt x="18486" y="7390"/>
                </a:cubicBezTo>
                <a:cubicBezTo>
                  <a:pt x="18441" y="6712"/>
                  <a:pt x="18393" y="6588"/>
                  <a:pt x="18168" y="6588"/>
                </a:cubicBezTo>
                <a:cubicBezTo>
                  <a:pt x="18022" y="6588"/>
                  <a:pt x="17879" y="6780"/>
                  <a:pt x="17850" y="7016"/>
                </a:cubicBezTo>
                <a:cubicBezTo>
                  <a:pt x="17808" y="7344"/>
                  <a:pt x="17769" y="7344"/>
                  <a:pt x="17679" y="7016"/>
                </a:cubicBezTo>
                <a:cubicBezTo>
                  <a:pt x="17463" y="6231"/>
                  <a:pt x="17184" y="6670"/>
                  <a:pt x="17090" y="7943"/>
                </a:cubicBezTo>
                <a:cubicBezTo>
                  <a:pt x="17059" y="8358"/>
                  <a:pt x="17031" y="8276"/>
                  <a:pt x="16944" y="7524"/>
                </a:cubicBezTo>
                <a:cubicBezTo>
                  <a:pt x="16880" y="6971"/>
                  <a:pt x="16780" y="6654"/>
                  <a:pt x="16676" y="658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06" name="Rutgers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-6350" y="12811190"/>
            <a:ext cx="24396700" cy="909672"/>
          </a:xfrm>
          <a:prstGeom prst="rect">
            <a:avLst/>
          </a:prstGeom>
          <a:solidFill>
            <a:srgbClr val="D438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5" name="Rutgers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36" y="12811004"/>
            <a:ext cx="6427248" cy="8628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martbear.com" TargetMode="External"/><Relationship Id="rId3" Type="http://schemas.openxmlformats.org/officeDocument/2006/relationships/hyperlink" Target="https://loadimpact.com" TargetMode="External"/><Relationship Id="rId4" Type="http://schemas.openxmlformats.org/officeDocument/2006/relationships/hyperlink" Target="https://www.loadsterperformance.com" TargetMode="External"/><Relationship Id="rId5" Type="http://schemas.openxmlformats.org/officeDocument/2006/relationships/hyperlink" Target="https://loader.io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635000" y="11567679"/>
            <a:ext cx="23114000" cy="1576696"/>
          </a:xfrm>
          <a:prstGeom prst="rect">
            <a:avLst/>
          </a:prstGeom>
        </p:spPr>
        <p:txBody>
          <a:bodyPr/>
          <a:lstStyle>
            <a:lvl1pPr defTabSz="429259">
              <a:defRPr sz="5824"/>
            </a:lvl1pPr>
          </a:lstStyle>
          <a:p>
            <a:pPr/>
            <a:r>
              <a:t>Session 16.1 - Behavior-driven development (BDD) and Load Testing</a:t>
            </a:r>
          </a:p>
        </p:txBody>
      </p:sp>
      <p:pic>
        <p:nvPicPr>
          <p:cNvPr id="149" name="IC8388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2479" y="1487393"/>
            <a:ext cx="11971915" cy="6588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C_CrossBrowserTesting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403" y="808042"/>
            <a:ext cx="12406428" cy="7390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Test</a:t>
            </a:r>
          </a:p>
        </p:txBody>
      </p:sp>
      <p:sp>
        <p:nvSpPr>
          <p:cNvPr id="177" name="Shape 177"/>
          <p:cNvSpPr/>
          <p:nvPr/>
        </p:nvSpPr>
        <p:spPr>
          <a:xfrm>
            <a:off x="1901259" y="3788866"/>
            <a:ext cx="20581483" cy="6646268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describe('Eat-da-burger BDD Testing Homepage', function() {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// Open the Eat-da-burger website in the browser before each test is run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beforeEach(function(done) {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    this.driver = new selenium.Builder().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        withCapabilities(selenium.Capabilities.chrome()).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        build();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    this.driver.get('http://127.0.0.1:3000/').then(done);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178" name="Shape 178"/>
          <p:cNvSpPr/>
          <p:nvPr/>
        </p:nvSpPr>
        <p:spPr>
          <a:xfrm>
            <a:off x="1888560" y="10816711"/>
            <a:ext cx="206068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Define describe block and before each test is run, start a new browser with default route opened.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Test</a:t>
            </a:r>
          </a:p>
        </p:txBody>
      </p:sp>
      <p:sp>
        <p:nvSpPr>
          <p:cNvPr id="181" name="Shape 181"/>
          <p:cNvSpPr/>
          <p:nvPr/>
        </p:nvSpPr>
        <p:spPr>
          <a:xfrm>
            <a:off x="1901259" y="3405215"/>
            <a:ext cx="20581483" cy="7413570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describe('Eat-da-burger BDD Testing Homepage', function()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// Open the Eat-da-burger website in the browser before each test is run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beforeEach(function(done)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this.driver = new selenium.Builder().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withCapabilities(selenium.Capabilities.chrome()).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build();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this.driver.get('http://127.0.0.1:3000/').then(done);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// Close the website after each test is run (so that it is opened fresh each time)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afterEach(function(done)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this.driver.quit().then(done);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182" name="Shape 182"/>
          <p:cNvSpPr/>
          <p:nvPr/>
        </p:nvSpPr>
        <p:spPr>
          <a:xfrm>
            <a:off x="1888560" y="11197711"/>
            <a:ext cx="20606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When the tests are finished make sure the browser started is closed.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Test</a:t>
            </a:r>
          </a:p>
        </p:txBody>
      </p:sp>
      <p:sp>
        <p:nvSpPr>
          <p:cNvPr id="185" name="Shape 185"/>
          <p:cNvSpPr/>
          <p:nvPr/>
        </p:nvSpPr>
        <p:spPr>
          <a:xfrm>
            <a:off x="1901259" y="3176615"/>
            <a:ext cx="20581483" cy="7870770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describe('Eat-da-burger BDD Testing Homepage', function()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…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// Test to ensure we are on the home page by checking the &lt;body&gt; tag id attribute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it('Should be on the home page', function(done)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var element = this.driver.findElement(selenium.By.tagName('h2'));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element.getText().then(function(value) {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// Show the value of getText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// console.log(value);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expect(value).toBe('Welcome To Eat-Da-Burger');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   done();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     });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186" name="Shape 186"/>
          <p:cNvSpPr/>
          <p:nvPr/>
        </p:nvSpPr>
        <p:spPr>
          <a:xfrm>
            <a:off x="1888560" y="11122837"/>
            <a:ext cx="206068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Run a test inside the describe block. Look for h2 tag on the page and test to see if it contained the text “Welcome to Eat-Da-Burger”.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1689100" y="-635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Run a More Complex Test</a:t>
            </a:r>
          </a:p>
        </p:txBody>
      </p:sp>
      <p:sp>
        <p:nvSpPr>
          <p:cNvPr id="189" name="Shape 189"/>
          <p:cNvSpPr/>
          <p:nvPr/>
        </p:nvSpPr>
        <p:spPr>
          <a:xfrm>
            <a:off x="1901259" y="1827234"/>
            <a:ext cx="20581483" cy="10061532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describe("Eat-da-burger BDD Testing for Home Page", function () {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// Open the Eat-da-burger website in the browser before each test is run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beforeEach(function(done) {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this.driver = new selenium.Builder().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  withCapabilities(selenium.Capabilities.chrome()).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    build();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this.driver.get('http://127.0.0.1:3000').then(done);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});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// Close the website after each test is run (so that it is opened fresh each time)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afterEach(function(done) {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this.driver.quit().then(done);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});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it("should create a new burger", function (done) {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/// Name the new burger and then create it by adding it to the Submit button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var burgerName="My New Burger, Bro " +(Math.floor(Date.now() / 1000))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this.driver.findElement(selenium.By.id('enter_text')).sendKeys(burgerName);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this.driver.findElement(selenium.By.id('text-enter-button')).click();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var element = this.driver.findElement(selenium.By.id(burgerName));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element.getAttribute('id').then(function(id) {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expect(id).toBe(burgerName);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  done();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 });</a:t>
            </a:r>
          </a:p>
          <a:p>
            <a:pPr algn="l"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190" name="Shape 190"/>
          <p:cNvSpPr/>
          <p:nvPr/>
        </p:nvSpPr>
        <p:spPr>
          <a:xfrm>
            <a:off x="1888560" y="12024537"/>
            <a:ext cx="206068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Create a new burger with a distant name that will create a div id for that new burger ONLY IF the burger is successfully created,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1689100" y="2813050"/>
            <a:ext cx="21005800" cy="9207500"/>
          </a:xfrm>
          <a:prstGeom prst="rect">
            <a:avLst/>
          </a:prstGeom>
        </p:spPr>
        <p:txBody>
          <a:bodyPr/>
          <a:lstStyle/>
          <a:p>
            <a:pPr/>
            <a:r>
              <a:t>Write a BDD test for Eat-Da-Burger that</a:t>
            </a:r>
          </a:p>
          <a:p>
            <a:pPr lvl="1"/>
            <a:r>
              <a:t>“Should fill out form and successfully send email"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Testing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1395316" y="5031813"/>
            <a:ext cx="10746344" cy="56335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5700"/>
            </a:lvl1pPr>
          </a:lstStyle>
          <a:p>
            <a:pPr/>
            <a:r>
              <a:t>Performance testing is the process of determining the speed or effectiveness of a computer, network, software program or device. </a:t>
            </a:r>
          </a:p>
        </p:txBody>
      </p:sp>
      <p:pic>
        <p:nvPicPr>
          <p:cNvPr id="197" name="2-speedometer-with-fiel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4704" y="4827190"/>
            <a:ext cx="11301798" cy="6042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Testing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1101533" y="4990500"/>
            <a:ext cx="12519370" cy="5716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Load testing is the process of putting demand on a software system or computing device and measuring its response. Load testing is performed to determine a system's behavior under both normal and anticipated peak load conditions.</a:t>
            </a:r>
          </a:p>
        </p:txBody>
      </p:sp>
      <p:pic>
        <p:nvPicPr>
          <p:cNvPr id="201" name="Load_Tes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2735" y="3799327"/>
            <a:ext cx="8448318" cy="8098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What-is-load-test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5095" y="2598163"/>
            <a:ext cx="9129885" cy="912988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Stress Testing</a:t>
            </a:r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579252" y="9748780"/>
            <a:ext cx="21005801" cy="1986149"/>
          </a:xfrm>
          <a:prstGeom prst="rect">
            <a:avLst/>
          </a:prstGeom>
        </p:spPr>
        <p:txBody>
          <a:bodyPr/>
          <a:lstStyle>
            <a:lvl1pPr marL="0" indent="0" defTabSz="652145">
              <a:spcBef>
                <a:spcPts val="4600"/>
              </a:spcBef>
              <a:buSzTx/>
              <a:buNone/>
              <a:defRPr sz="4108"/>
            </a:lvl1pPr>
          </a:lstStyle>
          <a:p>
            <a:pPr/>
            <a:r>
              <a:t>Although Selenium as an automated test tool will run quite fast, making a mini stress test. If you put the same automation running on a couple of computers on your network at the same time you'll be able to see how it behaves.</a:t>
            </a:r>
          </a:p>
        </p:txBody>
      </p:sp>
      <p:sp>
        <p:nvSpPr>
          <p:cNvPr id="206" name="Shape 206"/>
          <p:cNvSpPr/>
          <p:nvPr/>
        </p:nvSpPr>
        <p:spPr>
          <a:xfrm>
            <a:off x="566276" y="3998918"/>
            <a:ext cx="13298142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Stress testing is a form of deliberately intense or thorough testing used to determine the stability of a given system or entity. It involves testing beyond normal operational capacity, often to a breaking point, in order to observe the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Testing Tools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1916305" y="3362184"/>
            <a:ext cx="9369999" cy="63699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Server Based Tools</a:t>
            </a:r>
          </a:p>
          <a:p>
            <a:pPr marL="0" indent="0">
              <a:buSzTx/>
              <a:buNone/>
            </a:pPr>
            <a:r>
              <a:t>loadtest (NiodeJS module)</a:t>
            </a:r>
          </a:p>
          <a:p>
            <a:pPr marL="0" indent="0">
              <a:buSzTx/>
              <a:buNone/>
            </a:pPr>
            <a:r>
              <a:t>Apache JMeter</a:t>
            </a:r>
          </a:p>
          <a:p>
            <a:pPr marL="0" indent="0">
              <a:buSzTx/>
              <a:buNone/>
            </a:pPr>
            <a:r>
              <a:t>Gatling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11764634" y="3558040"/>
            <a:ext cx="11551769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sz="5200"/>
            </a:pPr>
            <a:r>
              <a:t>Cloud Based Tools</a:t>
            </a:r>
          </a:p>
          <a:p>
            <a:pPr algn="l">
              <a:spcBef>
                <a:spcPts val="5900"/>
              </a:spcBef>
              <a:defRPr sz="5200"/>
            </a:pPr>
            <a:r>
              <a:rPr u="sng">
                <a:hlinkClick r:id="rId2" invalidUrl="" action="" tgtFrame="" tooltip="" history="1" highlightClick="0" endSnd="0"/>
              </a:rPr>
              <a:t>https://smartbear.com</a:t>
            </a:r>
          </a:p>
          <a:p>
            <a:pPr algn="l">
              <a:spcBef>
                <a:spcPts val="5900"/>
              </a:spcBef>
              <a:defRPr sz="5200"/>
            </a:pPr>
            <a:r>
              <a:rPr u="sng">
                <a:hlinkClick r:id="rId3" invalidUrl="" action="" tgtFrame="" tooltip="" history="1" highlightClick="0" endSnd="0"/>
              </a:rPr>
              <a:t>https://loadimpact.com</a:t>
            </a:r>
          </a:p>
          <a:p>
            <a:pPr algn="l">
              <a:spcBef>
                <a:spcPts val="5900"/>
              </a:spcBef>
              <a:defRPr sz="5200"/>
            </a:pPr>
            <a:r>
              <a:rPr u="sng">
                <a:hlinkClick r:id="rId4" invalidUrl="" action="" tgtFrame="" tooltip="" history="1" highlightClick="0" endSnd="0"/>
              </a:rPr>
              <a:t>https://www.loadsterperformance.com</a:t>
            </a:r>
          </a:p>
          <a:p>
            <a:pPr algn="l">
              <a:spcBef>
                <a:spcPts val="5900"/>
              </a:spcBef>
              <a:defRPr sz="5200"/>
            </a:pPr>
            <a:r>
              <a:rPr u="sng">
                <a:hlinkClick r:id="rId5" invalidUrl="" action="" tgtFrame="" tooltip="" history="1" highlightClick="0" endSnd="0"/>
              </a:rPr>
              <a:t>https://loader.io</a:t>
            </a:r>
          </a:p>
        </p:txBody>
      </p:sp>
      <p:sp>
        <p:nvSpPr>
          <p:cNvPr id="211" name="Shape 211"/>
          <p:cNvSpPr/>
          <p:nvPr/>
        </p:nvSpPr>
        <p:spPr>
          <a:xfrm>
            <a:off x="3314147" y="11518441"/>
            <a:ext cx="177557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Different tools have different strengths and compatibilities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Testing Exercise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1689100" y="3673028"/>
            <a:ext cx="21005800" cy="8539145"/>
          </a:xfrm>
          <a:prstGeom prst="rect">
            <a:avLst/>
          </a:prstGeom>
        </p:spPr>
        <p:txBody>
          <a:bodyPr/>
          <a:lstStyle/>
          <a:p>
            <a:pPr marL="0" indent="0" defTabSz="503555">
              <a:spcBef>
                <a:spcPts val="3500"/>
              </a:spcBef>
              <a:buSzTx/>
              <a:buNone/>
              <a:defRPr sz="3172"/>
            </a:pPr>
            <a:r>
              <a:t>Using </a:t>
            </a:r>
            <a:r>
              <a:rPr i="1"/>
              <a:t>loadtest</a:t>
            </a:r>
            <a:r>
              <a:t> module to find stress points in your Eat-Da-Burger application (or use the MVC Cats application from last week (15.3)).</a:t>
            </a:r>
          </a:p>
          <a:p>
            <a:pPr marL="0" indent="0" defTabSz="503555">
              <a:spcBef>
                <a:spcPts val="3500"/>
              </a:spcBef>
              <a:buSzTx/>
              <a:buNone/>
              <a:defRPr sz="3172"/>
            </a:pPr>
            <a:r>
              <a:t>Instructions: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Install your app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Run various tests with loadtest for example: 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node node_modules/loadtest/bin/loadtest.js -n 2000 -c 100 http://localhost:3000/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Identify stress points on various routes in the application. Test all paths on the site.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Why is there stress on those underperforming routes?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Suggestions for fixing those stress points.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Fixes for those stress points.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ctrTitle"/>
          </p:nvPr>
        </p:nvSpPr>
        <p:spPr>
          <a:xfrm>
            <a:off x="444454" y="2298700"/>
            <a:ext cx="23495092" cy="4648200"/>
          </a:xfrm>
          <a:prstGeom prst="rect">
            <a:avLst/>
          </a:prstGeom>
        </p:spPr>
        <p:txBody>
          <a:bodyPr/>
          <a:lstStyle/>
          <a:p>
            <a:pPr/>
            <a:r>
              <a:t>Behavior-driven development (BDD) and Load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1689100" y="3615733"/>
            <a:ext cx="21005800" cy="6076043"/>
          </a:xfrm>
          <a:prstGeom prst="rect">
            <a:avLst/>
          </a:prstGeom>
        </p:spPr>
        <p:txBody>
          <a:bodyPr/>
          <a:lstStyle/>
          <a:p>
            <a:pPr>
              <a:defRPr sz="4900"/>
            </a:pPr>
            <a:r>
              <a:t>Students will understand what Behavior Driven Development is</a:t>
            </a:r>
          </a:p>
          <a:p>
            <a:pPr>
              <a:defRPr sz="4900"/>
            </a:pPr>
            <a:r>
              <a:t>Students will understand how BDD is similar and differs from TDD.</a:t>
            </a:r>
          </a:p>
          <a:p>
            <a:pPr>
              <a:defRPr sz="4900"/>
            </a:pPr>
            <a:r>
              <a:t>Students will run BDD tests on the Eat-Da-Burger app from Week 14</a:t>
            </a:r>
          </a:p>
          <a:p>
            <a:pPr>
              <a:defRPr sz="4900"/>
            </a:pPr>
            <a:r>
              <a:t>Students will learn about and run load testing on the Eat-Da-Burger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BDD?</a:t>
            </a:r>
          </a:p>
        </p:txBody>
      </p:sp>
      <p:sp>
        <p:nvSpPr>
          <p:cNvPr id="158" name="Shape 158"/>
          <p:cNvSpPr/>
          <p:nvPr/>
        </p:nvSpPr>
        <p:spPr>
          <a:xfrm>
            <a:off x="830897" y="5664200"/>
            <a:ext cx="2272220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Behavior-driven development (BDD) is a software development methodology in which an application is specified and designed by describing how its behavior should appear to an outside observer.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BDD vs TDD</a:t>
            </a:r>
          </a:p>
        </p:txBody>
      </p:sp>
      <p:sp>
        <p:nvSpPr>
          <p:cNvPr id="161" name="Shape 161"/>
          <p:cNvSpPr/>
          <p:nvPr/>
        </p:nvSpPr>
        <p:spPr>
          <a:xfrm>
            <a:off x="235267" y="4800599"/>
            <a:ext cx="23913466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Within the confines of the requirements and testing dictated by BDD, you will use "ordinary" TDD to develop the software. The unit tests so created will serve as a test suite for your implementing code, while the BDD tests will function more or less as acceptance tests for the customer.</a:t>
            </a:r>
          </a:p>
          <a:p>
            <a:pPr algn="l"/>
          </a:p>
          <a:p>
            <a:pPr algn="l"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t>Both TDD and BDD run tests on the code but BDD also tests the output of the complete application to ensure that parts of it make sense to the user.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BDD Testing Tools For Javascript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1129473" y="4527450"/>
            <a:ext cx="21792381" cy="5778700"/>
          </a:xfrm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7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Jasmine</a:t>
            </a:r>
            <a:r>
              <a:t> - Behavior-Driven JavaScript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Karma</a:t>
            </a:r>
            <a:r>
              <a:t> - Spectacular Test Runner for Javascript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Selenium</a:t>
            </a:r>
            <a:r>
              <a:t> - Web Browser Automation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Selenium Webdriver</a:t>
            </a:r>
            <a:r>
              <a:t> - makes direct calls to the browser using each browser's native support for automation.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Tests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1689100" y="2254250"/>
            <a:ext cx="21005800" cy="9207500"/>
          </a:xfrm>
          <a:prstGeom prst="rect">
            <a:avLst/>
          </a:prstGeom>
        </p:spPr>
        <p:txBody>
          <a:bodyPr/>
          <a:lstStyle/>
          <a:p>
            <a:pPr/>
            <a:r>
              <a:t>Tests are defined in spec files in your application that test functions in your code.</a:t>
            </a:r>
          </a:p>
          <a:p>
            <a:pPr/>
            <a:r>
              <a:t>Tests are in the spec/ folder of your codebase and end in </a:t>
            </a:r>
            <a:r>
              <a:rPr i="1"/>
              <a:t>spec.js</a:t>
            </a:r>
            <a:r>
              <a:t>. Only files ending in spec.js will be considered tests.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3889">
              <a:defRPr sz="8736"/>
            </a:lvl1pPr>
          </a:lstStyle>
          <a:p>
            <a:pPr/>
            <a:r>
              <a:t>BDD Tests with Jasmine-Node &amp; Selenium</a:t>
            </a:r>
          </a:p>
        </p:txBody>
      </p:sp>
      <p:sp>
        <p:nvSpPr>
          <p:cNvPr id="170" name="Shape 170"/>
          <p:cNvSpPr/>
          <p:nvPr/>
        </p:nvSpPr>
        <p:spPr>
          <a:xfrm>
            <a:off x="1689100" y="4536016"/>
            <a:ext cx="21005800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 order to BDD a node application using BDD. We need to install the following modules.</a:t>
            </a:r>
          </a:p>
        </p:txBody>
      </p:sp>
      <p:sp>
        <p:nvSpPr>
          <p:cNvPr id="171" name="Shape 171"/>
          <p:cNvSpPr/>
          <p:nvPr/>
        </p:nvSpPr>
        <p:spPr>
          <a:xfrm>
            <a:off x="2243774" y="8221133"/>
            <a:ext cx="19896452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0576" indent="-610576" algn="l">
              <a:buSzPct val="75000"/>
              <a:buChar char="•"/>
            </a:pPr>
            <a:r>
              <a:t>Jasmine - http://jasmine.github.io/2.0/node.html</a:t>
            </a:r>
          </a:p>
          <a:p>
            <a:pPr marL="610576" indent="-610576" algn="l">
              <a:buSzPct val="75000"/>
              <a:buChar char="•"/>
            </a:pPr>
            <a:r>
              <a:t>jasmine-node </a:t>
            </a:r>
          </a:p>
          <a:p>
            <a:pPr marL="610576" indent="-610576" algn="l">
              <a:buSzPct val="75000"/>
              <a:buChar char="•"/>
            </a:pPr>
            <a:r>
              <a:t>Selenium</a:t>
            </a:r>
          </a:p>
          <a:p>
            <a:pPr marL="610576" indent="-610576" algn="l">
              <a:buSzPct val="75000"/>
              <a:buChar char="•"/>
            </a:pPr>
            <a:r>
              <a:t>selenium-webdriver - http://webdriver.io/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BDD Tests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1689100" y="2813050"/>
            <a:ext cx="21005800" cy="9207500"/>
          </a:xfrm>
          <a:prstGeom prst="rect">
            <a:avLst/>
          </a:prstGeom>
        </p:spPr>
        <p:txBody>
          <a:bodyPr/>
          <a:lstStyle/>
          <a:p>
            <a:pPr/>
            <a:r>
              <a:t>Test the homepage of a site exists and is displaying properly</a:t>
            </a:r>
          </a:p>
          <a:p>
            <a:pPr/>
            <a:r>
              <a:t>Verify that the expected elements are properly displaying in the page (for example H2 tg or the page’s form)</a:t>
            </a:r>
          </a:p>
          <a:p>
            <a:pPr/>
            <a:r>
              <a:t>Verify database interaction is working</a:t>
            </a:r>
          </a:p>
          <a:p>
            <a:pPr/>
            <a:r>
              <a:t>Verify connect form can be sent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