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4" r:id="rId4"/>
    <p:sldId id="265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02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3B494-35DA-4074-BD8F-15B8D6FA86A8}" type="datetimeFigureOut">
              <a:rPr lang="en-SG" smtClean="0"/>
              <a:t>11/10/2024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43E1D-A75F-4E38-82D6-62B23E90CF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9126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43E1D-A75F-4E38-82D6-62B23E90CF0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4914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43E1D-A75F-4E38-82D6-62B23E90CF0C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932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43E1D-A75F-4E38-82D6-62B23E90CF0C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729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43E1D-A75F-4E38-82D6-62B23E90CF0C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2676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43E1D-A75F-4E38-82D6-62B23E90CF0C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205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A050-472C-B55B-A5E9-EF1FE10E4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9D146-C80F-A703-9DCB-46C797795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F17FF-826D-EC4D-F550-F67BA8E4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02F2-8916-4693-9562-3F3325AA7A5E}" type="datetime1">
              <a:rPr lang="en-SG" smtClean="0"/>
              <a:t>11/10/2024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9A969-D79A-8D02-CF95-BE4CD69F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Background - Problem - Proposal - Objective - Methodology - What's Next?</a:t>
            </a: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8F9D2-78D3-E353-DCF6-847C7CC1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1E1D-B60A-465B-9D2D-5C5EED91AB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195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B6E9B-2473-1217-416D-0F5B37D8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EA997-396D-EEF1-428D-2CD00B106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EB11D-9450-3F32-5C73-FC73B088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DEFC-1CC2-4CF6-8BCF-D5178CC088E8}" type="datetime1">
              <a:rPr lang="en-SG" smtClean="0"/>
              <a:t>11/10/2024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2C2ED-9311-FF94-1B21-20A8971D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Background - Problem - Proposal - Objective - Methodology - What's Next?</a:t>
            </a: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75E49-7497-BE3C-CBB6-7CF77311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1E1D-B60A-465B-9D2D-5C5EED91AB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205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A81FD8-A72C-5F52-14F2-BC3871313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D8489-D063-A87C-3ADA-38E9F9FC2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B7719-0273-5294-C88F-943D7A6D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C568-A953-46B2-B87C-F687208330D9}" type="datetime1">
              <a:rPr lang="en-SG" smtClean="0"/>
              <a:t>11/10/2024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67AB0-5BAD-ED05-AD89-05027E9F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Background - Problem - Proposal - Objective - Methodology - What's Next?</a:t>
            </a: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4FF99-ABEB-ADCB-7D93-585E1EC8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1E1D-B60A-465B-9D2D-5C5EED91AB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945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6086-023B-212C-A5CB-1DE94202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059E7-B061-7DA5-D855-808E118E4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17085-F0C2-82B5-C959-AEA8DFE7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823F-F65F-4171-BE6F-FD6565E7F0DC}" type="datetime1">
              <a:rPr lang="en-SG" smtClean="0"/>
              <a:t>11/10/2024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D5E46-655C-12E5-040A-F067B18C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Background - Problem - Proposal - Objective - Methodology - What's Next?</a:t>
            </a: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0D832-7965-BDBB-1BB8-D609111B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1E1D-B60A-465B-9D2D-5C5EED91AB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932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ABBC-E620-9DC5-F58B-05D562F1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3E391-045D-3FC8-875F-E9AB11637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E86DA-A8A3-32F1-9DE1-EAEF6F7A1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33D3-7EB5-4F47-A6E1-EC1EA44879A4}" type="datetime1">
              <a:rPr lang="en-SG" smtClean="0"/>
              <a:t>11/10/2024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DF395-1300-EF8F-843C-AA7A52B8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Background - Problem - Proposal - Objective - Methodology - What's Next?</a:t>
            </a: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5DFFF-AA71-7619-A3B5-8EABF1F48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1E1D-B60A-465B-9D2D-5C5EED91AB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128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41F3-8D4C-F522-57F7-B7F9EF846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7A734-4CF3-093F-F72E-FB8349B1B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7139C-F5CC-8D3A-2CB8-FB803A494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D1D30-4A9D-E050-A92E-F4F6056B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11BB-C900-4DA4-84E4-D2CEEA7E68AB}" type="datetime1">
              <a:rPr lang="en-SG" smtClean="0"/>
              <a:t>11/10/2024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7EF45-B891-7D73-C751-04C81FE72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Background - Problem - Proposal - Objective - Methodology - What's Next?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3DE53-4290-5647-6C0C-137FD532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1E1D-B60A-465B-9D2D-5C5EED91AB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955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1A5D-AACF-620B-5FC2-A93D6E181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BC147-76CD-45FC-A2B7-7A5FE786D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DD2FC-4300-1AB0-1074-B02B92F17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530F-4808-0469-480A-0A604012D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2DA56E-513E-196B-5B19-30D228E79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44F8D5-EF0A-C5DA-9376-B92FA83D7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BD9F-2260-4755-BE2C-4819953D8F8B}" type="datetime1">
              <a:rPr lang="en-SG" smtClean="0"/>
              <a:t>11/10/2024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1F087F-D689-2330-BCA0-88E4E75D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Background - Problem - Proposal - Objective - Methodology - What's Next?</a:t>
            </a:r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F79CD5-F375-1480-D474-D94842E3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1E1D-B60A-465B-9D2D-5C5EED91AB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592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34A1-C6B7-FD22-0C14-946FFDD4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A7C75-7530-8000-C514-9741C1AB7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D0BE-DA39-4EAE-A7E9-62F40DB81531}" type="datetime1">
              <a:rPr lang="en-SG" smtClean="0"/>
              <a:t>11/10/2024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48600-7909-088E-8DDE-5F37F6B7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Background - Problem - Proposal - Objective - Methodology - What's Next?</a:t>
            </a:r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E6DEC-48EE-D6E4-DC70-E049312F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1E1D-B60A-465B-9D2D-5C5EED91AB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904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A3B935-39C4-D9C0-2EC5-1C793D6E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6E97-D498-4633-92A2-50B2C88F1CE0}" type="datetime1">
              <a:rPr lang="en-SG" smtClean="0"/>
              <a:t>11/10/2024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A650E-BD6E-1AE1-06E6-6D5BA9FBF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Background - Problem - Proposal - Objective - Methodology - What's Next?</a:t>
            </a:r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1261C-6F58-2252-F2E8-DD443909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1E1D-B60A-465B-9D2D-5C5EED91AB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749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26BB1-8B0F-268A-5A34-9D91A7E5E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8535D-AD3F-C4AC-DD8A-DB3FCA718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59630-2ACE-964E-0042-44540F5BA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9BE78-9B8D-37FB-EE78-3802A26C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E1A2-BCA5-40C6-9B5A-73E5DCBAE929}" type="datetime1">
              <a:rPr lang="en-SG" smtClean="0"/>
              <a:t>11/10/2024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3E11C-6275-868A-C136-C773C8EAB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Background - Problem - Proposal - Objective - Methodology - What's Next?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E9619-9BA8-3E81-42A1-640D267F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1E1D-B60A-465B-9D2D-5C5EED91AB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621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0C0B-BE09-3508-1ED4-15427E083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D5671-D15A-4FC6-08D7-F99BFAF22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EE717-D587-80AB-FF1B-56CF396DE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5D3A0-33AB-4F60-72A1-19C79DF6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2DCA-FCFC-496B-9AC3-00492D574BDB}" type="datetime1">
              <a:rPr lang="en-SG" smtClean="0"/>
              <a:t>11/10/2024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C168C-C556-E898-D908-BC127038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Background - Problem - Proposal - Objective - Methodology - What's Next?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6649A-F776-FD06-B403-69C919CC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1E1D-B60A-465B-9D2D-5C5EED91AB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002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5E725-F920-88D7-F006-4BCE63A3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C10B9-9558-177D-007F-70B53BE5E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DC4E5-2C88-67D3-FA12-B466E1D21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BA9F56-412B-40B3-BB13-6906D971B13C}" type="datetime1">
              <a:rPr lang="en-SG" smtClean="0"/>
              <a:t>11/10/2024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4601B-D5F9-9AE6-CDE6-B277EC653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Background - Problem - Proposal - Objective - Methodology - What's Next?</a:t>
            </a: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28034-6838-12FB-701B-213959936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EE1E1D-B60A-465B-9D2D-5C5EED91AB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208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37C89-C9A7-EBD3-17C8-32FC6BB4C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TIC3901 Industrial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6C916-14F2-9F32-2BA8-A136B31B9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Tee Ming Soon</a:t>
            </a: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5CC2FC4E-C9EA-DBD9-3A43-4F23CE2F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1584" y="6356350"/>
            <a:ext cx="10034239" cy="365125"/>
          </a:xfrm>
        </p:spPr>
        <p:txBody>
          <a:bodyPr/>
          <a:lstStyle/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Background – Key Challenges - Proposal - Methodology - What's Next?</a:t>
            </a:r>
            <a:endParaRPr lang="en-SG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6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F65B1A-6464-3041-9894-FF58A3C9D4F9}"/>
              </a:ext>
            </a:extLst>
          </p:cNvPr>
          <p:cNvSpPr txBox="1"/>
          <p:nvPr/>
        </p:nvSpPr>
        <p:spPr>
          <a:xfrm>
            <a:off x="588890" y="208002"/>
            <a:ext cx="303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Background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2DBEA-45EB-0DE0-89C4-4D1BECCE782C}"/>
              </a:ext>
            </a:extLst>
          </p:cNvPr>
          <p:cNvSpPr txBox="1"/>
          <p:nvPr/>
        </p:nvSpPr>
        <p:spPr>
          <a:xfrm>
            <a:off x="1161585" y="1657737"/>
            <a:ext cx="4934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Finance sector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Dynamic environment that experiences shifts due to economic trends, geopolitical events, and market developments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Overwhelmed with large volume of financial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64754-23A7-A107-6236-8DA683D25FE0}"/>
              </a:ext>
            </a:extLst>
          </p:cNvPr>
          <p:cNvSpPr txBox="1"/>
          <p:nvPr/>
        </p:nvSpPr>
        <p:spPr>
          <a:xfrm>
            <a:off x="6096000" y="1657737"/>
            <a:ext cx="5099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Need for Commercial Awareness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Enables professionals to anticipate market shifts and make better decisions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C1ECC-95B3-6F37-BE36-E795DD0BACCA}"/>
              </a:ext>
            </a:extLst>
          </p:cNvPr>
          <p:cNvSpPr txBox="1"/>
          <p:nvPr/>
        </p:nvSpPr>
        <p:spPr>
          <a:xfrm>
            <a:off x="1161586" y="4003212"/>
            <a:ext cx="49344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Major Asset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Equities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Fixed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Commodities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Currencies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10D227-9FF4-E756-53CC-F965592C815A}"/>
              </a:ext>
            </a:extLst>
          </p:cNvPr>
          <p:cNvSpPr txBox="1"/>
          <p:nvPr/>
        </p:nvSpPr>
        <p:spPr>
          <a:xfrm>
            <a:off x="6096001" y="4031090"/>
            <a:ext cx="5099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Usefulness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Analyse trends, evaluate risks, and make informed decisions</a:t>
            </a:r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87CB1E96-941F-BA30-2A5E-C68D46B8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1584" y="6356350"/>
            <a:ext cx="10034239" cy="365125"/>
          </a:xfrm>
        </p:spPr>
        <p:txBody>
          <a:bodyPr/>
          <a:lstStyle/>
          <a:p>
            <a:r>
              <a:rPr lang="en-GB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Background</a:t>
            </a: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Key Challenges - Proposal - Methodology - What's Next?</a:t>
            </a:r>
            <a:endParaRPr lang="en-SG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256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F65B1A-6464-3041-9894-FF58A3C9D4F9}"/>
              </a:ext>
            </a:extLst>
          </p:cNvPr>
          <p:cNvSpPr txBox="1"/>
          <p:nvPr/>
        </p:nvSpPr>
        <p:spPr>
          <a:xfrm>
            <a:off x="443126" y="250336"/>
            <a:ext cx="3606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Key Challenges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2DBEA-45EB-0DE0-89C4-4D1BECCE782C}"/>
              </a:ext>
            </a:extLst>
          </p:cNvPr>
          <p:cNvSpPr txBox="1"/>
          <p:nvPr/>
        </p:nvSpPr>
        <p:spPr>
          <a:xfrm>
            <a:off x="1161585" y="1657737"/>
            <a:ext cx="4934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Overload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Sheer quantity of data generated makes it difficult to filter our relevant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Manual processing and analysis lead to delayed decision-making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64754-23A7-A107-6236-8DA683D25FE0}"/>
              </a:ext>
            </a:extLst>
          </p:cNvPr>
          <p:cNvSpPr txBox="1"/>
          <p:nvPr/>
        </p:nvSpPr>
        <p:spPr>
          <a:xfrm>
            <a:off x="6096000" y="1657737"/>
            <a:ext cx="50998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Need for Real-Time Adaptation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Financial markets are highly sensitive and volatile to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Professionals require immediate access to up-to-date information to react to potential market shifts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C1ECC-95B3-6F37-BE36-E795DD0BACCA}"/>
              </a:ext>
            </a:extLst>
          </p:cNvPr>
          <p:cNvSpPr txBox="1"/>
          <p:nvPr/>
        </p:nvSpPr>
        <p:spPr>
          <a:xfrm>
            <a:off x="1161586" y="4003212"/>
            <a:ext cx="49344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Lack of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Manual data handling which can be time consuming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Increase likelihood of human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More time could be spent on strategic analysis instead of repetitive tasks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10D227-9FF4-E756-53CC-F965592C815A}"/>
              </a:ext>
            </a:extLst>
          </p:cNvPr>
          <p:cNvSpPr txBox="1"/>
          <p:nvPr/>
        </p:nvSpPr>
        <p:spPr>
          <a:xfrm>
            <a:off x="6096001" y="4031090"/>
            <a:ext cx="5099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Lack of Data Visualisation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Raw data in spreadsheets and reports is difficult to interpret without visual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Extracting actionable insights takes longer, leading to slower decision making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72E8038-23FD-4EB6-AD52-929BD4D2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1584" y="6356350"/>
            <a:ext cx="10034239" cy="365125"/>
          </a:xfrm>
        </p:spPr>
        <p:txBody>
          <a:bodyPr/>
          <a:lstStyle/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Background – </a:t>
            </a:r>
            <a:r>
              <a:rPr lang="en-GB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Key Challenges</a:t>
            </a: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 Proposal - Methodology - What's Next?</a:t>
            </a:r>
            <a:endParaRPr lang="en-SG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57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F65B1A-6464-3041-9894-FF58A3C9D4F9}"/>
              </a:ext>
            </a:extLst>
          </p:cNvPr>
          <p:cNvSpPr txBox="1"/>
          <p:nvPr/>
        </p:nvSpPr>
        <p:spPr>
          <a:xfrm>
            <a:off x="443126" y="250336"/>
            <a:ext cx="3606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Proposal: Dashboard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2DBEA-45EB-0DE0-89C4-4D1BECCE782C}"/>
              </a:ext>
            </a:extLst>
          </p:cNvPr>
          <p:cNvSpPr txBox="1"/>
          <p:nvPr/>
        </p:nvSpPr>
        <p:spPr>
          <a:xfrm>
            <a:off x="1161585" y="1657737"/>
            <a:ext cx="4934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Organised Visuals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Simplified visuals help identify key patterns, correlations, and outliers that drive better decision-making</a:t>
            </a:r>
            <a:endParaRPr lang="en-SG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64754-23A7-A107-6236-8DA683D25FE0}"/>
              </a:ext>
            </a:extLst>
          </p:cNvPr>
          <p:cNvSpPr txBox="1"/>
          <p:nvPr/>
        </p:nvSpPr>
        <p:spPr>
          <a:xfrm>
            <a:off x="6096000" y="1657737"/>
            <a:ext cx="5099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Up-to-Date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Integrate live data updates to ensure users always have the most current market information</a:t>
            </a:r>
            <a:endParaRPr lang="en-SG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C1ECC-95B3-6F37-BE36-E795DD0BACCA}"/>
              </a:ext>
            </a:extLst>
          </p:cNvPr>
          <p:cNvSpPr txBox="1"/>
          <p:nvPr/>
        </p:nvSpPr>
        <p:spPr>
          <a:xfrm>
            <a:off x="1161586" y="4003212"/>
            <a:ext cx="4934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Key News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Highlight news developments that are likely to impact specific asset classes or market trends</a:t>
            </a:r>
            <a:endParaRPr lang="en-SG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10D227-9FF4-E756-53CC-F965592C815A}"/>
              </a:ext>
            </a:extLst>
          </p:cNvPr>
          <p:cNvSpPr txBox="1"/>
          <p:nvPr/>
        </p:nvSpPr>
        <p:spPr>
          <a:xfrm>
            <a:off x="6096001" y="4031090"/>
            <a:ext cx="5099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Coverage Over Major Asset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Organised in table format to enable comparisons across asset classes</a:t>
            </a:r>
          </a:p>
        </p:txBody>
      </p:sp>
      <p:sp>
        <p:nvSpPr>
          <p:cNvPr id="2" name="Footer Placeholder 10">
            <a:extLst>
              <a:ext uri="{FF2B5EF4-FFF2-40B4-BE49-F238E27FC236}">
                <a16:creationId xmlns:a16="http://schemas.microsoft.com/office/drawing/2014/main" id="{9AD5F840-2031-D8A9-B4F3-00439131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1584" y="6356350"/>
            <a:ext cx="10034239" cy="365125"/>
          </a:xfrm>
        </p:spPr>
        <p:txBody>
          <a:bodyPr/>
          <a:lstStyle/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Background – Key Challenges - </a:t>
            </a:r>
            <a:r>
              <a:rPr lang="en-GB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Proposal</a:t>
            </a: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 Methodology - What's Next?</a:t>
            </a:r>
            <a:endParaRPr lang="en-SG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29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F65B1A-6464-3041-9894-FF58A3C9D4F9}"/>
              </a:ext>
            </a:extLst>
          </p:cNvPr>
          <p:cNvSpPr txBox="1"/>
          <p:nvPr/>
        </p:nvSpPr>
        <p:spPr>
          <a:xfrm>
            <a:off x="443126" y="250336"/>
            <a:ext cx="3606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Methodology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2DBEA-45EB-0DE0-89C4-4D1BECCE782C}"/>
              </a:ext>
            </a:extLst>
          </p:cNvPr>
          <p:cNvSpPr txBox="1"/>
          <p:nvPr/>
        </p:nvSpPr>
        <p:spPr>
          <a:xfrm>
            <a:off x="1161585" y="1657737"/>
            <a:ext cx="4934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Mining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Automate data extraction using web scraping libraries and APIs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BeautifulSoup</a:t>
            </a:r>
            <a:endParaRPr lang="en-GB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Selenium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Requests-HTML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64754-23A7-A107-6236-8DA683D25FE0}"/>
              </a:ext>
            </a:extLst>
          </p:cNvPr>
          <p:cNvSpPr txBox="1"/>
          <p:nvPr/>
        </p:nvSpPr>
        <p:spPr>
          <a:xfrm>
            <a:off x="6096000" y="1657737"/>
            <a:ext cx="5099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Required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Financial 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Economic calendar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Yield curve term structure</a:t>
            </a:r>
            <a:endParaRPr lang="en-SG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C1ECC-95B3-6F37-BE36-E795DD0BACCA}"/>
              </a:ext>
            </a:extLst>
          </p:cNvPr>
          <p:cNvSpPr txBox="1"/>
          <p:nvPr/>
        </p:nvSpPr>
        <p:spPr>
          <a:xfrm>
            <a:off x="1161586" y="4003212"/>
            <a:ext cx="4934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transformation</a:t>
            </a:r>
            <a:endParaRPr lang="en-SG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10D227-9FF4-E756-53CC-F965592C815A}"/>
              </a:ext>
            </a:extLst>
          </p:cNvPr>
          <p:cNvSpPr txBox="1"/>
          <p:nvPr/>
        </p:nvSpPr>
        <p:spPr>
          <a:xfrm>
            <a:off x="6096001" y="4031090"/>
            <a:ext cx="50998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Visualisation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Plotly</a:t>
            </a:r>
            <a:endParaRPr lang="en-SG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Tableau</a:t>
            </a:r>
          </a:p>
        </p:txBody>
      </p:sp>
      <p:sp>
        <p:nvSpPr>
          <p:cNvPr id="2" name="Footer Placeholder 10">
            <a:extLst>
              <a:ext uri="{FF2B5EF4-FFF2-40B4-BE49-F238E27FC236}">
                <a16:creationId xmlns:a16="http://schemas.microsoft.com/office/drawing/2014/main" id="{6546831A-C5EF-EDD1-C86B-1A94A991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1584" y="6356350"/>
            <a:ext cx="10034239" cy="365125"/>
          </a:xfrm>
        </p:spPr>
        <p:txBody>
          <a:bodyPr/>
          <a:lstStyle/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Background – Key Challenges - Proposal - </a:t>
            </a:r>
            <a:r>
              <a:rPr lang="en-GB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Methodology</a:t>
            </a: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 What's Next?</a:t>
            </a:r>
            <a:endParaRPr lang="en-SG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97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F65B1A-6464-3041-9894-FF58A3C9D4F9}"/>
              </a:ext>
            </a:extLst>
          </p:cNvPr>
          <p:cNvSpPr txBox="1"/>
          <p:nvPr/>
        </p:nvSpPr>
        <p:spPr>
          <a:xfrm>
            <a:off x="443126" y="250336"/>
            <a:ext cx="3606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What’s Next?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2DBEA-45EB-0DE0-89C4-4D1BECCE782C}"/>
              </a:ext>
            </a:extLst>
          </p:cNvPr>
          <p:cNvSpPr txBox="1"/>
          <p:nvPr/>
        </p:nvSpPr>
        <p:spPr>
          <a:xfrm>
            <a:off x="1161585" y="1657737"/>
            <a:ext cx="4934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Find Quality Data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Identify reliable financial data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Evaluate data quality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64754-23A7-A107-6236-8DA683D25FE0}"/>
              </a:ext>
            </a:extLst>
          </p:cNvPr>
          <p:cNvSpPr txBox="1"/>
          <p:nvPr/>
        </p:nvSpPr>
        <p:spPr>
          <a:xfrm>
            <a:off x="6096000" y="1657737"/>
            <a:ext cx="5099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Build Python-Based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 web scraping tools to collect data from online sources efficiently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Write scripts to clean, transform, and integrate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C1ECC-95B3-6F37-BE36-E795DD0BACCA}"/>
              </a:ext>
            </a:extLst>
          </p:cNvPr>
          <p:cNvSpPr txBox="1"/>
          <p:nvPr/>
        </p:nvSpPr>
        <p:spPr>
          <a:xfrm>
            <a:off x="1161586" y="4003212"/>
            <a:ext cx="4934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Design Visualisation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Design clear, actionable insights for better decision-making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Focus on user experience</a:t>
            </a:r>
            <a:endParaRPr lang="en-SG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10D227-9FF4-E756-53CC-F965592C815A}"/>
              </a:ext>
            </a:extLst>
          </p:cNvPr>
          <p:cNvSpPr txBox="1"/>
          <p:nvPr/>
        </p:nvSpPr>
        <p:spPr>
          <a:xfrm>
            <a:off x="6096001" y="4031090"/>
            <a:ext cx="5099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Automate from End-to-End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Develop a workflow that covers data collection, processing and visualisation</a:t>
            </a:r>
          </a:p>
        </p:txBody>
      </p:sp>
      <p:sp>
        <p:nvSpPr>
          <p:cNvPr id="2" name="Footer Placeholder 10">
            <a:extLst>
              <a:ext uri="{FF2B5EF4-FFF2-40B4-BE49-F238E27FC236}">
                <a16:creationId xmlns:a16="http://schemas.microsoft.com/office/drawing/2014/main" id="{AAD88C99-05F5-9265-563A-F486031D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1584" y="6356350"/>
            <a:ext cx="10034239" cy="365125"/>
          </a:xfrm>
        </p:spPr>
        <p:txBody>
          <a:bodyPr/>
          <a:lstStyle/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Background – Key Challenges - Proposal - Methodology - </a:t>
            </a:r>
            <a:r>
              <a:rPr lang="en-GB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What's Next?</a:t>
            </a:r>
            <a:endParaRPr lang="en-SG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371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422</Words>
  <Application>Microsoft Office PowerPoint</Application>
  <PresentationFormat>Widescreen</PresentationFormat>
  <Paragraphs>79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Roboto</vt:lpstr>
      <vt:lpstr>Office Theme</vt:lpstr>
      <vt:lpstr>TIC3901 Industrial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Ming Soon Tee</dc:creator>
  <cp:lastModifiedBy>Ming Soon Tee</cp:lastModifiedBy>
  <cp:revision>24</cp:revision>
  <dcterms:created xsi:type="dcterms:W3CDTF">2024-10-06T13:18:31Z</dcterms:created>
  <dcterms:modified xsi:type="dcterms:W3CDTF">2024-10-11T11:31:13Z</dcterms:modified>
</cp:coreProperties>
</file>