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3" r:id="rId36"/>
    <p:sldId id="306" r:id="rId37"/>
    <p:sldId id="323" r:id="rId38"/>
    <p:sldId id="324" r:id="rId39"/>
    <p:sldId id="307" r:id="rId40"/>
    <p:sldId id="308" r:id="rId41"/>
    <p:sldId id="300" r:id="rId42"/>
    <p:sldId id="309" r:id="rId43"/>
    <p:sldId id="301" r:id="rId44"/>
    <p:sldId id="302" r:id="rId45"/>
    <p:sldId id="304" r:id="rId46"/>
    <p:sldId id="310" r:id="rId47"/>
    <p:sldId id="305" r:id="rId48"/>
    <p:sldId id="311" r:id="rId49"/>
    <p:sldId id="312" r:id="rId50"/>
    <p:sldId id="315" r:id="rId51"/>
    <p:sldId id="313" r:id="rId52"/>
    <p:sldId id="314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5" r:id="rId61"/>
    <p:sldId id="327" r:id="rId62"/>
    <p:sldId id="326" r:id="rId63"/>
    <p:sldId id="328" r:id="rId64"/>
    <p:sldId id="337" r:id="rId65"/>
    <p:sldId id="333" r:id="rId66"/>
    <p:sldId id="334" r:id="rId67"/>
    <p:sldId id="33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CCBEF-3B12-9B0E-CDBB-77888E7265AC}" v="26" dt="2023-03-06T04:10:42.927"/>
    <p1510:client id="{3F038EE2-8C3D-0A2F-499A-1510743E235C}" v="68" dt="2022-01-03T16:17:02.097"/>
    <p1510:client id="{954A5BCB-F367-2F81-7553-54DED2D6BC1D}" v="7" dt="2022-01-04T14:37:07.299"/>
    <p1510:client id="{E12A07AF-7EC2-C7B4-C21E-8FE4F17025A6}" v="3" dt="2023-02-20T04:06:03.649"/>
    <p1510:client id="{EBA4B592-3144-AA2D-2D15-DEF34E60D78A}" v="379" dt="2021-12-31T07:38:28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esh Krishnan K (CSE)" userId="S::k_raghesh@cb.amrita.edu::735ba383-5b1f-4fba-bfef-9dd4f4c0a789" providerId="AD" clId="Web-{040CCBEF-3B12-9B0E-CDBB-77888E7265AC}"/>
    <pc:docChg chg="modSld">
      <pc:chgData name="Raghesh Krishnan K (CSE)" userId="S::k_raghesh@cb.amrita.edu::735ba383-5b1f-4fba-bfef-9dd4f4c0a789" providerId="AD" clId="Web-{040CCBEF-3B12-9B0E-CDBB-77888E7265AC}" dt="2023-03-06T04:10:42.927" v="29" actId="14100"/>
      <pc:docMkLst>
        <pc:docMk/>
      </pc:docMkLst>
      <pc:sldChg chg="modSp addAnim delAnim">
        <pc:chgData name="Raghesh Krishnan K (CSE)" userId="S::k_raghesh@cb.amrita.edu::735ba383-5b1f-4fba-bfef-9dd4f4c0a789" providerId="AD" clId="Web-{040CCBEF-3B12-9B0E-CDBB-77888E7265AC}" dt="2023-03-06T03:47:01.827" v="22" actId="20577"/>
        <pc:sldMkLst>
          <pc:docMk/>
          <pc:sldMk cId="3554828030" sldId="318"/>
        </pc:sldMkLst>
        <pc:spChg chg="mod">
          <ac:chgData name="Raghesh Krishnan K (CSE)" userId="S::k_raghesh@cb.amrita.edu::735ba383-5b1f-4fba-bfef-9dd4f4c0a789" providerId="AD" clId="Web-{040CCBEF-3B12-9B0E-CDBB-77888E7265AC}" dt="2023-03-06T03:46:54.624" v="21" actId="14100"/>
          <ac:spMkLst>
            <pc:docMk/>
            <pc:sldMk cId="3554828030" sldId="318"/>
            <ac:spMk id="2" creationId="{00000000-0000-0000-0000-000000000000}"/>
          </ac:spMkLst>
        </pc:spChg>
        <pc:spChg chg="mod">
          <ac:chgData name="Raghesh Krishnan K (CSE)" userId="S::k_raghesh@cb.amrita.edu::735ba383-5b1f-4fba-bfef-9dd4f4c0a789" providerId="AD" clId="Web-{040CCBEF-3B12-9B0E-CDBB-77888E7265AC}" dt="2023-03-06T03:47:01.827" v="22" actId="20577"/>
          <ac:spMkLst>
            <pc:docMk/>
            <pc:sldMk cId="3554828030" sldId="318"/>
            <ac:spMk id="3" creationId="{00000000-0000-0000-0000-000000000000}"/>
          </ac:spMkLst>
        </pc:spChg>
      </pc:sldChg>
      <pc:sldChg chg="modSp">
        <pc:chgData name="Raghesh Krishnan K (CSE)" userId="S::k_raghesh@cb.amrita.edu::735ba383-5b1f-4fba-bfef-9dd4f4c0a789" providerId="AD" clId="Web-{040CCBEF-3B12-9B0E-CDBB-77888E7265AC}" dt="2023-03-06T04:10:42.927" v="29" actId="14100"/>
        <pc:sldMkLst>
          <pc:docMk/>
          <pc:sldMk cId="3663097514" sldId="326"/>
        </pc:sldMkLst>
        <pc:spChg chg="mod">
          <ac:chgData name="Raghesh Krishnan K (CSE)" userId="S::k_raghesh@cb.amrita.edu::735ba383-5b1f-4fba-bfef-9dd4f4c0a789" providerId="AD" clId="Web-{040CCBEF-3B12-9B0E-CDBB-77888E7265AC}" dt="2023-03-06T04:10:42.927" v="29" actId="14100"/>
          <ac:spMkLst>
            <pc:docMk/>
            <pc:sldMk cId="3663097514" sldId="326"/>
            <ac:spMk id="4" creationId="{00000000-0000-0000-0000-000000000000}"/>
          </ac:spMkLst>
        </pc:spChg>
      </pc:sldChg>
    </pc:docChg>
  </pc:docChgLst>
  <pc:docChgLst>
    <pc:chgData name="Raghesh Krishnan K (CSE)" userId="S::k_raghesh@cb.amrita.edu::735ba383-5b1f-4fba-bfef-9dd4f4c0a789" providerId="AD" clId="Web-{E12A07AF-7EC2-C7B4-C21E-8FE4F17025A6}"/>
    <pc:docChg chg="modSld">
      <pc:chgData name="Raghesh Krishnan K (CSE)" userId="S::k_raghesh@cb.amrita.edu::735ba383-5b1f-4fba-bfef-9dd4f4c0a789" providerId="AD" clId="Web-{E12A07AF-7EC2-C7B4-C21E-8FE4F17025A6}" dt="2023-02-20T04:06:03.649" v="2" actId="20577"/>
      <pc:docMkLst>
        <pc:docMk/>
      </pc:docMkLst>
      <pc:sldChg chg="modSp">
        <pc:chgData name="Raghesh Krishnan K (CSE)" userId="S::k_raghesh@cb.amrita.edu::735ba383-5b1f-4fba-bfef-9dd4f4c0a789" providerId="AD" clId="Web-{E12A07AF-7EC2-C7B4-C21E-8FE4F17025A6}" dt="2023-02-20T04:06:03.649" v="2" actId="20577"/>
        <pc:sldMkLst>
          <pc:docMk/>
          <pc:sldMk cId="2404691960" sldId="280"/>
        </pc:sldMkLst>
        <pc:spChg chg="mod">
          <ac:chgData name="Raghesh Krishnan K (CSE)" userId="S::k_raghesh@cb.amrita.edu::735ba383-5b1f-4fba-bfef-9dd4f4c0a789" providerId="AD" clId="Web-{E12A07AF-7EC2-C7B4-C21E-8FE4F17025A6}" dt="2023-02-20T04:06:03.649" v="2" actId="20577"/>
          <ac:spMkLst>
            <pc:docMk/>
            <pc:sldMk cId="2404691960" sldId="28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skell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/>
              <a:t>Haskell Environment &amp; </a:t>
            </a:r>
            <a:r>
              <a:rPr lang="en-IN" sz="2800" dirty="0" err="1"/>
              <a:t>ghci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Usage of space and 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Most of the time white spaces (Blank, Tab) can be omitted in expressions</a:t>
            </a:r>
          </a:p>
          <a:p>
            <a:pPr lvl="1"/>
            <a:r>
              <a:rPr lang="en-IN" sz="2400" dirty="0"/>
              <a:t>Example 1</a:t>
            </a:r>
          </a:p>
          <a:p>
            <a:pPr marL="857250" lvl="2" indent="0">
              <a:buNone/>
            </a:pPr>
            <a:r>
              <a:rPr lang="en-IN" sz="2400" dirty="0"/>
              <a:t>ghci&gt; 2*3</a:t>
            </a:r>
          </a:p>
          <a:p>
            <a:pPr marL="857250" lvl="2" indent="0">
              <a:buNone/>
            </a:pPr>
            <a:r>
              <a:rPr lang="en-IN" sz="2400" dirty="0"/>
              <a:t>6</a:t>
            </a:r>
          </a:p>
          <a:p>
            <a:pPr lvl="1"/>
            <a:r>
              <a:rPr lang="en-IN" sz="2400" dirty="0"/>
              <a:t>Example 2</a:t>
            </a:r>
          </a:p>
          <a:p>
            <a:pPr marL="857250" lvl="2" indent="0">
              <a:buNone/>
            </a:pPr>
            <a:r>
              <a:rPr lang="en-IN" sz="2400" dirty="0"/>
              <a:t>ghci&gt; 2*-3</a:t>
            </a:r>
          </a:p>
          <a:p>
            <a:pPr marL="857250" lvl="2" indent="0">
              <a:buNone/>
            </a:pPr>
            <a:r>
              <a:rPr lang="en-IN" sz="2400" dirty="0"/>
              <a:t>&lt;interactive&gt;:13:2: error:</a:t>
            </a:r>
          </a:p>
          <a:p>
            <a:pPr marL="857250" lvl="2" indent="0">
              <a:buNone/>
            </a:pPr>
            <a:r>
              <a:rPr lang="en-IN" sz="2400" dirty="0"/>
              <a:t>    * Variable not in scope: (*-) :: t0 -&gt; t1 -&gt; t</a:t>
            </a:r>
          </a:p>
          <a:p>
            <a:pPr marL="857250" lvl="2" indent="0">
              <a:buNone/>
            </a:pPr>
            <a:r>
              <a:rPr lang="en-IN" sz="2400" dirty="0"/>
              <a:t>    * Perhaps you meant one of these:</a:t>
            </a:r>
          </a:p>
          <a:p>
            <a:pPr marL="857250" lvl="2" indent="0">
              <a:buNone/>
            </a:pPr>
            <a:r>
              <a:rPr lang="en-IN" sz="2400" dirty="0"/>
              <a:t>        `*&gt;' (imported from Prelude), `**' (imported from Prelude),</a:t>
            </a:r>
          </a:p>
          <a:p>
            <a:pPr marL="857250" lvl="2" indent="0">
              <a:buNone/>
            </a:pPr>
            <a:r>
              <a:rPr lang="en-IN" sz="2400" dirty="0"/>
              <a:t>        `*' (imported from Prelude)</a:t>
            </a:r>
          </a:p>
          <a:p>
            <a:pPr marL="857250" lvl="2" indent="0">
              <a:buNone/>
            </a:pPr>
            <a:r>
              <a:rPr lang="en-IN" sz="2400" dirty="0"/>
              <a:t>Haskell reads *- as a single operator. Could be used if defined.</a:t>
            </a:r>
          </a:p>
          <a:p>
            <a:pPr marL="857250" lvl="2" indent="0">
              <a:buNone/>
            </a:pPr>
            <a:r>
              <a:rPr lang="en-IN" sz="2400" dirty="0"/>
              <a:t>Solution: </a:t>
            </a:r>
          </a:p>
          <a:p>
            <a:pPr marL="857250" lvl="2" indent="0">
              <a:buNone/>
            </a:pPr>
            <a:r>
              <a:rPr lang="en-IN" sz="2400" dirty="0"/>
              <a:t>ghci&gt; 2*(-3)</a:t>
            </a:r>
          </a:p>
          <a:p>
            <a:pPr marL="857250" lvl="2" indent="0">
              <a:buNone/>
            </a:pPr>
            <a:r>
              <a:rPr lang="en-IN" sz="2400" dirty="0"/>
              <a:t>-6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9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554250"/>
          </a:xfrm>
        </p:spPr>
        <p:txBody>
          <a:bodyPr/>
          <a:lstStyle/>
          <a:p>
            <a:r>
              <a:rPr lang="en-IN" dirty="0"/>
              <a:t>Logical operators and </a:t>
            </a:r>
            <a:r>
              <a:rPr lang="en-IN" dirty="0" err="1"/>
              <a:t>boolean</a:t>
            </a:r>
            <a:r>
              <a:rPr lang="en-IN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928992" cy="6264696"/>
          </a:xfrm>
        </p:spPr>
        <p:txBody>
          <a:bodyPr>
            <a:noAutofit/>
          </a:bodyPr>
          <a:lstStyle/>
          <a:p>
            <a:r>
              <a:rPr lang="en-IN" sz="2200" dirty="0"/>
              <a:t>The values of Boolean logic in Haskell are </a:t>
            </a:r>
          </a:p>
          <a:p>
            <a:pPr lvl="1"/>
            <a:r>
              <a:rPr lang="en-IN" sz="2200" dirty="0"/>
              <a:t>True</a:t>
            </a:r>
          </a:p>
          <a:p>
            <a:pPr lvl="1"/>
            <a:r>
              <a:rPr lang="en-IN" sz="2200" dirty="0"/>
              <a:t>False</a:t>
            </a:r>
          </a:p>
          <a:p>
            <a:r>
              <a:rPr lang="en-IN" sz="2200" dirty="0"/>
              <a:t>Capitalization of these names is important.</a:t>
            </a:r>
          </a:p>
          <a:p>
            <a:r>
              <a:rPr lang="en-IN" sz="2200" dirty="0"/>
              <a:t>Logical Operators:</a:t>
            </a:r>
          </a:p>
          <a:p>
            <a:pPr lvl="1"/>
            <a:r>
              <a:rPr lang="en-IN" sz="2200" dirty="0"/>
              <a:t>(&amp;&amp;) is logical “and”</a:t>
            </a:r>
          </a:p>
          <a:p>
            <a:pPr lvl="1"/>
            <a:r>
              <a:rPr lang="en-IN" sz="2200" dirty="0"/>
              <a:t>(||) is logical “or”</a:t>
            </a:r>
          </a:p>
          <a:p>
            <a:pPr lvl="1"/>
            <a:r>
              <a:rPr lang="en-IN" sz="2200" dirty="0"/>
              <a:t>not  - a function is used for negation</a:t>
            </a:r>
          </a:p>
          <a:p>
            <a:pPr lvl="1"/>
            <a:r>
              <a:rPr lang="en-IN" sz="2200" dirty="0"/>
              <a:t>Example:</a:t>
            </a:r>
          </a:p>
          <a:p>
            <a:pPr marL="857250" lvl="2" indent="0">
              <a:buNone/>
            </a:pPr>
            <a:r>
              <a:rPr lang="da-DK" sz="2200" dirty="0"/>
              <a:t>ghci&gt; True &amp;&amp; False</a:t>
            </a:r>
          </a:p>
          <a:p>
            <a:pPr marL="857250" lvl="2" indent="0">
              <a:buNone/>
            </a:pPr>
            <a:r>
              <a:rPr lang="da-DK" sz="2200" dirty="0"/>
              <a:t>False</a:t>
            </a:r>
          </a:p>
          <a:p>
            <a:pPr marL="857250" lvl="2" indent="0">
              <a:buNone/>
            </a:pPr>
            <a:r>
              <a:rPr lang="da-DK" sz="2200" dirty="0"/>
              <a:t>ghci&gt; False || True				</a:t>
            </a:r>
            <a:r>
              <a:rPr lang="en-IN" sz="2200" dirty="0"/>
              <a:t>ghci&gt; not True</a:t>
            </a:r>
          </a:p>
          <a:p>
            <a:pPr marL="857250" lvl="2" indent="0">
              <a:buNone/>
            </a:pPr>
            <a:r>
              <a:rPr lang="da-DK" sz="2200" dirty="0"/>
              <a:t>True				          		</a:t>
            </a:r>
            <a:r>
              <a:rPr lang="en-IN" sz="2200" dirty="0"/>
              <a:t>False</a:t>
            </a:r>
          </a:p>
          <a:p>
            <a:pPr marL="857250" lvl="2" indent="0">
              <a:buNone/>
            </a:pP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4643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82" y="0"/>
            <a:ext cx="9163481" cy="548680"/>
          </a:xfrm>
        </p:spPr>
        <p:txBody>
          <a:bodyPr/>
          <a:lstStyle/>
          <a:p>
            <a:r>
              <a:rPr lang="en-IN" dirty="0"/>
              <a:t>Usage of 0 as false and non zero value as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548680"/>
            <a:ext cx="9073008" cy="6192688"/>
          </a:xfrm>
        </p:spPr>
        <p:txBody>
          <a:bodyPr/>
          <a:lstStyle/>
          <a:p>
            <a:r>
              <a:rPr lang="en-IN" sz="2200" dirty="0"/>
              <a:t>Example:</a:t>
            </a:r>
          </a:p>
          <a:p>
            <a:pPr marL="400050" lvl="1" indent="0">
              <a:buNone/>
            </a:pPr>
            <a:r>
              <a:rPr lang="en-IN" sz="2200" dirty="0"/>
              <a:t>ghci&gt; True &amp;&amp; 1</a:t>
            </a:r>
          </a:p>
          <a:p>
            <a:pPr marL="400050" lvl="1" indent="0">
              <a:buNone/>
            </a:pPr>
            <a:r>
              <a:rPr lang="en-IN" sz="2200" dirty="0"/>
              <a:t>&lt;interactive&gt;:19:9: error:</a:t>
            </a:r>
          </a:p>
          <a:p>
            <a:pPr marL="400050" lvl="1" indent="0">
              <a:buNone/>
            </a:pPr>
            <a:r>
              <a:rPr lang="en-IN" sz="2200" dirty="0"/>
              <a:t>    * No instance for (</a:t>
            </a:r>
            <a:r>
              <a:rPr lang="en-IN" sz="2200" dirty="0" err="1"/>
              <a:t>Num</a:t>
            </a:r>
            <a:r>
              <a:rPr lang="en-IN" sz="2200" dirty="0"/>
              <a:t> Bool) arising from the literal `1'</a:t>
            </a:r>
          </a:p>
          <a:p>
            <a:pPr marL="400050" lvl="1" indent="0">
              <a:buNone/>
            </a:pPr>
            <a:r>
              <a:rPr lang="en-IN" sz="2200" dirty="0"/>
              <a:t>    * In the second argument of `(&amp;&amp;)', namely `1'</a:t>
            </a:r>
          </a:p>
          <a:p>
            <a:pPr marL="400050" lvl="1" indent="0">
              <a:buNone/>
            </a:pPr>
            <a:r>
              <a:rPr lang="en-IN" sz="2200" dirty="0"/>
              <a:t>      In the expression: True &amp;&amp; 1</a:t>
            </a:r>
          </a:p>
          <a:p>
            <a:pPr marL="400050" lvl="1" indent="0">
              <a:buNone/>
            </a:pPr>
            <a:r>
              <a:rPr lang="en-IN" sz="2200" dirty="0"/>
              <a:t>      In an equation for `it': it = True &amp;&amp; 1</a:t>
            </a:r>
          </a:p>
          <a:p>
            <a:pPr marL="400050" lvl="1" indent="0">
              <a:buNone/>
            </a:pPr>
            <a:r>
              <a:rPr lang="en-IN" sz="2400" dirty="0"/>
              <a:t>Haskell does not, nor does it consider a nonzero value to be True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7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Relational operators in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/>
          </a:bodyPr>
          <a:lstStyle/>
          <a:p>
            <a:r>
              <a:rPr lang="en-IN" sz="2200" dirty="0"/>
              <a:t>Most of Haskell’s comparison operators are similar to those used in C and similar languages</a:t>
            </a:r>
          </a:p>
          <a:p>
            <a:r>
              <a:rPr lang="en-IN" sz="2200" dirty="0"/>
              <a:t>Examples:</a:t>
            </a:r>
          </a:p>
          <a:p>
            <a:pPr marL="457200" lvl="1" indent="0">
              <a:buNone/>
            </a:pPr>
            <a:r>
              <a:rPr lang="en-IN" sz="2200" dirty="0"/>
              <a:t>ghci&gt; 1==1         (Equality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  <a:p>
            <a:pPr marL="457200" lvl="1" indent="0">
              <a:buNone/>
            </a:pPr>
            <a:r>
              <a:rPr lang="en-IN" sz="2200" dirty="0"/>
              <a:t>ghci&gt; 2&lt;3           (Less than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  <a:p>
            <a:pPr marL="457200" lvl="1" indent="0">
              <a:buNone/>
            </a:pPr>
            <a:r>
              <a:rPr lang="en-IN" sz="2200" dirty="0"/>
              <a:t>ghci&gt; 4&gt;=3.99    (Greater than or Equal to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  <a:p>
            <a:pPr marL="457200" lvl="1" indent="0">
              <a:buNone/>
            </a:pPr>
            <a:r>
              <a:rPr lang="en-IN" sz="2200" dirty="0"/>
              <a:t>ghci&gt; 2/=3          (Not equal to Operator)</a:t>
            </a:r>
          </a:p>
          <a:p>
            <a:pPr marL="457200" lvl="1" indent="0">
              <a:buNone/>
            </a:pPr>
            <a:r>
              <a:rPr lang="en-IN" sz="2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418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Operator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92696"/>
            <a:ext cx="9001000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Haskell assigns numeric precedence values to operators</a:t>
            </a:r>
          </a:p>
          <a:p>
            <a:r>
              <a:rPr lang="en-IN" sz="2400" dirty="0"/>
              <a:t>lowest precedence is 1 and Highest precedence is 9</a:t>
            </a:r>
          </a:p>
          <a:p>
            <a:r>
              <a:rPr lang="en-IN" sz="2400" dirty="0"/>
              <a:t>A higher-precedence operator is applied before a lower precedence operator in an expression.</a:t>
            </a:r>
          </a:p>
          <a:p>
            <a:r>
              <a:rPr lang="en-IN" sz="2400" dirty="0" err="1"/>
              <a:t>ghci’s</a:t>
            </a:r>
            <a:r>
              <a:rPr lang="en-IN" sz="2400" dirty="0"/>
              <a:t> :info command can be used to check the precedence level of individual operators</a:t>
            </a:r>
          </a:p>
          <a:p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en-IN" sz="2400" dirty="0"/>
              <a:t>ghci&gt; :info (+)</a:t>
            </a:r>
          </a:p>
          <a:p>
            <a:pPr marL="400050" lvl="1" indent="0">
              <a:buNone/>
            </a:pPr>
            <a:r>
              <a:rPr lang="en-IN" sz="2400" dirty="0"/>
              <a:t>type </a:t>
            </a:r>
            <a:r>
              <a:rPr lang="en-IN" sz="2400" dirty="0" err="1"/>
              <a:t>Num</a:t>
            </a:r>
            <a:r>
              <a:rPr lang="en-IN" sz="2400" dirty="0"/>
              <a:t> :: * -&gt; Constraint</a:t>
            </a:r>
          </a:p>
          <a:p>
            <a:pPr marL="400050" lvl="1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Num</a:t>
            </a:r>
            <a:r>
              <a:rPr lang="en-IN" sz="2400" dirty="0"/>
              <a:t> a where</a:t>
            </a:r>
          </a:p>
          <a:p>
            <a:pPr marL="400050" lvl="1" indent="0">
              <a:buNone/>
            </a:pPr>
            <a:r>
              <a:rPr lang="en-IN" sz="2400" dirty="0"/>
              <a:t>  (+) :: a -&gt; a -&gt; a</a:t>
            </a:r>
          </a:p>
          <a:p>
            <a:pPr marL="400050" lvl="1" indent="0">
              <a:buNone/>
            </a:pPr>
            <a:r>
              <a:rPr lang="en-IN" sz="2400" dirty="0"/>
              <a:t>  ...</a:t>
            </a:r>
          </a:p>
          <a:p>
            <a:pPr marL="400050" lvl="1" indent="0">
              <a:buNone/>
            </a:pPr>
            <a:r>
              <a:rPr lang="en-IN" sz="2400" dirty="0"/>
              <a:t>        -- Defined in `</a:t>
            </a:r>
            <a:r>
              <a:rPr lang="en-IN" sz="2400" dirty="0" err="1"/>
              <a:t>GHC.Num</a:t>
            </a:r>
            <a:r>
              <a:rPr lang="en-IN" sz="2400" dirty="0"/>
              <a:t>'</a:t>
            </a:r>
          </a:p>
          <a:p>
            <a:pPr marL="400050" lvl="1" indent="0">
              <a:buNone/>
            </a:pPr>
            <a:r>
              <a:rPr lang="en-IN" sz="2400" dirty="0" err="1"/>
              <a:t>infixl</a:t>
            </a:r>
            <a:r>
              <a:rPr lang="en-IN" sz="2400" dirty="0"/>
              <a:t> 6 +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68832" y="350100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ghci&gt; :info (*)</a:t>
            </a:r>
          </a:p>
          <a:p>
            <a:r>
              <a:rPr lang="en-IN" sz="2400" dirty="0"/>
              <a:t>type </a:t>
            </a:r>
            <a:r>
              <a:rPr lang="en-IN" sz="2400" dirty="0" err="1"/>
              <a:t>Num</a:t>
            </a:r>
            <a:r>
              <a:rPr lang="en-IN" sz="2400" dirty="0"/>
              <a:t> :: * -&gt; Constraint</a:t>
            </a:r>
          </a:p>
          <a:p>
            <a:r>
              <a:rPr lang="en-IN" sz="2400" dirty="0"/>
              <a:t>class </a:t>
            </a:r>
            <a:r>
              <a:rPr lang="en-IN" sz="2400" dirty="0" err="1"/>
              <a:t>Num</a:t>
            </a:r>
            <a:r>
              <a:rPr lang="en-IN" sz="2400" dirty="0"/>
              <a:t> a where</a:t>
            </a:r>
          </a:p>
          <a:p>
            <a:r>
              <a:rPr lang="en-IN" sz="2400" dirty="0"/>
              <a:t>  ...</a:t>
            </a:r>
          </a:p>
          <a:p>
            <a:r>
              <a:rPr lang="en-IN" sz="2400" dirty="0"/>
              <a:t>  (*) :: a -&gt; a -&gt; a</a:t>
            </a:r>
          </a:p>
          <a:p>
            <a:r>
              <a:rPr lang="en-IN" sz="2400" dirty="0"/>
              <a:t>  ...</a:t>
            </a:r>
          </a:p>
          <a:p>
            <a:r>
              <a:rPr lang="en-IN" sz="2400" dirty="0"/>
              <a:t>        -- Defined in `</a:t>
            </a:r>
            <a:r>
              <a:rPr lang="en-IN" sz="2400" dirty="0" err="1"/>
              <a:t>GHC.Num</a:t>
            </a:r>
            <a:r>
              <a:rPr lang="en-IN" sz="2400" dirty="0"/>
              <a:t>'</a:t>
            </a:r>
          </a:p>
          <a:p>
            <a:r>
              <a:rPr lang="en-IN" sz="2400" dirty="0" err="1"/>
              <a:t>infixl</a:t>
            </a:r>
            <a:r>
              <a:rPr lang="en-IN" sz="2400" dirty="0"/>
              <a:t> 7 *</a:t>
            </a:r>
          </a:p>
        </p:txBody>
      </p:sp>
    </p:spTree>
    <p:extLst>
      <p:ext uri="{BB962C8B-B14F-4D97-AF65-F5344CB8AC3E}">
        <p14:creationId xmlns:p14="http://schemas.microsoft.com/office/powerpoint/2010/main" val="11469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" y="218"/>
            <a:ext cx="7924800" cy="620470"/>
          </a:xfrm>
        </p:spPr>
        <p:txBody>
          <a:bodyPr/>
          <a:lstStyle/>
          <a:p>
            <a:r>
              <a:rPr lang="en-IN" dirty="0"/>
              <a:t>Overriding precedence using 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use parentheses to explicitly group parts of an expression, and </a:t>
            </a:r>
          </a:p>
          <a:p>
            <a:r>
              <a:rPr lang="en-IN" dirty="0"/>
              <a:t>Precedence allows us to omit a few parentheses.</a:t>
            </a:r>
          </a:p>
          <a:p>
            <a:r>
              <a:rPr lang="en-IN" dirty="0"/>
              <a:t>Example:</a:t>
            </a:r>
          </a:p>
          <a:p>
            <a:pPr marL="400050" lvl="1" indent="0">
              <a:buNone/>
            </a:pPr>
            <a:r>
              <a:rPr lang="pl-PL" dirty="0"/>
              <a:t>ghci&gt; 1 + (4 * 4)</a:t>
            </a:r>
          </a:p>
          <a:p>
            <a:pPr marL="400050" lvl="1" indent="0">
              <a:buNone/>
            </a:pPr>
            <a:r>
              <a:rPr lang="pl-PL" dirty="0"/>
              <a:t>17</a:t>
            </a:r>
          </a:p>
          <a:p>
            <a:pPr marL="400050" lvl="1" indent="0">
              <a:buNone/>
            </a:pPr>
            <a:r>
              <a:rPr lang="pl-PL" dirty="0"/>
              <a:t>ghci&gt; 1 + 4 * 4</a:t>
            </a:r>
          </a:p>
          <a:p>
            <a:pPr marL="400050" lvl="1" indent="0">
              <a:buNone/>
            </a:pPr>
            <a:r>
              <a:rPr lang="pl-PL" dirty="0"/>
              <a:t>17</a:t>
            </a:r>
            <a:endParaRPr lang="en-IN" dirty="0"/>
          </a:p>
          <a:p>
            <a:r>
              <a:rPr lang="en-IN" sz="1800" dirty="0"/>
              <a:t>Since </a:t>
            </a:r>
            <a:r>
              <a:rPr lang="en-IN" sz="1600" dirty="0"/>
              <a:t>(*) </a:t>
            </a:r>
            <a:r>
              <a:rPr lang="en-IN" sz="1800" dirty="0"/>
              <a:t>has a higher precedence than </a:t>
            </a:r>
            <a:r>
              <a:rPr lang="en-IN" sz="1600" dirty="0"/>
              <a:t>(+)</a:t>
            </a:r>
            <a:r>
              <a:rPr lang="en-IN" sz="1800" dirty="0"/>
              <a:t>, </a:t>
            </a:r>
            <a:r>
              <a:rPr lang="en-IN" sz="1600" dirty="0"/>
              <a:t>1 + 4 * 4 </a:t>
            </a:r>
            <a:r>
              <a:rPr lang="en-IN" sz="1800" dirty="0"/>
              <a:t>is evaluated as </a:t>
            </a:r>
            <a:r>
              <a:rPr lang="en-IN" sz="1600" dirty="0"/>
              <a:t>1 + (4 * 4)</a:t>
            </a:r>
            <a:r>
              <a:rPr lang="en-IN" sz="1800" dirty="0"/>
              <a:t>, and not </a:t>
            </a:r>
            <a:r>
              <a:rPr lang="en-IN" sz="1600" dirty="0"/>
              <a:t>(1 + 4) </a:t>
            </a:r>
            <a:r>
              <a:rPr lang="en-IN" sz="1800" dirty="0"/>
              <a:t>* 4</a:t>
            </a:r>
            <a:r>
              <a:rPr lang="en-IN" sz="2000" dirty="0"/>
              <a:t>.</a:t>
            </a:r>
          </a:p>
          <a:p>
            <a:r>
              <a:rPr lang="en-IN" sz="2000" dirty="0"/>
              <a:t>Associativity of operators</a:t>
            </a:r>
          </a:p>
          <a:p>
            <a:pPr lvl="1"/>
            <a:r>
              <a:rPr lang="en-IN" dirty="0"/>
              <a:t>Determines whether an expression containing multiple uses of an operator is evaluated from left to right or right to left</a:t>
            </a:r>
          </a:p>
          <a:p>
            <a:pPr lvl="1"/>
            <a:r>
              <a:rPr lang="en-IN" dirty="0"/>
              <a:t>The (+) and (*) operators are left associative, which is represented as </a:t>
            </a:r>
            <a:r>
              <a:rPr lang="en-IN" dirty="0" err="1"/>
              <a:t>infixl</a:t>
            </a:r>
            <a:r>
              <a:rPr lang="en-IN" dirty="0"/>
              <a:t> in :info</a:t>
            </a:r>
          </a:p>
          <a:p>
            <a:pPr lvl="1"/>
            <a:r>
              <a:rPr lang="en-IN" dirty="0"/>
              <a:t>A right associative operator is displayed with </a:t>
            </a:r>
            <a:r>
              <a:rPr lang="en-IN" dirty="0" err="1"/>
              <a:t>infixr</a:t>
            </a:r>
            <a:endParaRPr lang="en-IN" dirty="0"/>
          </a:p>
          <a:p>
            <a:pPr marL="857250" lvl="2" indent="0">
              <a:buNone/>
            </a:pPr>
            <a:r>
              <a:rPr lang="en-IN" dirty="0"/>
              <a:t>Example: </a:t>
            </a:r>
          </a:p>
          <a:p>
            <a:pPr marL="857250" lvl="2" indent="0">
              <a:buNone/>
            </a:pPr>
            <a:r>
              <a:rPr lang="en-IN" dirty="0"/>
              <a:t>ghci&gt; :info (^)</a:t>
            </a:r>
          </a:p>
          <a:p>
            <a:pPr marL="857250" lvl="2" indent="0">
              <a:buNone/>
            </a:pPr>
            <a:r>
              <a:rPr lang="en-IN" dirty="0"/>
              <a:t>(^) :: (</a:t>
            </a:r>
            <a:r>
              <a:rPr lang="en-IN" dirty="0" err="1"/>
              <a:t>Num</a:t>
            </a:r>
            <a:r>
              <a:rPr lang="en-IN" dirty="0"/>
              <a:t> a, Integral b) =&gt; a -&gt; b -&gt; a       -- Defined in `</a:t>
            </a:r>
            <a:r>
              <a:rPr lang="en-IN" dirty="0" err="1"/>
              <a:t>GHC.Real</a:t>
            </a:r>
            <a:r>
              <a:rPr lang="en-IN" dirty="0"/>
              <a:t>'</a:t>
            </a:r>
          </a:p>
          <a:p>
            <a:pPr marL="857250" lvl="2" indent="0">
              <a:buNone/>
            </a:pPr>
            <a:r>
              <a:rPr lang="en-IN" dirty="0" err="1"/>
              <a:t>infixr</a:t>
            </a:r>
            <a:r>
              <a:rPr lang="en-IN" dirty="0"/>
              <a:t> 8 ^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051720" y="1625570"/>
            <a:ext cx="3672408" cy="1296144"/>
          </a:xfrm>
          <a:prstGeom prst="wedgeEllipseCallou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Both Expressions are Equivalent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6299757" y="1265530"/>
            <a:ext cx="2736304" cy="165618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Combination of precedence and associativity rules are usually referred to as </a:t>
            </a:r>
            <a:r>
              <a:rPr lang="en-IN" b="1" i="1" dirty="0">
                <a:solidFill>
                  <a:srgbClr val="7030A0"/>
                </a:solidFill>
              </a:rPr>
              <a:t>fixity</a:t>
            </a:r>
          </a:p>
          <a:p>
            <a:r>
              <a:rPr lang="en-IN" dirty="0">
                <a:solidFill>
                  <a:srgbClr val="7030A0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6431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924800" cy="632045"/>
          </a:xfrm>
        </p:spPr>
        <p:txBody>
          <a:bodyPr/>
          <a:lstStyle/>
          <a:p>
            <a:r>
              <a:rPr lang="en-IN" dirty="0"/>
              <a:t>The cryptic word “</a:t>
            </a:r>
            <a:r>
              <a:rPr lang="en-IN" i="1" cap="none" dirty="0"/>
              <a:t>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The word </a:t>
            </a:r>
            <a:r>
              <a:rPr lang="en-IN" sz="2400" i="1" dirty="0"/>
              <a:t>“it’” </a:t>
            </a:r>
            <a:r>
              <a:rPr lang="en-IN" sz="2400" dirty="0"/>
              <a:t>is the name of a special variable, in which </a:t>
            </a:r>
            <a:r>
              <a:rPr lang="en-IN" sz="2400" dirty="0" err="1"/>
              <a:t>ghci</a:t>
            </a:r>
            <a:r>
              <a:rPr lang="en-IN" sz="2400" dirty="0"/>
              <a:t> (not Haskell ! ) stores the result of the last expression we evaluated.</a:t>
            </a:r>
          </a:p>
          <a:p>
            <a:r>
              <a:rPr lang="en-IN" sz="2400" u="sng" dirty="0"/>
              <a:t>Another Example: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"Hello"</a:t>
            </a:r>
          </a:p>
          <a:p>
            <a:pPr marL="400050" lvl="1" indent="0">
              <a:buNone/>
            </a:pPr>
            <a:r>
              <a:rPr lang="en-IN" sz="2400" dirty="0"/>
              <a:t>"Hello"</a:t>
            </a:r>
          </a:p>
          <a:p>
            <a:pPr marL="400050" lvl="1" indent="0">
              <a:buNone/>
            </a:pPr>
            <a:r>
              <a:rPr lang="en-IN" sz="2400" dirty="0"/>
              <a:t>it :: String</a:t>
            </a:r>
          </a:p>
          <a:p>
            <a:r>
              <a:rPr lang="en-IN" sz="2400" dirty="0"/>
              <a:t>Decoding the above Example:</a:t>
            </a:r>
          </a:p>
          <a:p>
            <a:r>
              <a:rPr lang="en-IN" sz="2400" dirty="0"/>
              <a:t>It tells about the special variable it</a:t>
            </a:r>
          </a:p>
          <a:p>
            <a:r>
              <a:rPr lang="en-IN" sz="2400" dirty="0"/>
              <a:t>The text of the form x :: y is read as “the expression x has the type y.”</a:t>
            </a:r>
          </a:p>
          <a:p>
            <a:r>
              <a:rPr lang="en-IN" sz="2400" dirty="0"/>
              <a:t>In the above expression “it” has the type of String</a:t>
            </a:r>
          </a:p>
        </p:txBody>
      </p:sp>
    </p:spTree>
    <p:extLst>
      <p:ext uri="{BB962C8B-B14F-4D97-AF65-F5344CB8AC3E}">
        <p14:creationId xmlns:p14="http://schemas.microsoft.com/office/powerpoint/2010/main" val="39157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24" y="218"/>
            <a:ext cx="7924800" cy="620470"/>
          </a:xfrm>
        </p:spPr>
        <p:txBody>
          <a:bodyPr/>
          <a:lstStyle/>
          <a:p>
            <a:r>
              <a:rPr lang="en-IN" dirty="0"/>
              <a:t>Other handy uses of “</a:t>
            </a:r>
            <a:r>
              <a:rPr lang="en-IN" i="1" cap="none" dirty="0"/>
              <a:t>it”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285750"/>
            <a:r>
              <a:rPr lang="en-IN" sz="2400" dirty="0"/>
              <a:t>Example 1: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"Hello"</a:t>
            </a:r>
          </a:p>
          <a:p>
            <a:pPr marL="400050" lvl="1" indent="0">
              <a:buNone/>
            </a:pPr>
            <a:r>
              <a:rPr lang="en-IN" sz="2400" dirty="0"/>
              <a:t>"Hello"</a:t>
            </a:r>
          </a:p>
          <a:p>
            <a:pPr marL="400050" lvl="1" indent="0">
              <a:buNone/>
            </a:pPr>
            <a:r>
              <a:rPr lang="en-IN" sz="2400" dirty="0"/>
              <a:t>it :: String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 ++ "Haskell"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HelloHaskell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it :: [Char]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59624" y="116632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168028"/>
              <a:gd name="adj6" fmla="val -125211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result of the expression we</a:t>
            </a:r>
          </a:p>
          <a:p>
            <a:r>
              <a:rPr lang="en-IN" dirty="0">
                <a:solidFill>
                  <a:schemeClr val="bg2"/>
                </a:solidFill>
              </a:rPr>
              <a:t>just evaluated can be used in a new expression</a:t>
            </a:r>
          </a:p>
        </p:txBody>
      </p:sp>
    </p:spTree>
    <p:extLst>
      <p:ext uri="{BB962C8B-B14F-4D97-AF65-F5344CB8AC3E}">
        <p14:creationId xmlns:p14="http://schemas.microsoft.com/office/powerpoint/2010/main" val="399306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Other handy uses of “</a:t>
            </a:r>
            <a:r>
              <a:rPr lang="en-IN" i="1" cap="none" dirty="0"/>
              <a:t>it”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030" y="548680"/>
            <a:ext cx="9018466" cy="6192688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Example 2: 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it++3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&lt;interactive&gt;:9:5: error:</a:t>
            </a:r>
          </a:p>
          <a:p>
            <a:pPr marL="400050" lvl="1" indent="0">
              <a:buNone/>
            </a:pPr>
            <a:r>
              <a:rPr lang="en-IN" sz="2400" dirty="0"/>
              <a:t>    * No instance for (</a:t>
            </a:r>
            <a:r>
              <a:rPr lang="en-IN" sz="2400" dirty="0" err="1"/>
              <a:t>Num</a:t>
            </a:r>
            <a:r>
              <a:rPr lang="en-IN" sz="2400" dirty="0"/>
              <a:t> [Char]) arising from the literal `3'</a:t>
            </a:r>
          </a:p>
          <a:p>
            <a:pPr marL="400050" lvl="1" indent="0">
              <a:buNone/>
            </a:pPr>
            <a:r>
              <a:rPr lang="en-IN" sz="2400" dirty="0"/>
              <a:t>    * In the second argument of `(++)', namely `3'</a:t>
            </a:r>
          </a:p>
          <a:p>
            <a:pPr marL="400050" lvl="1" indent="0">
              <a:buNone/>
            </a:pPr>
            <a:r>
              <a:rPr lang="en-IN" sz="2400" dirty="0"/>
              <a:t>      In the expression: it ++ 3</a:t>
            </a:r>
          </a:p>
          <a:p>
            <a:pPr marL="400050" lvl="1" indent="0">
              <a:buNone/>
            </a:pPr>
            <a:r>
              <a:rPr lang="en-IN" sz="2400" dirty="0"/>
              <a:t>      In an equation for `it': it = it ++ 3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HelloHaskell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it :: [Char]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it++"World"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HelloHaskellWorld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it :: [Char]</a:t>
            </a:r>
          </a:p>
          <a:p>
            <a:endParaRPr lang="en-IN" dirty="0"/>
          </a:p>
        </p:txBody>
      </p:sp>
      <p:sp>
        <p:nvSpPr>
          <p:cNvPr id="4" name="Line Callout 2 3"/>
          <p:cNvSpPr/>
          <p:nvPr/>
        </p:nvSpPr>
        <p:spPr>
          <a:xfrm>
            <a:off x="5708217" y="4365104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-21940"/>
              <a:gd name="adj6" fmla="val -13982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When evaluating an expression, </a:t>
            </a:r>
            <a:r>
              <a:rPr lang="en-IN" dirty="0" err="1">
                <a:solidFill>
                  <a:schemeClr val="bg2"/>
                </a:solidFill>
              </a:rPr>
              <a:t>ghci</a:t>
            </a:r>
            <a:r>
              <a:rPr lang="en-IN" dirty="0">
                <a:solidFill>
                  <a:schemeClr val="bg2"/>
                </a:solidFill>
              </a:rPr>
              <a:t> won’t change the value of it if the evaluation fails.</a:t>
            </a:r>
          </a:p>
        </p:txBody>
      </p:sp>
    </p:spTree>
    <p:extLst>
      <p:ext uri="{BB962C8B-B14F-4D97-AF65-F5344CB8AC3E}">
        <p14:creationId xmlns:p14="http://schemas.microsoft.com/office/powerpoint/2010/main" val="41394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608896"/>
          </a:xfrm>
        </p:spPr>
        <p:txBody>
          <a:bodyPr/>
          <a:lstStyle/>
          <a:p>
            <a:r>
              <a:rPr lang="en-IN" dirty="0"/>
              <a:t>Some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03649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5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  <a:p>
            <a:pPr marL="0" indent="0">
              <a:buNone/>
            </a:pPr>
            <a:r>
              <a:rPr lang="en-IN" sz="2400" dirty="0"/>
              <a:t>it :: </a:t>
            </a:r>
            <a:r>
              <a:rPr lang="en-IN" sz="2400" dirty="0" err="1"/>
              <a:t>Num</a:t>
            </a:r>
            <a:r>
              <a:rPr lang="en-IN" sz="2400" dirty="0"/>
              <a:t> a =&gt; a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5.5</a:t>
            </a:r>
          </a:p>
          <a:p>
            <a:pPr marL="0" indent="0">
              <a:buNone/>
            </a:pPr>
            <a:r>
              <a:rPr lang="en-IN" sz="2400" dirty="0"/>
              <a:t>5.5</a:t>
            </a:r>
          </a:p>
          <a:p>
            <a:pPr marL="0" indent="0">
              <a:buNone/>
            </a:pPr>
            <a:r>
              <a:rPr lang="en-IN" sz="2400" dirty="0"/>
              <a:t>it :: Fractional a =&gt; a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7^80</a:t>
            </a:r>
          </a:p>
          <a:p>
            <a:pPr marL="0" indent="0">
              <a:buNone/>
            </a:pPr>
            <a:r>
              <a:rPr lang="en-IN" sz="2400" dirty="0"/>
              <a:t>40536215597144386832065866109016673800875222251012083746192454448001</a:t>
            </a:r>
          </a:p>
          <a:p>
            <a:pPr marL="0" indent="0">
              <a:buNone/>
            </a:pPr>
            <a:r>
              <a:rPr lang="en-IN" sz="2400" dirty="0"/>
              <a:t>it :: </a:t>
            </a:r>
            <a:r>
              <a:rPr lang="en-IN" sz="2400" dirty="0" err="1"/>
              <a:t>Num</a:t>
            </a:r>
            <a:r>
              <a:rPr lang="en-IN" sz="2400" dirty="0"/>
              <a:t> a =&gt; a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08217" y="5013176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28840"/>
              <a:gd name="adj6" fmla="val -119366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Haskell’s integer type is named Num. The size of an Integer value is bounded only by your system’s memory capacity.</a:t>
            </a:r>
          </a:p>
        </p:txBody>
      </p:sp>
    </p:spTree>
    <p:extLst>
      <p:ext uri="{BB962C8B-B14F-4D97-AF65-F5344CB8AC3E}">
        <p14:creationId xmlns:p14="http://schemas.microsoft.com/office/powerpoint/2010/main" val="5870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Haskell interpreters and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6" cy="6048672"/>
          </a:xfrm>
        </p:spPr>
        <p:txBody>
          <a:bodyPr>
            <a:normAutofit/>
          </a:bodyPr>
          <a:lstStyle/>
          <a:p>
            <a:r>
              <a:rPr lang="en-IN" sz="2400" dirty="0"/>
              <a:t>Language with many implementations - two are widely used</a:t>
            </a:r>
          </a:p>
          <a:p>
            <a:pPr lvl="1"/>
            <a:r>
              <a:rPr lang="en-IN" sz="2400" dirty="0"/>
              <a:t>Hugs interpreter - for teaching</a:t>
            </a:r>
          </a:p>
          <a:p>
            <a:pPr lvl="1"/>
            <a:r>
              <a:rPr lang="en-IN" sz="2400" dirty="0"/>
              <a:t>Glasgow Haskell Compiler (GHC) - for real applications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Compiles to native code,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Supports parallel execution, and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Provides useful performance analysis and debugging tools.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400" dirty="0"/>
              <a:t>GHC Has three main components: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 err="1"/>
              <a:t>ghc</a:t>
            </a:r>
            <a:r>
              <a:rPr lang="en-IN" sz="2400" dirty="0"/>
              <a:t> -  An optimizing compiler that generates fast native code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/>
              <a:t>ghci  - An interactive interpreter and debugger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400" dirty="0" err="1"/>
              <a:t>runghc</a:t>
            </a:r>
            <a:r>
              <a:rPr lang="en-IN" sz="2400" dirty="0"/>
              <a:t>  - A program for running Haskell programs as scripts, without needing to compile them first</a:t>
            </a:r>
          </a:p>
        </p:txBody>
      </p:sp>
    </p:spTree>
    <p:extLst>
      <p:ext uri="{BB962C8B-B14F-4D97-AF65-F5344CB8AC3E}">
        <p14:creationId xmlns:p14="http://schemas.microsoft.com/office/powerpoint/2010/main" val="102514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IN" dirty="0"/>
              <a:t>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Don’t look quite the same as integers</a:t>
            </a:r>
          </a:p>
          <a:p>
            <a:r>
              <a:rPr lang="en-IN" sz="2400" dirty="0"/>
              <a:t>To construct a rational number, we use the (%) operator.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:m +</a:t>
            </a:r>
            <a:r>
              <a:rPr lang="en-IN" sz="2400" dirty="0" err="1"/>
              <a:t>Data.Ratio</a:t>
            </a:r>
            <a:r>
              <a:rPr lang="en-IN" sz="2400" dirty="0"/>
              <a:t>            (:m is the short form for :module command)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11 % 29</a:t>
            </a:r>
          </a:p>
          <a:p>
            <a:pPr marL="400050" lvl="1" indent="0">
              <a:buNone/>
            </a:pPr>
            <a:r>
              <a:rPr lang="en-IN" sz="2400" dirty="0"/>
              <a:t>11 % 29</a:t>
            </a:r>
          </a:p>
          <a:p>
            <a:pPr marL="400050" lvl="1" indent="0">
              <a:buNone/>
            </a:pPr>
            <a:r>
              <a:rPr lang="en-IN" sz="2400" dirty="0"/>
              <a:t>it :: Integral a =&gt; Ratio a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it</a:t>
            </a:r>
          </a:p>
          <a:p>
            <a:pPr marL="400050" lvl="1" indent="0">
              <a:buNone/>
            </a:pPr>
            <a:r>
              <a:rPr lang="en-IN" sz="2400" dirty="0"/>
              <a:t>11 % 29</a:t>
            </a:r>
          </a:p>
          <a:p>
            <a:pPr marL="400050" lvl="1" indent="0">
              <a:buNone/>
            </a:pPr>
            <a:r>
              <a:rPr lang="en-IN" sz="2400" dirty="0"/>
              <a:t>it :: Integral a =&gt; Ratio a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08217" y="5013176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3998"/>
              <a:gd name="adj6" fmla="val -71144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Read as Ratio of Integer</a:t>
            </a:r>
          </a:p>
        </p:txBody>
      </p:sp>
    </p:spTree>
    <p:extLst>
      <p:ext uri="{BB962C8B-B14F-4D97-AF65-F5344CB8AC3E}">
        <p14:creationId xmlns:p14="http://schemas.microsoft.com/office/powerpoint/2010/main" val="7516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4"/>
            <a:ext cx="7924800" cy="637832"/>
          </a:xfrm>
        </p:spPr>
        <p:txBody>
          <a:bodyPr/>
          <a:lstStyle/>
          <a:p>
            <a:r>
              <a:rPr lang="en-IN" dirty="0"/>
              <a:t>Ratios of non-integral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3.14 % 8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&lt;interactive&gt;:19:1: error:</a:t>
            </a:r>
          </a:p>
          <a:p>
            <a:pPr marL="0" indent="0">
              <a:buNone/>
            </a:pPr>
            <a:r>
              <a:rPr lang="en-IN" sz="2000" dirty="0"/>
              <a:t>    * Ambiguous type variable `a0' arising from a use of `print'</a:t>
            </a:r>
          </a:p>
          <a:p>
            <a:pPr marL="0" indent="0">
              <a:buNone/>
            </a:pPr>
            <a:r>
              <a:rPr lang="en-IN" sz="2000" dirty="0"/>
              <a:t>      prevents the constraint `(Show a0)' from being solved.</a:t>
            </a:r>
          </a:p>
          <a:p>
            <a:pPr marL="0" indent="0">
              <a:buNone/>
            </a:pPr>
            <a:r>
              <a:rPr lang="en-IN" sz="2000" dirty="0"/>
              <a:t>      Probable fix: use a type annotation to specify what `a0' should be.</a:t>
            </a:r>
          </a:p>
          <a:p>
            <a:pPr marL="0" indent="0">
              <a:buNone/>
            </a:pPr>
            <a:r>
              <a:rPr lang="en-IN" sz="2000" dirty="0"/>
              <a:t>      These potential instances exist:</a:t>
            </a:r>
          </a:p>
          <a:p>
            <a:pPr marL="0" indent="0">
              <a:buNone/>
            </a:pPr>
            <a:r>
              <a:rPr lang="en-IN" sz="2000" dirty="0"/>
              <a:t>        instance Show a =&gt; Show (Ratio a) -- Defined in `</a:t>
            </a:r>
            <a:r>
              <a:rPr lang="en-IN" sz="2000" dirty="0" err="1"/>
              <a:t>GHC.Real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Ordering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a =&gt; Show (Maybe a)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...plus 24 others</a:t>
            </a:r>
          </a:p>
          <a:p>
            <a:pPr marL="0" indent="0">
              <a:buNone/>
            </a:pPr>
            <a:r>
              <a:rPr lang="en-IN" sz="2000" dirty="0"/>
              <a:t>        ...plus 14 instances involving out-of-scope types</a:t>
            </a:r>
          </a:p>
          <a:p>
            <a:pPr marL="0" indent="0">
              <a:buNone/>
            </a:pPr>
            <a:r>
              <a:rPr lang="en-IN" sz="2000" dirty="0"/>
              <a:t>        (use -</a:t>
            </a:r>
            <a:r>
              <a:rPr lang="en-IN" sz="2000" dirty="0" err="1"/>
              <a:t>fprint</a:t>
            </a:r>
            <a:r>
              <a:rPr lang="en-IN" sz="2000" dirty="0"/>
              <a:t>-potential-instances to see them all)</a:t>
            </a:r>
          </a:p>
          <a:p>
            <a:pPr marL="0" indent="0">
              <a:buNone/>
            </a:pPr>
            <a:r>
              <a:rPr lang="en-IN" sz="2000" dirty="0"/>
              <a:t>    * In a </a:t>
            </a:r>
            <a:r>
              <a:rPr lang="en-IN" sz="2000" dirty="0" err="1"/>
              <a:t>stmt</a:t>
            </a:r>
            <a:r>
              <a:rPr lang="en-IN" sz="2000" dirty="0"/>
              <a:t> of an interactive </a:t>
            </a:r>
            <a:r>
              <a:rPr lang="en-IN" sz="2000" dirty="0" err="1"/>
              <a:t>GHCi</a:t>
            </a:r>
            <a:r>
              <a:rPr lang="en-IN" sz="2000" dirty="0"/>
              <a:t> command: print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87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4"/>
            <a:ext cx="7924800" cy="637832"/>
          </a:xfrm>
        </p:spPr>
        <p:txBody>
          <a:bodyPr/>
          <a:lstStyle/>
          <a:p>
            <a:r>
              <a:rPr lang="en-IN" dirty="0"/>
              <a:t>Ratios of non-integral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1.2 % 3.4</a:t>
            </a:r>
          </a:p>
          <a:p>
            <a:pPr marL="0" indent="0">
              <a:buNone/>
            </a:pPr>
            <a:r>
              <a:rPr lang="en-IN" sz="2000" dirty="0"/>
              <a:t>&lt;interactive&gt;:20:1: error:</a:t>
            </a:r>
          </a:p>
          <a:p>
            <a:pPr marL="0" indent="0">
              <a:buNone/>
            </a:pPr>
            <a:r>
              <a:rPr lang="en-IN" sz="2000" dirty="0"/>
              <a:t>    * Ambiguous type variable `a0' arising from a use of `print'</a:t>
            </a:r>
          </a:p>
          <a:p>
            <a:pPr marL="0" indent="0">
              <a:buNone/>
            </a:pPr>
            <a:r>
              <a:rPr lang="en-IN" sz="2000" dirty="0"/>
              <a:t>      prevents the constraint `(Show a0)' from being solved.</a:t>
            </a:r>
          </a:p>
          <a:p>
            <a:pPr marL="0" indent="0">
              <a:buNone/>
            </a:pPr>
            <a:r>
              <a:rPr lang="en-IN" sz="2000" dirty="0"/>
              <a:t>      Probable fix: use a type annotation to specify what `a0' should be.</a:t>
            </a:r>
          </a:p>
          <a:p>
            <a:pPr marL="0" indent="0">
              <a:buNone/>
            </a:pPr>
            <a:r>
              <a:rPr lang="en-IN" sz="2000" dirty="0"/>
              <a:t>      These potential instances exist:</a:t>
            </a:r>
          </a:p>
          <a:p>
            <a:pPr marL="0" indent="0">
              <a:buNone/>
            </a:pPr>
            <a:r>
              <a:rPr lang="en-IN" sz="2000" dirty="0"/>
              <a:t>        instance Show a =&gt; Show (Ratio a) -- Defined in `</a:t>
            </a:r>
            <a:r>
              <a:rPr lang="en-IN" sz="2000" dirty="0" err="1"/>
              <a:t>GHC.Real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Ordering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instance Show a =&gt; Show (Maybe a) -- Defined in `</a:t>
            </a:r>
            <a:r>
              <a:rPr lang="en-IN" sz="2000" dirty="0" err="1"/>
              <a:t>GHC.Show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dirty="0"/>
              <a:t>        ...plus 24 others</a:t>
            </a:r>
          </a:p>
          <a:p>
            <a:pPr marL="0" indent="0">
              <a:buNone/>
            </a:pPr>
            <a:r>
              <a:rPr lang="en-IN" sz="2000" dirty="0"/>
              <a:t>        ...plus 14 instances involving out-of-scope types</a:t>
            </a:r>
          </a:p>
          <a:p>
            <a:pPr marL="0" indent="0">
              <a:buNone/>
            </a:pPr>
            <a:r>
              <a:rPr lang="en-IN" sz="2000" dirty="0"/>
              <a:t>        (use -</a:t>
            </a:r>
            <a:r>
              <a:rPr lang="en-IN" sz="2000" dirty="0" err="1"/>
              <a:t>fprint</a:t>
            </a:r>
            <a:r>
              <a:rPr lang="en-IN" sz="2000" dirty="0"/>
              <a:t>-potential-instances to see them all)</a:t>
            </a:r>
          </a:p>
          <a:p>
            <a:pPr marL="0" indent="0">
              <a:buNone/>
            </a:pPr>
            <a:r>
              <a:rPr lang="en-IN" sz="2000" dirty="0"/>
              <a:t>    * In a </a:t>
            </a:r>
            <a:r>
              <a:rPr lang="en-IN" sz="2000" dirty="0" err="1"/>
              <a:t>stmt</a:t>
            </a:r>
            <a:r>
              <a:rPr lang="en-IN" sz="2000" dirty="0"/>
              <a:t> of an interactive </a:t>
            </a:r>
            <a:r>
              <a:rPr lang="en-IN" sz="2000" dirty="0" err="1"/>
              <a:t>GHCi</a:t>
            </a:r>
            <a:r>
              <a:rPr lang="en-IN" sz="2000" dirty="0"/>
              <a:t> command: print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76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/>
              <a:t>Turning </a:t>
            </a:r>
            <a:r>
              <a:rPr lang="en-IN" dirty="0" err="1"/>
              <a:t>ofF</a:t>
            </a:r>
            <a:r>
              <a:rPr lang="en-IN" dirty="0"/>
              <a:t> the type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extra type information can be turned off at any time, using the :unset command</a:t>
            </a:r>
          </a:p>
          <a:p>
            <a:r>
              <a:rPr lang="en-IN" sz="2400" dirty="0"/>
              <a:t>Example</a:t>
            </a:r>
          </a:p>
          <a:p>
            <a:pPr marL="400050" lvl="1" indent="0">
              <a:buNone/>
            </a:pPr>
            <a:r>
              <a:rPr lang="de-DE" sz="2400" dirty="0"/>
              <a:t>ghci&gt; :unset +t</a:t>
            </a:r>
          </a:p>
          <a:p>
            <a:pPr marL="400050" lvl="1" indent="0">
              <a:buNone/>
            </a:pPr>
            <a:r>
              <a:rPr lang="de-DE" sz="2400" dirty="0"/>
              <a:t>ghci&gt; 2</a:t>
            </a:r>
          </a:p>
          <a:p>
            <a:pPr marL="400050" lvl="1" indent="0">
              <a:buNone/>
            </a:pPr>
            <a:r>
              <a:rPr lang="de-DE" sz="2400" dirty="0"/>
              <a:t>2</a:t>
            </a:r>
          </a:p>
          <a:p>
            <a:r>
              <a:rPr lang="de-DE" sz="2400" u="sng" dirty="0"/>
              <a:t>Type command: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'a'</a:t>
            </a:r>
          </a:p>
          <a:p>
            <a:pPr marL="400050" lvl="1" indent="0">
              <a:buNone/>
            </a:pPr>
            <a:r>
              <a:rPr lang="en-IN" sz="2400" dirty="0"/>
              <a:t>'a' :: Char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"Hi"</a:t>
            </a:r>
          </a:p>
          <a:p>
            <a:pPr marL="400050" lvl="1" indent="0">
              <a:buNone/>
            </a:pPr>
            <a:r>
              <a:rPr lang="en-IN" sz="2400" dirty="0"/>
              <a:t>"Hi"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it</a:t>
            </a:r>
          </a:p>
          <a:p>
            <a:pPr marL="400050" lvl="1" indent="0">
              <a:buNone/>
            </a:pPr>
            <a:r>
              <a:rPr lang="en-IN" sz="2400" dirty="0"/>
              <a:t>it :: String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076056" y="1844824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131495"/>
              <a:gd name="adj6" fmla="val -94525"/>
            </a:avLst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:type command prints the type information for any expression including it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76056" y="4005064"/>
            <a:ext cx="3168352" cy="1584176"/>
          </a:xfrm>
          <a:prstGeom prst="borderCallout2">
            <a:avLst>
              <a:gd name="adj1" fmla="val 18750"/>
              <a:gd name="adj2" fmla="val -1757"/>
              <a:gd name="adj3" fmla="val 18750"/>
              <a:gd name="adj4" fmla="val -16667"/>
              <a:gd name="adj5" fmla="val 131495"/>
              <a:gd name="adj6" fmla="val -94525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Type doesn’t actually evaluate the expression; it checks only its type and prints it</a:t>
            </a:r>
          </a:p>
        </p:txBody>
      </p:sp>
    </p:spTree>
    <p:extLst>
      <p:ext uri="{BB962C8B-B14F-4D97-AF65-F5344CB8AC3E}">
        <p14:creationId xmlns:p14="http://schemas.microsoft.com/office/powerpoint/2010/main" val="42417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51" y="0"/>
            <a:ext cx="7924800" cy="620688"/>
          </a:xfrm>
        </p:spPr>
        <p:txBody>
          <a:bodyPr/>
          <a:lstStyle/>
          <a:p>
            <a:r>
              <a:rPr lang="en-IN" dirty="0"/>
              <a:t>Type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9001000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Every expression and function in Haskell has a </a:t>
            </a:r>
            <a:r>
              <a:rPr lang="en-IN" sz="2400" i="1" dirty="0"/>
              <a:t>type</a:t>
            </a:r>
          </a:p>
          <a:p>
            <a:r>
              <a:rPr lang="en-IN" sz="2400" dirty="0"/>
              <a:t>For example, the value True has the type Bool, while the value "foo" has the type String</a:t>
            </a:r>
          </a:p>
          <a:p>
            <a:r>
              <a:rPr lang="en-IN" sz="2400" dirty="0"/>
              <a:t>The type of a value indicates that it shares certain properties with other values of the same type</a:t>
            </a:r>
          </a:p>
          <a:p>
            <a:r>
              <a:rPr lang="en-IN" sz="2400" dirty="0"/>
              <a:t>For example, we can add numbers and concatenate lists; these are properties of those types</a:t>
            </a:r>
          </a:p>
          <a:p>
            <a:r>
              <a:rPr lang="en-IN" sz="2400" dirty="0"/>
              <a:t>An expression has type X, or is of type X</a:t>
            </a:r>
          </a:p>
          <a:p>
            <a:r>
              <a:rPr lang="en-IN" sz="2400" u="sng" dirty="0"/>
              <a:t>Aspects of Haskell’s Type System</a:t>
            </a:r>
          </a:p>
          <a:p>
            <a:pPr lvl="1"/>
            <a:r>
              <a:rPr lang="en-IN" sz="2400" dirty="0"/>
              <a:t>There are three interesting aspects to types in Haskell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They are strong,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They are static and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400" dirty="0"/>
              <a:t>They can be automatically inferred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0729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Strong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620688"/>
            <a:ext cx="9108504" cy="61206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The type system guarantees that a program cannot contain certain kinds of errors which doesn’t make sense such as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400" dirty="0"/>
              <a:t>Using an integer as a function or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400" dirty="0"/>
              <a:t>If a function expects to work with integers and if a string is passed, it will be rejected by the Haskell compiler</a:t>
            </a:r>
          </a:p>
          <a:p>
            <a:pPr algn="just"/>
            <a:r>
              <a:rPr lang="en-IN" sz="2400" dirty="0"/>
              <a:t>Haskell will not automatically coerce values from one type to another and will raise a compilation error in such a situation</a:t>
            </a:r>
          </a:p>
          <a:p>
            <a:pPr algn="just"/>
            <a:r>
              <a:rPr lang="en-IN" sz="2400" dirty="0"/>
              <a:t>Explicit type conversion must be performed using coercion functions</a:t>
            </a:r>
          </a:p>
          <a:p>
            <a:pPr algn="just"/>
            <a:r>
              <a:rPr lang="en-IN" sz="2400" dirty="0"/>
              <a:t>The benefit of strong typing is that it catches real bugs in our code before they can cause problems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cap="all" dirty="0"/>
              <a:t>Type Inference</a:t>
            </a:r>
          </a:p>
          <a:p>
            <a:pPr algn="just"/>
            <a:r>
              <a:rPr lang="en-IN" sz="2400" dirty="0"/>
              <a:t>The ability of a Haskell compiler to automatically deduce the types of almost all expressions in a program is known as </a:t>
            </a:r>
            <a:r>
              <a:rPr lang="en-IN" sz="2400" i="1" dirty="0"/>
              <a:t>Type Inference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37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764486"/>
          </a:xfrm>
        </p:spPr>
        <p:txBody>
          <a:bodyPr/>
          <a:lstStyle/>
          <a:p>
            <a:r>
              <a:rPr lang="en-IN" dirty="0"/>
              <a:t>Static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 </a:t>
            </a:r>
            <a:r>
              <a:rPr lang="en-IN" sz="2400" i="1" dirty="0"/>
              <a:t>static </a:t>
            </a:r>
            <a:r>
              <a:rPr lang="en-IN" sz="2400" dirty="0"/>
              <a:t>type system means that the compiler knows the type of every value and expression at compile time</a:t>
            </a:r>
          </a:p>
          <a:p>
            <a:pPr algn="just"/>
            <a:endParaRPr lang="en-IN" sz="2400" dirty="0"/>
          </a:p>
          <a:p>
            <a:pPr marL="400050" lvl="1" indent="0" algn="just">
              <a:buNone/>
            </a:pPr>
            <a:r>
              <a:rPr lang="en-IN" sz="1800" dirty="0" err="1"/>
              <a:t>ghci</a:t>
            </a:r>
            <a:r>
              <a:rPr lang="en-IN" sz="1800" dirty="0"/>
              <a:t>&gt;  True &amp;&amp; "false"</a:t>
            </a:r>
          </a:p>
          <a:p>
            <a:pPr marL="400050" lvl="1" indent="0" algn="just">
              <a:buNone/>
            </a:pPr>
            <a:r>
              <a:rPr lang="en-IN" sz="1800" dirty="0"/>
              <a:t>&lt;interactive&gt;:27:10: error:</a:t>
            </a:r>
          </a:p>
          <a:p>
            <a:pPr marL="400050" lvl="1" indent="0" algn="just">
              <a:buNone/>
            </a:pPr>
            <a:r>
              <a:rPr lang="en-IN" sz="1800" dirty="0"/>
              <a:t>    * Couldn't match type `[Char]' with `Bool'</a:t>
            </a:r>
          </a:p>
          <a:p>
            <a:pPr marL="400050" lvl="1" indent="0" algn="just">
              <a:buNone/>
            </a:pPr>
            <a:r>
              <a:rPr lang="en-IN" sz="1800" dirty="0"/>
              <a:t>      Expected: Bool</a:t>
            </a:r>
          </a:p>
          <a:p>
            <a:pPr marL="400050" lvl="1" indent="0" algn="just">
              <a:buNone/>
            </a:pPr>
            <a:r>
              <a:rPr lang="en-IN" sz="1800" dirty="0"/>
              <a:t>        Actual: String</a:t>
            </a:r>
          </a:p>
          <a:p>
            <a:pPr marL="400050" lvl="1" indent="0" algn="just">
              <a:buNone/>
            </a:pPr>
            <a:r>
              <a:rPr lang="en-IN" sz="1800" dirty="0"/>
              <a:t>    * In the second argument of `(&amp;&amp;)', namely `"false"'</a:t>
            </a:r>
          </a:p>
          <a:p>
            <a:pPr marL="400050" lvl="1" indent="0" algn="just">
              <a:buNone/>
            </a:pPr>
            <a:r>
              <a:rPr lang="en-IN" sz="1800" dirty="0"/>
              <a:t>      In the expression: True &amp;&amp; "false"</a:t>
            </a:r>
          </a:p>
          <a:p>
            <a:pPr marL="400050" lvl="1" indent="0" algn="just">
              <a:buNone/>
            </a:pPr>
            <a:r>
              <a:rPr lang="en-IN" sz="1800" dirty="0"/>
              <a:t>      In an equation for `it': it = True &amp;&amp; "false“</a:t>
            </a:r>
          </a:p>
          <a:p>
            <a:pPr marL="400050" lvl="1" indent="0" algn="just">
              <a:buNone/>
            </a:pPr>
            <a:endParaRPr lang="en-IN" sz="1800" dirty="0"/>
          </a:p>
          <a:p>
            <a:r>
              <a:rPr lang="en-IN" sz="2400" dirty="0"/>
              <a:t>Haskell’s combination of strong and static typing makes it impossible for type errors to occur at runtime.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391472" y="1484784"/>
            <a:ext cx="4752528" cy="2378380"/>
          </a:xfrm>
          <a:prstGeom prst="wedgeEllipseCallout">
            <a:avLst>
              <a:gd name="adj1" fmla="val -85129"/>
              <a:gd name="adj2" fmla="val 3312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2"/>
                </a:solidFill>
              </a:rPr>
              <a:t>A Haskell compiler or interpreter</a:t>
            </a:r>
          </a:p>
          <a:p>
            <a:r>
              <a:rPr lang="en-IN" b="1" dirty="0">
                <a:solidFill>
                  <a:schemeClr val="bg2"/>
                </a:solidFill>
              </a:rPr>
              <a:t>will detect when we try to use expressions whose types don’t match, and reject our code with an error message before we run it ! ! !</a:t>
            </a:r>
          </a:p>
        </p:txBody>
      </p:sp>
    </p:spTree>
    <p:extLst>
      <p:ext uri="{BB962C8B-B14F-4D97-AF65-F5344CB8AC3E}">
        <p14:creationId xmlns:p14="http://schemas.microsoft.com/office/powerpoint/2010/main" val="2628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64704"/>
          </a:xfrm>
        </p:spPr>
        <p:txBody>
          <a:bodyPr/>
          <a:lstStyle/>
          <a:p>
            <a:r>
              <a:rPr lang="en-IN" dirty="0"/>
              <a:t>Some Common Basic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2972273"/>
              </p:ext>
            </p:extLst>
          </p:nvPr>
        </p:nvGraphicFramePr>
        <p:xfrm>
          <a:off x="107504" y="1412776"/>
          <a:ext cx="8928100" cy="495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 character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logic. Possible values: True and 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Signed, fixed-width integers. Exact range of values. depends on the system’s longest “native” integer: 32-bit machine: 32 bits wide, 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64-bit machine: 64 bits wide.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Haskell standard guarantees only that an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wider than 28 bits.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2097"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integer of unbounded size. Not used as often as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Ints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more expensive in performance and space. Advantage: No overflow, so reliable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Floating-point numbers. Typically 64 bits wide. Uses the system’s native floating-point representation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0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Type inference example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:type 'a'</a:t>
            </a:r>
          </a:p>
          <a:p>
            <a:pPr marL="0" indent="0">
              <a:buNone/>
            </a:pPr>
            <a:r>
              <a:rPr lang="en-IN" sz="2000" dirty="0"/>
              <a:t>'a' :: Char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'a' :: Char</a:t>
            </a:r>
          </a:p>
          <a:p>
            <a:pPr marL="0" indent="0">
              <a:buNone/>
            </a:pPr>
            <a:r>
              <a:rPr lang="en-IN" sz="2000" dirty="0"/>
              <a:t>'a'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[1,2,3] :: </a:t>
            </a:r>
            <a:r>
              <a:rPr lang="en-IN" sz="2000" dirty="0" err="1"/>
              <a:t>Int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&lt;interactive&gt;:30:1: error:</a:t>
            </a:r>
          </a:p>
          <a:p>
            <a:pPr marL="0" indent="0">
              <a:buNone/>
            </a:pPr>
            <a:r>
              <a:rPr lang="en-IN" sz="2000" dirty="0"/>
              <a:t>    * Couldn't match expected type `</a:t>
            </a:r>
            <a:r>
              <a:rPr lang="en-IN" sz="2000" dirty="0" err="1"/>
              <a:t>Int</a:t>
            </a:r>
            <a:r>
              <a:rPr lang="en-IN" sz="2000" dirty="0"/>
              <a:t>' with actual type `[a0]'</a:t>
            </a:r>
          </a:p>
          <a:p>
            <a:pPr marL="0" indent="0">
              <a:buNone/>
            </a:pPr>
            <a:r>
              <a:rPr lang="en-IN" sz="2000" dirty="0"/>
              <a:t>    * In the expression: [1, 2, 3] :: </a:t>
            </a:r>
            <a:r>
              <a:rPr lang="en-IN" sz="2000" dirty="0" err="1"/>
              <a:t>Int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In an equation for `it': it = [1, 2, 3] :: </a:t>
            </a:r>
            <a:r>
              <a:rPr lang="en-IN" sz="2000" dirty="0" err="1"/>
              <a:t>Int</a:t>
            </a:r>
            <a:endParaRPr lang="en-IN" sz="2000" dirty="0"/>
          </a:p>
        </p:txBody>
      </p:sp>
      <p:sp>
        <p:nvSpPr>
          <p:cNvPr id="4" name="Oval Callout 3"/>
          <p:cNvSpPr/>
          <p:nvPr/>
        </p:nvSpPr>
        <p:spPr>
          <a:xfrm>
            <a:off x="4860032" y="692696"/>
            <a:ext cx="4104456" cy="1643387"/>
          </a:xfrm>
          <a:prstGeom prst="wedgeEllipseCallout">
            <a:avLst>
              <a:gd name="adj1" fmla="val -130921"/>
              <a:gd name="adj2" fmla="val -10236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Automatic Type Inference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004311" y="2708920"/>
            <a:ext cx="4104456" cy="1643387"/>
          </a:xfrm>
          <a:prstGeom prst="wedgeEllipseCallout">
            <a:avLst>
              <a:gd name="adj1" fmla="val -128947"/>
              <a:gd name="adj2" fmla="val -48621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CC"/>
                </a:solidFill>
              </a:rPr>
              <a:t>Explicit type declaration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860032" y="5085184"/>
            <a:ext cx="4104456" cy="1643387"/>
          </a:xfrm>
          <a:prstGeom prst="wedgeEllipseCallout">
            <a:avLst>
              <a:gd name="adj1" fmla="val -125704"/>
              <a:gd name="adj2" fmla="val -107784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Type Signature</a:t>
            </a:r>
            <a:r>
              <a:rPr lang="en-IN" b="1" dirty="0"/>
              <a:t>… </a:t>
            </a:r>
          </a:p>
          <a:p>
            <a:pPr algn="ctr"/>
            <a:r>
              <a:rPr lang="en-IN" b="1" dirty="0"/>
              <a:t>But Wrong ! ! !</a:t>
            </a:r>
          </a:p>
        </p:txBody>
      </p:sp>
    </p:spTree>
    <p:extLst>
      <p:ext uri="{BB962C8B-B14F-4D97-AF65-F5344CB8AC3E}">
        <p14:creationId xmlns:p14="http://schemas.microsoft.com/office/powerpoint/2010/main" val="7835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92696"/>
          </a:xfrm>
        </p:spPr>
        <p:txBody>
          <a:bodyPr/>
          <a:lstStyle/>
          <a:p>
            <a:r>
              <a:rPr lang="en-IN" dirty="0"/>
              <a:t>Function Application (pre-defined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To apply a function in Haskell, write the name of the function followed by its arguments</a:t>
            </a:r>
          </a:p>
          <a:p>
            <a:pPr algn="just"/>
            <a:r>
              <a:rPr lang="en-IN" sz="2400" dirty="0"/>
              <a:t>Examples: 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odd 3</a:t>
            </a:r>
          </a:p>
          <a:p>
            <a:pPr marL="400050" lvl="1" indent="0" algn="just">
              <a:buNone/>
            </a:pPr>
            <a:r>
              <a:rPr lang="en-IN" sz="2400" dirty="0"/>
              <a:t>True</a:t>
            </a:r>
          </a:p>
          <a:p>
            <a:pPr marL="400050" lvl="1" indent="0" algn="just">
              <a:buNone/>
            </a:pPr>
            <a:r>
              <a:rPr lang="it-IT" sz="2400" dirty="0"/>
              <a:t>ghci&gt; compare 2 3</a:t>
            </a:r>
          </a:p>
          <a:p>
            <a:pPr marL="400050" lvl="1" indent="0" algn="just">
              <a:buNone/>
            </a:pPr>
            <a:r>
              <a:rPr lang="it-IT" sz="2400" dirty="0"/>
              <a:t>LT</a:t>
            </a:r>
          </a:p>
          <a:p>
            <a:pPr algn="just"/>
            <a:r>
              <a:rPr lang="en-IN" sz="2400" dirty="0"/>
              <a:t>Function application has higher precedence than operator usage</a:t>
            </a:r>
          </a:p>
          <a:p>
            <a:pPr algn="just"/>
            <a:r>
              <a:rPr lang="en-IN" sz="2400" dirty="0"/>
              <a:t>Example:</a:t>
            </a:r>
          </a:p>
          <a:p>
            <a:pPr marL="400050" lvl="1" indent="0" algn="just">
              <a:buNone/>
            </a:pPr>
            <a:r>
              <a:rPr lang="it-IT" sz="2400" dirty="0"/>
              <a:t>ghci&gt; (compare 2 3) == LT</a:t>
            </a:r>
          </a:p>
          <a:p>
            <a:pPr marL="400050" lvl="1" indent="0" algn="just">
              <a:buNone/>
            </a:pPr>
            <a:r>
              <a:rPr lang="it-IT" sz="2400" dirty="0"/>
              <a:t>True</a:t>
            </a:r>
          </a:p>
          <a:p>
            <a:pPr marL="400050" lvl="1" indent="0" algn="just">
              <a:buNone/>
            </a:pPr>
            <a:r>
              <a:rPr lang="it-IT" sz="2400" dirty="0"/>
              <a:t>ghci&gt; compare 2 3 == LT</a:t>
            </a:r>
          </a:p>
          <a:p>
            <a:pPr marL="400050" lvl="1" indent="0" algn="just">
              <a:buNone/>
            </a:pPr>
            <a:r>
              <a:rPr lang="it-IT" sz="2400" dirty="0"/>
              <a:t>True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94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Download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832648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https://www.haskell.org/downloads/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205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692696"/>
          </a:xfrm>
        </p:spPr>
        <p:txBody>
          <a:bodyPr/>
          <a:lstStyle/>
          <a:p>
            <a:r>
              <a:rPr lang="en-IN" dirty="0"/>
              <a:t>Usage of parenthesis in compound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9001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compare (</a:t>
            </a:r>
            <a:r>
              <a:rPr lang="en-IN" sz="2000" dirty="0" err="1"/>
              <a:t>sqrt</a:t>
            </a:r>
            <a:r>
              <a:rPr lang="en-IN" sz="2000" dirty="0"/>
              <a:t> 3) (</a:t>
            </a:r>
            <a:r>
              <a:rPr lang="en-IN" sz="2000" dirty="0" err="1"/>
              <a:t>sqrt</a:t>
            </a:r>
            <a:r>
              <a:rPr lang="en-IN" sz="2000" dirty="0"/>
              <a:t> 6)</a:t>
            </a:r>
          </a:p>
          <a:p>
            <a:pPr marL="0" indent="0">
              <a:buNone/>
            </a:pPr>
            <a:r>
              <a:rPr lang="en-IN" sz="2000" dirty="0"/>
              <a:t>LT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compare </a:t>
            </a:r>
            <a:r>
              <a:rPr lang="en-IN" sz="2000" dirty="0" err="1"/>
              <a:t>sqrt</a:t>
            </a:r>
            <a:r>
              <a:rPr lang="en-IN" sz="2000" dirty="0"/>
              <a:t> 3 </a:t>
            </a:r>
            <a:r>
              <a:rPr lang="en-IN" sz="2000" dirty="0" err="1"/>
              <a:t>sqrt</a:t>
            </a:r>
            <a:r>
              <a:rPr lang="en-IN" sz="2000" dirty="0"/>
              <a:t> 6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&lt;interactive&gt;:36:1: error:</a:t>
            </a:r>
          </a:p>
          <a:p>
            <a:pPr marL="0" indent="0">
              <a:buNone/>
            </a:pPr>
            <a:r>
              <a:rPr lang="en-IN" sz="2000" dirty="0"/>
              <a:t>    * Couldn't match expected type `(a0 -&gt; a0) -&gt; t0 -&gt; t'</a:t>
            </a:r>
          </a:p>
          <a:p>
            <a:pPr marL="0" indent="0">
              <a:buNone/>
            </a:pPr>
            <a:r>
              <a:rPr lang="en-IN" sz="2000" dirty="0"/>
              <a:t>                  with actual type `Ordering'</a:t>
            </a:r>
          </a:p>
          <a:p>
            <a:pPr marL="0" indent="0">
              <a:buNone/>
            </a:pPr>
            <a:r>
              <a:rPr lang="en-IN" sz="2000" dirty="0"/>
              <a:t>    * The function `compare' is applied to four value arguments,</a:t>
            </a:r>
          </a:p>
          <a:p>
            <a:pPr marL="0" indent="0">
              <a:buNone/>
            </a:pPr>
            <a:r>
              <a:rPr lang="en-IN" sz="2000" dirty="0"/>
              <a:t>        but its type `(a1 -&gt; a1) -&gt; (a1 -&gt; a1) -&gt; Ordering' has only two</a:t>
            </a:r>
          </a:p>
          <a:p>
            <a:pPr marL="0" indent="0">
              <a:buNone/>
            </a:pPr>
            <a:r>
              <a:rPr lang="en-IN" sz="2000" dirty="0"/>
              <a:t>      In the expression: compare </a:t>
            </a:r>
            <a:r>
              <a:rPr lang="en-IN" sz="2000" dirty="0" err="1"/>
              <a:t>sqrt</a:t>
            </a:r>
            <a:r>
              <a:rPr lang="en-IN" sz="2000" dirty="0"/>
              <a:t> 3 </a:t>
            </a:r>
            <a:r>
              <a:rPr lang="en-IN" sz="2000" dirty="0" err="1"/>
              <a:t>sqrt</a:t>
            </a:r>
            <a:r>
              <a:rPr lang="en-IN" sz="2000" dirty="0"/>
              <a:t> 6</a:t>
            </a:r>
          </a:p>
          <a:p>
            <a:pPr marL="0" indent="0">
              <a:buNone/>
            </a:pPr>
            <a:r>
              <a:rPr lang="en-IN" sz="2000" dirty="0"/>
              <a:t>      In an equation for `it': it = compare </a:t>
            </a:r>
            <a:r>
              <a:rPr lang="en-IN" sz="2000" dirty="0" err="1"/>
              <a:t>sqrt</a:t>
            </a:r>
            <a:r>
              <a:rPr lang="en-IN" sz="2000" dirty="0"/>
              <a:t> 3 </a:t>
            </a:r>
            <a:r>
              <a:rPr lang="en-IN" sz="2000" dirty="0" err="1"/>
              <a:t>sqrt</a:t>
            </a:r>
            <a:r>
              <a:rPr lang="en-IN" sz="2000" dirty="0"/>
              <a:t> 6</a:t>
            </a:r>
          </a:p>
          <a:p>
            <a:pPr marL="0" indent="0">
              <a:buNone/>
            </a:pPr>
            <a:r>
              <a:rPr lang="en-IN" sz="2000" dirty="0"/>
              <a:t>    * Relevant bindings include it :: t (bound at &lt;interactive&gt;:36:1)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860032" y="2060848"/>
            <a:ext cx="4104456" cy="1643387"/>
          </a:xfrm>
          <a:prstGeom prst="wedgeEllipseCallout">
            <a:avLst>
              <a:gd name="adj1" fmla="val -97786"/>
              <a:gd name="adj2" fmla="val -26083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FFFCC"/>
                </a:solidFill>
              </a:rPr>
              <a:t>Treated as passing  four arguments to compare,</a:t>
            </a:r>
          </a:p>
          <a:p>
            <a:r>
              <a:rPr lang="en-IN" b="1" dirty="0">
                <a:solidFill>
                  <a:srgbClr val="FFFFCC"/>
                </a:solidFill>
              </a:rPr>
              <a:t>instead of two ! ! ! </a:t>
            </a:r>
          </a:p>
        </p:txBody>
      </p:sp>
    </p:spTree>
    <p:extLst>
      <p:ext uri="{BB962C8B-B14F-4D97-AF65-F5344CB8AC3E}">
        <p14:creationId xmlns:p14="http://schemas.microsoft.com/office/powerpoint/2010/main" val="31973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073008" cy="850106"/>
          </a:xfrm>
        </p:spPr>
        <p:txBody>
          <a:bodyPr/>
          <a:lstStyle/>
          <a:p>
            <a:r>
              <a:rPr lang="en-IN" dirty="0"/>
              <a:t>Useful Composite Data Types: Lists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928992" cy="5832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dirty="0"/>
              <a:t>The head function returns the first element of a list: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head [1,2,3,4]</a:t>
            </a:r>
          </a:p>
          <a:p>
            <a:pPr marL="400050" lvl="1" indent="0" algn="just">
              <a:buNone/>
            </a:pPr>
            <a:r>
              <a:rPr lang="en-IN" sz="2400" dirty="0"/>
              <a:t>1</a:t>
            </a:r>
          </a:p>
          <a:p>
            <a:pPr marL="342900" lvl="1" indent="-342900" algn="just"/>
            <a:r>
              <a:rPr lang="en-IN" sz="2400" dirty="0"/>
              <a:t>Its counterpart, tail, returns all but the head of a list:</a:t>
            </a:r>
          </a:p>
          <a:p>
            <a:pPr marL="400050" lvl="2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[1,2,3,4]</a:t>
            </a:r>
          </a:p>
          <a:p>
            <a:pPr marL="400050" lvl="2" indent="0" algn="just">
              <a:buNone/>
            </a:pPr>
            <a:r>
              <a:rPr lang="en-IN" sz="2400" dirty="0"/>
              <a:t>[2,3,4]</a:t>
            </a:r>
          </a:p>
          <a:p>
            <a:pPr marL="400050" lvl="2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[2,3,4]</a:t>
            </a:r>
          </a:p>
          <a:p>
            <a:pPr marL="400050" lvl="2" indent="0" algn="just">
              <a:buNone/>
            </a:pPr>
            <a:r>
              <a:rPr lang="en-IN" sz="2400" dirty="0"/>
              <a:t>[3,4]</a:t>
            </a:r>
          </a:p>
          <a:p>
            <a:pPr marL="400050" lvl="2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</a:t>
            </a:r>
            <a:r>
              <a:rPr lang="en-IN" sz="2400" dirty="0" err="1"/>
              <a:t>True,False</a:t>
            </a:r>
            <a:r>
              <a:rPr lang="en-IN" sz="2400" dirty="0"/>
              <a:t>]</a:t>
            </a:r>
          </a:p>
          <a:p>
            <a:pPr marL="400050" lvl="2" indent="0" algn="just">
              <a:buNone/>
            </a:pPr>
            <a:r>
              <a:rPr lang="en-IN" sz="2400" dirty="0"/>
              <a:t>[False]</a:t>
            </a:r>
          </a:p>
          <a:p>
            <a:pPr marL="400050" lvl="2" indent="0" algn="just">
              <a:buNone/>
            </a:pPr>
            <a:r>
              <a:rPr lang="fr-FR" sz="2400" dirty="0" err="1"/>
              <a:t>ghci</a:t>
            </a:r>
            <a:r>
              <a:rPr lang="fr-FR" sz="2400" dirty="0"/>
              <a:t>&gt; </a:t>
            </a:r>
            <a:r>
              <a:rPr lang="fr-FR" sz="2400" dirty="0" err="1"/>
              <a:t>tail</a:t>
            </a:r>
            <a:r>
              <a:rPr lang="fr-FR" sz="2400" dirty="0"/>
              <a:t> "</a:t>
            </a:r>
            <a:r>
              <a:rPr lang="fr-FR" sz="2400" dirty="0" err="1"/>
              <a:t>list</a:t>
            </a:r>
            <a:r>
              <a:rPr lang="fr-FR" sz="2400" dirty="0"/>
              <a:t>"</a:t>
            </a:r>
          </a:p>
          <a:p>
            <a:pPr marL="400050" lvl="2" indent="0" algn="just">
              <a:buNone/>
            </a:pPr>
            <a:r>
              <a:rPr lang="fr-FR" sz="2400" dirty="0"/>
              <a:t>"</a:t>
            </a:r>
            <a:r>
              <a:rPr lang="fr-FR" sz="2400" dirty="0" err="1"/>
              <a:t>ist</a:t>
            </a:r>
            <a:r>
              <a:rPr lang="fr-FR" sz="2400" dirty="0"/>
              <a:t>"</a:t>
            </a:r>
          </a:p>
          <a:p>
            <a:pPr marL="400050" lvl="2" indent="0" algn="just">
              <a:buNone/>
            </a:pPr>
            <a:r>
              <a:rPr lang="fr-FR" sz="2400" dirty="0" err="1"/>
              <a:t>ghci</a:t>
            </a:r>
            <a:r>
              <a:rPr lang="fr-FR" sz="2400" dirty="0"/>
              <a:t>&gt; </a:t>
            </a:r>
            <a:r>
              <a:rPr lang="fr-FR" sz="2400" dirty="0" err="1"/>
              <a:t>tail</a:t>
            </a:r>
            <a:r>
              <a:rPr lang="fr-FR" sz="2400" dirty="0"/>
              <a:t> []</a:t>
            </a:r>
          </a:p>
          <a:p>
            <a:pPr marL="400050" lvl="2" indent="0" algn="just">
              <a:buNone/>
            </a:pPr>
            <a:r>
              <a:rPr lang="en-IN" sz="2400" dirty="0"/>
              <a:t>*** Exception: </a:t>
            </a:r>
            <a:r>
              <a:rPr lang="en-IN" sz="2400" dirty="0" err="1"/>
              <a:t>Prelude.tail</a:t>
            </a:r>
            <a:r>
              <a:rPr lang="en-IN" sz="2400" dirty="0"/>
              <a:t>: empty list</a:t>
            </a:r>
          </a:p>
          <a:p>
            <a:pPr marL="400050" lvl="2" indent="0" algn="just">
              <a:buNone/>
            </a:pP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644008" y="2898791"/>
            <a:ext cx="4032448" cy="2304256"/>
          </a:xfrm>
          <a:prstGeom prst="flowChartAlternateProcess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Because the values in a list can have any type, we call the list type </a:t>
            </a:r>
            <a:r>
              <a:rPr lang="en-IN" i="1" dirty="0">
                <a:solidFill>
                  <a:srgbClr val="0000FF"/>
                </a:solidFill>
              </a:rPr>
              <a:t>polymorphic !!!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" y="6005"/>
            <a:ext cx="7924800" cy="542675"/>
          </a:xfrm>
        </p:spPr>
        <p:txBody>
          <a:bodyPr/>
          <a:lstStyle/>
          <a:p>
            <a:r>
              <a:rPr lang="en-IN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548680"/>
            <a:ext cx="9001000" cy="6192688"/>
          </a:xfrm>
        </p:spPr>
        <p:txBody>
          <a:bodyPr>
            <a:normAutofit/>
          </a:bodyPr>
          <a:lstStyle/>
          <a:p>
            <a:r>
              <a:rPr lang="en-IN" sz="2400" dirty="0"/>
              <a:t>Fixed-size collection of values</a:t>
            </a:r>
          </a:p>
          <a:p>
            <a:r>
              <a:rPr lang="en-IN" sz="2400" dirty="0"/>
              <a:t>Each value can have a different type</a:t>
            </a:r>
          </a:p>
          <a:p>
            <a:r>
              <a:rPr lang="en-IN" sz="2400" dirty="0"/>
              <a:t>A tuple is specified by enclosing its elements in parentheses, separated by commas.</a:t>
            </a:r>
          </a:p>
          <a:p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(1964, "Labyrinths")</a:t>
            </a:r>
          </a:p>
          <a:p>
            <a:pPr marL="400050" lvl="1" indent="0">
              <a:buNone/>
            </a:pPr>
            <a:r>
              <a:rPr lang="en-IN" sz="2400" dirty="0"/>
              <a:t>(1964,"Labyrinths")</a:t>
            </a:r>
          </a:p>
          <a:p>
            <a:pPr marL="342900" lvl="1" indent="-342900"/>
            <a:r>
              <a:rPr lang="en-IN" sz="2400" dirty="0"/>
              <a:t>The same above notation is used for writing a tuple’s type: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(True, "hello")</a:t>
            </a:r>
          </a:p>
          <a:p>
            <a:pPr marL="400050" lvl="2" indent="0">
              <a:buNone/>
            </a:pPr>
            <a:r>
              <a:rPr lang="en-IN" sz="2400" dirty="0"/>
              <a:t>(True, "hello") :: (Bool, String)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()</a:t>
            </a:r>
          </a:p>
          <a:p>
            <a:pPr marL="400050" lvl="2" indent="0">
              <a:buNone/>
            </a:pPr>
            <a:r>
              <a:rPr lang="en-IN" sz="2400" dirty="0"/>
              <a:t>()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860032" y="0"/>
            <a:ext cx="3744416" cy="1656184"/>
          </a:xfrm>
          <a:prstGeom prst="cloudCallout">
            <a:avLst>
              <a:gd name="adj1" fmla="val -72810"/>
              <a:gd name="adj2" fmla="val -1999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As opposed to lists which can have any length with all the elements of same type !</a:t>
            </a:r>
          </a:p>
        </p:txBody>
      </p:sp>
    </p:spTree>
    <p:extLst>
      <p:ext uri="{BB962C8B-B14F-4D97-AF65-F5344CB8AC3E}">
        <p14:creationId xmlns:p14="http://schemas.microsoft.com/office/powerpoint/2010/main" val="19280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78098"/>
          </a:xfrm>
        </p:spPr>
        <p:txBody>
          <a:bodyPr/>
          <a:lstStyle/>
          <a:p>
            <a:r>
              <a:rPr lang="en-IN" dirty="0"/>
              <a:t>Functions over Lists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take - Given a number n and a list, take returns the first n elements of the list</a:t>
            </a:r>
          </a:p>
          <a:p>
            <a:pPr algn="just"/>
            <a:r>
              <a:rPr lang="en-IN" sz="2400" dirty="0"/>
              <a:t>drop -returns all </a:t>
            </a:r>
            <a:r>
              <a:rPr lang="en-IN" sz="2400" i="1" dirty="0"/>
              <a:t>but </a:t>
            </a:r>
            <a:r>
              <a:rPr lang="en-IN" sz="2400" dirty="0"/>
              <a:t>the first n elements of the list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2 [1,2,3,4,5]</a:t>
            </a:r>
          </a:p>
          <a:p>
            <a:pPr marL="400050" lvl="1" indent="0" algn="just">
              <a:buNone/>
            </a:pPr>
            <a:r>
              <a:rPr lang="en-IN" sz="2400" dirty="0"/>
              <a:t>[1,2]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drop 3 [1,2,3,4,5]</a:t>
            </a:r>
          </a:p>
          <a:p>
            <a:pPr marL="400050" lvl="1" indent="0" algn="just">
              <a:buNone/>
            </a:pPr>
            <a:r>
              <a:rPr lang="en-IN" sz="2400" dirty="0"/>
              <a:t>[4,5]</a:t>
            </a:r>
          </a:p>
          <a:p>
            <a:pPr algn="just"/>
            <a:r>
              <a:rPr lang="en-IN" sz="2400" dirty="0"/>
              <a:t>For tuples, the </a:t>
            </a:r>
            <a:r>
              <a:rPr lang="en-IN" sz="2400" dirty="0" err="1"/>
              <a:t>fst</a:t>
            </a:r>
            <a:r>
              <a:rPr lang="en-IN" sz="2400" dirty="0"/>
              <a:t> and </a:t>
            </a:r>
            <a:r>
              <a:rPr lang="en-IN" sz="2400" dirty="0" err="1"/>
              <a:t>snd</a:t>
            </a:r>
            <a:r>
              <a:rPr lang="en-IN" sz="2400" dirty="0"/>
              <a:t> functions return the first and second element of a pair, respectively: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fst</a:t>
            </a:r>
            <a:r>
              <a:rPr lang="en-IN" sz="2400" dirty="0"/>
              <a:t> (1,'a')</a:t>
            </a:r>
          </a:p>
          <a:p>
            <a:pPr marL="400050" lvl="1" indent="0" algn="just">
              <a:buNone/>
            </a:pPr>
            <a:r>
              <a:rPr lang="en-IN" sz="2400" dirty="0"/>
              <a:t>1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snd</a:t>
            </a:r>
            <a:r>
              <a:rPr lang="en-IN" sz="2400" dirty="0"/>
              <a:t> (1,'a')</a:t>
            </a:r>
          </a:p>
          <a:p>
            <a:pPr marL="400050" lvl="1" indent="0" algn="just">
              <a:buNone/>
            </a:pPr>
            <a:r>
              <a:rPr lang="en-IN" sz="2400" dirty="0"/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2810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40"/>
            <a:ext cx="7924800" cy="778098"/>
          </a:xfrm>
        </p:spPr>
        <p:txBody>
          <a:bodyPr/>
          <a:lstStyle/>
          <a:p>
            <a:r>
              <a:rPr lang="en-IN" dirty="0"/>
              <a:t>Passing an Expression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In </a:t>
            </a:r>
            <a:r>
              <a:rPr lang="en-IN" sz="9600" dirty="0" err="1"/>
              <a:t>Haskell,function</a:t>
            </a:r>
            <a:r>
              <a:rPr lang="en-IN" sz="9600" dirty="0"/>
              <a:t> application is left-associative</a:t>
            </a:r>
          </a:p>
          <a:p>
            <a:r>
              <a:rPr lang="en-IN" sz="9600" dirty="0"/>
              <a:t>For example: The expression a b c d is equivalent to (((a b) c) d).</a:t>
            </a:r>
          </a:p>
          <a:p>
            <a:r>
              <a:rPr lang="en-IN" sz="9600" dirty="0"/>
              <a:t>To use one expression as an argument to another, use explicit parentheses for correct execution</a:t>
            </a:r>
          </a:p>
          <a:p>
            <a:pPr marL="0" indent="0">
              <a:buNone/>
            </a:pPr>
            <a:r>
              <a:rPr lang="en-IN" sz="9600" dirty="0"/>
              <a:t>     Example:</a:t>
            </a:r>
          </a:p>
          <a:p>
            <a:pPr marL="400050" lvl="1" indent="0">
              <a:buNone/>
            </a:pPr>
            <a:r>
              <a:rPr lang="en-IN" sz="9600" dirty="0" err="1"/>
              <a:t>ghci</a:t>
            </a:r>
            <a:r>
              <a:rPr lang="en-IN" sz="9600" dirty="0"/>
              <a:t>&gt; head (drop 4 "</a:t>
            </a:r>
            <a:r>
              <a:rPr lang="en-IN" sz="9600" dirty="0" err="1"/>
              <a:t>azerty</a:t>
            </a:r>
            <a:r>
              <a:rPr lang="en-IN" sz="9600" dirty="0"/>
              <a:t>")</a:t>
            </a:r>
          </a:p>
          <a:p>
            <a:pPr marL="400050" lvl="1" indent="0">
              <a:buNone/>
            </a:pPr>
            <a:r>
              <a:rPr lang="en-IN" sz="9600" dirty="0"/>
              <a:t>'t‘</a:t>
            </a:r>
          </a:p>
          <a:p>
            <a:pPr marL="400050" lvl="1" indent="0">
              <a:buNone/>
            </a:pPr>
            <a:r>
              <a:rPr lang="en-IN" sz="9600" dirty="0" err="1"/>
              <a:t>ghci</a:t>
            </a:r>
            <a:r>
              <a:rPr lang="en-IN" sz="9600" dirty="0"/>
              <a:t>&gt; head drop 4 "</a:t>
            </a:r>
            <a:r>
              <a:rPr lang="en-IN" sz="9600" dirty="0" err="1"/>
              <a:t>azerty</a:t>
            </a:r>
            <a:r>
              <a:rPr lang="en-IN" sz="9600" dirty="0"/>
              <a:t>"</a:t>
            </a:r>
          </a:p>
          <a:p>
            <a:pPr marL="400050" lvl="1" indent="0">
              <a:buNone/>
            </a:pPr>
            <a:r>
              <a:rPr lang="en-IN" sz="5500" dirty="0"/>
              <a:t>&lt;interactive&gt;:57:6: error:</a:t>
            </a:r>
          </a:p>
          <a:p>
            <a:pPr marL="400050" lvl="1" indent="0">
              <a:buNone/>
            </a:pPr>
            <a:r>
              <a:rPr lang="en-IN" sz="5500" dirty="0"/>
              <a:t>    * Couldn't match expected type: [t0 -&gt; String -&gt; t]</a:t>
            </a:r>
          </a:p>
          <a:p>
            <a:pPr marL="400050" lvl="1" indent="0">
              <a:buNone/>
            </a:pPr>
            <a:r>
              <a:rPr lang="en-IN" sz="5500" dirty="0"/>
              <a:t>                  with actual type: </a:t>
            </a:r>
            <a:r>
              <a:rPr lang="en-IN" sz="5500" dirty="0" err="1"/>
              <a:t>Int</a:t>
            </a:r>
            <a:r>
              <a:rPr lang="en-IN" sz="5500" dirty="0"/>
              <a:t> -&gt; [a0] -&gt; [a0]</a:t>
            </a:r>
          </a:p>
          <a:p>
            <a:pPr marL="400050" lvl="1" indent="0">
              <a:buNone/>
            </a:pPr>
            <a:r>
              <a:rPr lang="en-IN" sz="5500" dirty="0"/>
              <a:t>    * Probable cause: `drop' is applied to too few arguments</a:t>
            </a:r>
          </a:p>
          <a:p>
            <a:pPr marL="400050" lvl="1" indent="0">
              <a:buNone/>
            </a:pPr>
            <a:r>
              <a:rPr lang="en-IN" sz="5500" dirty="0"/>
              <a:t>      In the first argument of `head', namely `drop'</a:t>
            </a:r>
          </a:p>
          <a:p>
            <a:pPr marL="400050" lvl="1" indent="0">
              <a:buNone/>
            </a:pPr>
            <a:r>
              <a:rPr lang="en-IN" sz="5500" dirty="0"/>
              <a:t>      In the expression: head drop 4 "</a:t>
            </a:r>
            <a:r>
              <a:rPr lang="en-IN" sz="5500" dirty="0" err="1"/>
              <a:t>azerty</a:t>
            </a:r>
            <a:r>
              <a:rPr lang="en-IN" sz="5500" dirty="0"/>
              <a:t>"</a:t>
            </a:r>
          </a:p>
          <a:p>
            <a:pPr marL="400050" lvl="1" indent="0">
              <a:buNone/>
            </a:pPr>
            <a:r>
              <a:rPr lang="en-IN" sz="5500" dirty="0"/>
              <a:t>      In an equation for `it': it = head drop 4 "</a:t>
            </a:r>
            <a:r>
              <a:rPr lang="en-IN" sz="5500" dirty="0" err="1"/>
              <a:t>azerty</a:t>
            </a:r>
            <a:r>
              <a:rPr lang="en-IN" sz="5500" dirty="0"/>
              <a:t>"</a:t>
            </a:r>
          </a:p>
          <a:p>
            <a:pPr marL="400050" lvl="1" indent="0">
              <a:buNone/>
            </a:pPr>
            <a:r>
              <a:rPr lang="en-IN" sz="5500" dirty="0"/>
              <a:t>    * Relevant bindings include it :: t (bound at &lt;interactive&gt;:57:1)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272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0DBE-087C-4D2C-8429-44587D43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US" dirty="0"/>
              <a:t>Sequence of function calls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08D8B-F2E3-4D4A-AEBA-E12EE5D40A8B}"/>
              </a:ext>
            </a:extLst>
          </p:cNvPr>
          <p:cNvSpPr txBox="1"/>
          <p:nvPr/>
        </p:nvSpPr>
        <p:spPr>
          <a:xfrm>
            <a:off x="251520" y="892076"/>
            <a:ext cx="316835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print(odd 3)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print(compare 2 3)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print(head [1,2,3,4])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print(tail [1,2,3,4])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print(tail "list")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take 2 [1,2,3,4,5]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drop 3 [1,2,3,4,5]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8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7E5F-BEFC-462F-B7D9-10D53573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5" y="1100"/>
            <a:ext cx="7022877" cy="619588"/>
          </a:xfrm>
        </p:spPr>
        <p:txBody>
          <a:bodyPr/>
          <a:lstStyle/>
          <a:p>
            <a:r>
              <a:rPr lang="en-IN" dirty="0">
                <a:ea typeface="+mj-lt"/>
                <a:cs typeface="+mj-lt"/>
              </a:rPr>
              <a:t>Function Types and Purity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CCD6-5E17-47AD-B917-DFAF71734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242" y="548680"/>
            <a:ext cx="8935262" cy="626469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Example: The pre-defined function </a:t>
            </a:r>
            <a:r>
              <a:rPr lang="en-US" sz="2400" i="1" dirty="0"/>
              <a:t>lines</a:t>
            </a:r>
            <a:r>
              <a:rPr lang="en-US" sz="2400" dirty="0"/>
              <a:t> </a:t>
            </a:r>
            <a:r>
              <a:rPr lang="en-IN" sz="2400" dirty="0"/>
              <a:t>splits a string on line boundaries</a:t>
            </a:r>
          </a:p>
          <a:p>
            <a:pPr marL="0" indent="0" algn="just">
              <a:buNone/>
            </a:pPr>
            <a:r>
              <a:rPr lang="en-IN" sz="2400" dirty="0"/>
              <a:t>      </a:t>
            </a:r>
            <a:r>
              <a:rPr lang="en-IN" sz="2400" dirty="0" err="1"/>
              <a:t>ghci</a:t>
            </a:r>
            <a:r>
              <a:rPr lang="en-IN" sz="2400" dirty="0"/>
              <a:t>&gt; lines "the quick\</a:t>
            </a:r>
            <a:r>
              <a:rPr lang="en-IN" sz="2400" dirty="0" err="1"/>
              <a:t>nbrown</a:t>
            </a:r>
            <a:r>
              <a:rPr lang="en-IN" sz="2400" dirty="0"/>
              <a:t> fox\</a:t>
            </a:r>
            <a:r>
              <a:rPr lang="en-IN" sz="2400" dirty="0" err="1"/>
              <a:t>njumps</a:t>
            </a:r>
            <a:r>
              <a:rPr lang="en-IN" sz="2400" dirty="0"/>
              <a:t>"</a:t>
            </a:r>
          </a:p>
          <a:p>
            <a:pPr marL="0" indent="0" algn="just">
              <a:buNone/>
            </a:pPr>
            <a:r>
              <a:rPr lang="en-IN" sz="2400" dirty="0"/>
              <a:t>      ["the </a:t>
            </a:r>
            <a:r>
              <a:rPr lang="en-IN" sz="2400" dirty="0" err="1"/>
              <a:t>quick","brown</a:t>
            </a:r>
            <a:r>
              <a:rPr lang="en-IN" sz="2400" dirty="0"/>
              <a:t> </a:t>
            </a:r>
            <a:r>
              <a:rPr lang="en-IN" sz="2400" dirty="0" err="1"/>
              <a:t>fox","jumps</a:t>
            </a:r>
            <a:r>
              <a:rPr lang="en-IN" sz="2400" dirty="0"/>
              <a:t>"]</a:t>
            </a:r>
          </a:p>
          <a:p>
            <a:pPr algn="just"/>
            <a:r>
              <a:rPr lang="en-IN" sz="2400" u="sng" dirty="0"/>
              <a:t>Type Signature of a Function</a:t>
            </a:r>
            <a:r>
              <a:rPr lang="en-IN" sz="2400" dirty="0"/>
              <a:t>: gives a hint as to what the function might actually do</a:t>
            </a:r>
          </a:p>
          <a:p>
            <a:pPr algn="just"/>
            <a:r>
              <a:rPr lang="en-IN" sz="2400" dirty="0"/>
              <a:t>Example: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lines</a:t>
            </a:r>
          </a:p>
          <a:p>
            <a:pPr marL="400050" lvl="1" indent="0" algn="just">
              <a:buNone/>
            </a:pPr>
            <a:r>
              <a:rPr lang="en-IN" sz="2400" dirty="0"/>
              <a:t>lines :: String -&gt; [String]</a:t>
            </a:r>
          </a:p>
          <a:p>
            <a:pPr algn="just"/>
            <a:r>
              <a:rPr lang="en-IN" sz="2400" dirty="0"/>
              <a:t>Lines takes one String, and returns many (a list of strings).</a:t>
            </a:r>
          </a:p>
          <a:p>
            <a:pPr algn="just"/>
            <a:r>
              <a:rPr lang="en-IN" sz="2400" dirty="0"/>
              <a:t>The signature is read as “lines has the type String to list-of-String”</a:t>
            </a:r>
          </a:p>
          <a:p>
            <a:pPr algn="just"/>
            <a:r>
              <a:rPr lang="en-IN" sz="2400" dirty="0"/>
              <a:t>-&gt; is read as “to,” which loosely translates to “returns.”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3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Examples of function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f :: X -&gt; Y</a:t>
            </a:r>
          </a:p>
          <a:p>
            <a:r>
              <a:rPr lang="en-IN" sz="2400" dirty="0"/>
              <a:t>f is a function taking arguments of type X and returning results of</a:t>
            </a:r>
          </a:p>
          <a:p>
            <a:pPr marL="0" indent="0">
              <a:buNone/>
            </a:pPr>
            <a:r>
              <a:rPr lang="en-IN" sz="2400" dirty="0"/>
              <a:t>     type Y.</a:t>
            </a:r>
          </a:p>
          <a:p>
            <a:r>
              <a:rPr lang="en-IN" sz="2400" dirty="0"/>
              <a:t>sin :: Float -&gt; Float</a:t>
            </a:r>
          </a:p>
          <a:p>
            <a:r>
              <a:rPr lang="en-IN" sz="2400" dirty="0"/>
              <a:t>age :: Person -&gt; </a:t>
            </a:r>
            <a:r>
              <a:rPr lang="en-IN" sz="2400" dirty="0" err="1"/>
              <a:t>Int</a:t>
            </a:r>
            <a:endParaRPr lang="en-IN" sz="2400" dirty="0"/>
          </a:p>
          <a:p>
            <a:r>
              <a:rPr lang="en-IN" sz="2400" dirty="0"/>
              <a:t>add :: (</a:t>
            </a:r>
            <a:r>
              <a:rPr lang="en-IN" sz="2400" dirty="0" err="1"/>
              <a:t>Integer,Integer</a:t>
            </a:r>
            <a:r>
              <a:rPr lang="en-IN" sz="2400" dirty="0"/>
              <a:t>) -&gt; Integer</a:t>
            </a:r>
          </a:p>
          <a:p>
            <a:r>
              <a:rPr lang="en-IN" sz="2400" dirty="0" err="1"/>
              <a:t>logBase</a:t>
            </a:r>
            <a:r>
              <a:rPr lang="en-IN" sz="2400" dirty="0"/>
              <a:t> :: Float -&gt; (Float -&gt; Float)</a:t>
            </a:r>
          </a:p>
          <a:p>
            <a:r>
              <a:rPr lang="en-IN" sz="2400" u="sng" dirty="0"/>
              <a:t>Function Call:</a:t>
            </a:r>
          </a:p>
          <a:p>
            <a:pPr marL="0" indent="0">
              <a:buNone/>
            </a:pPr>
            <a:r>
              <a:rPr lang="en-IN" sz="2400" dirty="0"/>
              <a:t>    sin 3.14 or sin (3.14) or sin(3.14)</a:t>
            </a:r>
          </a:p>
        </p:txBody>
      </p:sp>
    </p:spTree>
    <p:extLst>
      <p:ext uri="{BB962C8B-B14F-4D97-AF65-F5344CB8AC3E}">
        <p14:creationId xmlns:p14="http://schemas.microsoft.com/office/powerpoint/2010/main" val="16209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Functional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47500" lnSpcReduction="20000"/>
          </a:bodyPr>
          <a:lstStyle/>
          <a:p>
            <a:r>
              <a:rPr lang="en-IN" sz="3600" dirty="0"/>
              <a:t>Suppose f :: Y -&gt; Z and g :: X -&gt; Y are two given functions. We can combine them into a new function</a:t>
            </a:r>
          </a:p>
          <a:p>
            <a:pPr marL="0" indent="0">
              <a:buNone/>
            </a:pPr>
            <a:r>
              <a:rPr lang="en-IN" sz="3600" dirty="0"/>
              <a:t>				f . g :: X -&gt; Z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The above applies g to an argument of type X, giving a result of type Y, and then applies f to this result, giving a final result of type Z.</a:t>
            </a:r>
          </a:p>
          <a:p>
            <a:r>
              <a:rPr lang="en-IN" sz="3600" dirty="0"/>
              <a:t>In other words:</a:t>
            </a:r>
          </a:p>
          <a:p>
            <a:pPr marL="0" indent="0">
              <a:buNone/>
            </a:pPr>
            <a:r>
              <a:rPr lang="en-IN" sz="3600" dirty="0"/>
              <a:t>			              (f . g) x = f (g x)</a:t>
            </a:r>
          </a:p>
          <a:p>
            <a:endParaRPr lang="en-IN" sz="3600" dirty="0"/>
          </a:p>
          <a:p>
            <a:r>
              <a:rPr lang="en-IN" sz="3600" dirty="0"/>
              <a:t>The order of composition is from right to left because we write functions to the left of the arguments to which they are applied.</a:t>
            </a:r>
          </a:p>
          <a:p>
            <a:endParaRPr lang="en-IN" sz="3600" dirty="0"/>
          </a:p>
          <a:p>
            <a:r>
              <a:rPr lang="en-IN" sz="3600" dirty="0"/>
              <a:t>Example: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3600" dirty="0" err="1"/>
              <a:t>ghci</a:t>
            </a:r>
            <a:r>
              <a:rPr lang="en-IN" sz="3600" dirty="0"/>
              <a:t>&gt; odd(</a:t>
            </a:r>
            <a:r>
              <a:rPr lang="en-IN" sz="3600" dirty="0" err="1"/>
              <a:t>sqr</a:t>
            </a:r>
            <a:r>
              <a:rPr lang="en-IN" sz="3600" dirty="0"/>
              <a:t> 3)</a:t>
            </a:r>
          </a:p>
          <a:p>
            <a:pPr marL="0" indent="0">
              <a:buNone/>
            </a:pPr>
            <a:r>
              <a:rPr lang="en-IN" sz="3600" dirty="0"/>
              <a:t>	False</a:t>
            </a:r>
          </a:p>
          <a:p>
            <a:pPr marL="800100" lvl="2" indent="0">
              <a:buNone/>
            </a:pPr>
            <a:r>
              <a:rPr lang="da-DK" sz="3600" dirty="0"/>
              <a:t>  ghci&gt; odd(mod 22 3)</a:t>
            </a:r>
          </a:p>
          <a:p>
            <a:pPr marL="800100" lvl="2" indent="0">
              <a:buNone/>
            </a:pPr>
            <a:r>
              <a:rPr lang="da-DK" sz="3600" dirty="0"/>
              <a:t>  True</a:t>
            </a:r>
          </a:p>
          <a:p>
            <a:pPr marL="800100" lvl="2" indent="0">
              <a:buNone/>
            </a:pPr>
            <a:r>
              <a:rPr lang="da-DK" sz="3600" dirty="0"/>
              <a:t>  ghci&gt; odd(mod 20 3)</a:t>
            </a:r>
          </a:p>
          <a:p>
            <a:pPr marL="800100" lvl="2" indent="0">
              <a:buNone/>
            </a:pPr>
            <a:r>
              <a:rPr lang="da-DK" sz="3600" dirty="0"/>
              <a:t>  False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0872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80728"/>
            <a:ext cx="8928992" cy="5688632"/>
          </a:xfrm>
        </p:spPr>
        <p:txBody>
          <a:bodyPr/>
          <a:lstStyle/>
          <a:p>
            <a:pPr algn="just"/>
            <a:r>
              <a:rPr lang="en-IN" sz="2400" u="sng" dirty="0"/>
              <a:t>Side Effect: </a:t>
            </a:r>
            <a:r>
              <a:rPr lang="en-IN" sz="2400" dirty="0"/>
              <a:t>Introduces a dependency between the global state of the system and the </a:t>
            </a:r>
            <a:r>
              <a:rPr lang="en-IN" sz="2400" dirty="0" err="1"/>
              <a:t>behavior</a:t>
            </a:r>
            <a:r>
              <a:rPr lang="en-IN" sz="2400" dirty="0"/>
              <a:t> of a function.</a:t>
            </a:r>
          </a:p>
          <a:p>
            <a:r>
              <a:rPr lang="en-IN" sz="2400" dirty="0"/>
              <a:t>Consider a function that reads and returns the value of a global variable.</a:t>
            </a:r>
          </a:p>
          <a:p>
            <a:r>
              <a:rPr lang="en-IN" sz="2400" dirty="0"/>
              <a:t>If some other code can modify that global variable, then the result of a particular application of our function depends on the current value of the global variable.</a:t>
            </a:r>
          </a:p>
          <a:p>
            <a:r>
              <a:rPr lang="en-IN" sz="2400" dirty="0"/>
              <a:t>The function has a side effect, even though it never modifies the variable itself.</a:t>
            </a:r>
          </a:p>
          <a:p>
            <a:r>
              <a:rPr lang="en-IN" sz="2400" dirty="0"/>
              <a:t>Side effects are essentially invisible inputs to, or outputs from, functions.</a:t>
            </a:r>
          </a:p>
          <a:p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5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6" y="6005"/>
            <a:ext cx="7924800" cy="614683"/>
          </a:xfrm>
        </p:spPr>
        <p:txBody>
          <a:bodyPr/>
          <a:lstStyle/>
          <a:p>
            <a:r>
              <a:rPr lang="en-IN" cap="none" dirty="0"/>
              <a:t>ghci</a:t>
            </a:r>
            <a:r>
              <a:rPr lang="en-IN" dirty="0"/>
              <a:t> - the interactive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Allows to </a:t>
            </a:r>
          </a:p>
          <a:p>
            <a:pPr lvl="1"/>
            <a:r>
              <a:rPr lang="en-IN" sz="2200" dirty="0"/>
              <a:t>Enter and evaluate Haskell expressions, </a:t>
            </a:r>
          </a:p>
          <a:p>
            <a:pPr lvl="1"/>
            <a:r>
              <a:rPr lang="en-IN" sz="2200" dirty="0"/>
              <a:t>Explore modules and </a:t>
            </a:r>
          </a:p>
          <a:p>
            <a:pPr lvl="1"/>
            <a:r>
              <a:rPr lang="en-IN" sz="2200" dirty="0"/>
              <a:t>Debug code</a:t>
            </a:r>
          </a:p>
          <a:p>
            <a:r>
              <a:rPr lang="en-IN" sz="2200" dirty="0"/>
              <a:t>Includes a standard library of useful functions - loaded and ready to use.</a:t>
            </a:r>
          </a:p>
          <a:p>
            <a:r>
              <a:rPr lang="en-IN" sz="2400" dirty="0"/>
              <a:t>To use definitions from other modules, we must load them into ghci, using the :module command:  </a:t>
            </a:r>
          </a:p>
          <a:p>
            <a:pPr marL="0" indent="0">
              <a:buNone/>
            </a:pPr>
            <a:r>
              <a:rPr lang="en-IN" sz="2400" dirty="0"/>
              <a:t>      ghci&gt; </a:t>
            </a:r>
            <a:r>
              <a:rPr lang="en-IN" sz="2400" b="1" dirty="0"/>
              <a:t>:module + </a:t>
            </a:r>
            <a:r>
              <a:rPr lang="en-IN" sz="2400" b="1" dirty="0" err="1"/>
              <a:t>Data.Ratio</a:t>
            </a:r>
            <a:endParaRPr lang="en-IN" sz="2400" b="1" dirty="0"/>
          </a:p>
          <a:p>
            <a:pPr lvl="1"/>
            <a:r>
              <a:rPr lang="en-IN" sz="2400" dirty="0"/>
              <a:t>We can now use the functionality of the </a:t>
            </a:r>
            <a:r>
              <a:rPr lang="en-IN" sz="2400" dirty="0" err="1"/>
              <a:t>Data.Ratio</a:t>
            </a:r>
            <a:r>
              <a:rPr lang="en-IN" sz="2400" dirty="0"/>
              <a:t> module, which lets us work with rational numbers (fractions).</a:t>
            </a:r>
            <a:endParaRPr lang="en-IN" sz="2200" dirty="0"/>
          </a:p>
          <a:p>
            <a:r>
              <a:rPr lang="en-IN" sz="2200" dirty="0"/>
              <a:t>When we load other modules or source files, they will also show up in the prompt.</a:t>
            </a:r>
          </a:p>
          <a:p>
            <a:r>
              <a:rPr lang="en-IN" sz="2200" dirty="0"/>
              <a:t>Getting help</a:t>
            </a:r>
          </a:p>
          <a:p>
            <a:pPr lvl="1"/>
            <a:r>
              <a:rPr lang="en-IN" sz="2200" dirty="0"/>
              <a:t>Enter :? at the ghci prompt, it will print a long help message.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19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9" y="-5570"/>
            <a:ext cx="7924800" cy="554250"/>
          </a:xfrm>
        </p:spPr>
        <p:txBody>
          <a:bodyPr/>
          <a:lstStyle/>
          <a:p>
            <a:r>
              <a:rPr lang="en-IN" dirty="0"/>
              <a:t>Pure and impure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20688"/>
            <a:ext cx="9001000" cy="6120680"/>
          </a:xfrm>
        </p:spPr>
        <p:txBody>
          <a:bodyPr/>
          <a:lstStyle/>
          <a:p>
            <a:r>
              <a:rPr lang="en-IN" sz="2400" dirty="0"/>
              <a:t>In Haskell, the default is for functions to </a:t>
            </a:r>
            <a:r>
              <a:rPr lang="en-IN" sz="2400" i="1" dirty="0"/>
              <a:t>not </a:t>
            </a:r>
            <a:r>
              <a:rPr lang="en-IN" sz="2400" dirty="0"/>
              <a:t>have side effects: the result of a function depends only on the inputs that we explicitly provide.</a:t>
            </a:r>
          </a:p>
          <a:p>
            <a:r>
              <a:rPr lang="en-IN" sz="2400" dirty="0"/>
              <a:t>Pure Functions: Functions without Side effects</a:t>
            </a:r>
          </a:p>
          <a:p>
            <a:r>
              <a:rPr lang="en-IN" sz="2400" dirty="0"/>
              <a:t>Impure Functions: Functions with Side effects</a:t>
            </a:r>
          </a:p>
          <a:p>
            <a:r>
              <a:rPr lang="en-IN" sz="2400" dirty="0"/>
              <a:t>Identifying an Impure Function:</a:t>
            </a:r>
          </a:p>
          <a:p>
            <a:pPr lvl="1"/>
            <a:r>
              <a:rPr lang="en-IN" sz="2400" dirty="0"/>
              <a:t>By reading the type signature</a:t>
            </a:r>
          </a:p>
          <a:p>
            <a:pPr lvl="1"/>
            <a:r>
              <a:rPr lang="en-IN" sz="2400" dirty="0"/>
              <a:t>The type of the function’s result will begin with IO</a:t>
            </a:r>
          </a:p>
          <a:p>
            <a:pPr lvl="1"/>
            <a:r>
              <a:rPr lang="en-IN" sz="2400" dirty="0"/>
              <a:t>Example:</a:t>
            </a:r>
          </a:p>
          <a:p>
            <a:pPr marL="8572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</a:t>
            </a:r>
            <a:r>
              <a:rPr lang="en-IN" sz="2400" dirty="0" err="1"/>
              <a:t>readFile</a:t>
            </a:r>
            <a:endParaRPr lang="en-IN" sz="2400" dirty="0"/>
          </a:p>
          <a:p>
            <a:pPr marL="857250" lvl="2" indent="0">
              <a:buNone/>
            </a:pPr>
            <a:r>
              <a:rPr lang="en-IN" sz="2400" dirty="0" err="1"/>
              <a:t>readFile</a:t>
            </a:r>
            <a:r>
              <a:rPr lang="en-IN" sz="2400" dirty="0"/>
              <a:t> :: </a:t>
            </a:r>
            <a:r>
              <a:rPr lang="en-IN" sz="2400" dirty="0" err="1"/>
              <a:t>FilePath</a:t>
            </a:r>
            <a:r>
              <a:rPr lang="en-IN" sz="2400" dirty="0"/>
              <a:t> -&gt; IO String</a:t>
            </a:r>
          </a:p>
          <a:p>
            <a:pPr marL="342900" lvl="2" indent="-342900"/>
            <a:r>
              <a:rPr lang="en-IN" sz="2400" dirty="0"/>
              <a:t>Haskell’s type system prevents us from accidentally mixing pure and impure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3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686691"/>
          </a:xfrm>
        </p:spPr>
        <p:txBody>
          <a:bodyPr/>
          <a:lstStyle/>
          <a:p>
            <a:r>
              <a:rPr lang="en-IN" sz="2800" dirty="0"/>
              <a:t>Haskell Source Files, and Writing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764704"/>
            <a:ext cx="9001000" cy="5976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Simple functions in Haskell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Haskell source files are usually identified with a suffix of .</a:t>
            </a:r>
            <a:r>
              <a:rPr lang="en-IN" sz="2400" dirty="0" err="1">
                <a:ea typeface="+mn-lt"/>
                <a:cs typeface="+mn-lt"/>
              </a:rPr>
              <a:t>hs</a:t>
            </a:r>
            <a:endParaRPr lang="en-IN" sz="2400" dirty="0">
              <a:ea typeface="+mn-lt"/>
              <a:cs typeface="+mn-lt"/>
            </a:endParaRPr>
          </a:p>
          <a:p>
            <a:pPr lvl="1"/>
            <a:r>
              <a:rPr lang="en-IN" sz="2400" dirty="0">
                <a:ea typeface="+mn-lt"/>
                <a:cs typeface="+mn-lt"/>
              </a:rPr>
              <a:t>A simple function named </a:t>
            </a:r>
            <a:r>
              <a:rPr lang="en-IN" sz="2400" dirty="0" err="1">
                <a:ea typeface="+mn-lt"/>
                <a:cs typeface="+mn-lt"/>
              </a:rPr>
              <a:t>add.hs</a:t>
            </a:r>
            <a:r>
              <a:rPr lang="en-IN" sz="2400" dirty="0">
                <a:ea typeface="+mn-lt"/>
                <a:cs typeface="+mn-lt"/>
              </a:rPr>
              <a:t> is defined as follows</a:t>
            </a:r>
            <a:endParaRPr lang="en-IN" sz="2400" dirty="0" err="1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IN" sz="2400" dirty="0">
                <a:ea typeface="+mn-lt"/>
                <a:cs typeface="+mn-lt"/>
              </a:rPr>
              <a:t>              </a:t>
            </a:r>
          </a:p>
          <a:p>
            <a:pPr marL="457200" lvl="1" indent="0">
              <a:buNone/>
            </a:pPr>
            <a:endParaRPr lang="en-IN" sz="2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IN" sz="24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IN" sz="2400" dirty="0">
                <a:ea typeface="+mn-lt"/>
                <a:cs typeface="+mn-lt"/>
              </a:rPr>
              <a:t>                         add    a b   =    a + b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Haskell doesn’t have a return keyword, because a function is a single expression, not a sequence of statements.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The value of the expression is the result of the function.</a:t>
            </a:r>
          </a:p>
          <a:p>
            <a:pPr lvl="1"/>
            <a:r>
              <a:rPr lang="en-IN" sz="2400" dirty="0">
                <a:ea typeface="+mn-lt"/>
                <a:cs typeface="+mn-lt"/>
              </a:rPr>
              <a:t> = symbol in Haskell code, it represents “meaning”—the name on the left is defined to be the expression on the right.</a:t>
            </a:r>
            <a:endParaRPr lang="en-IN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0B1D76-EBF2-4DC9-9526-70BD45AA439A}"/>
              </a:ext>
            </a:extLst>
          </p:cNvPr>
          <p:cNvSpPr/>
          <p:nvPr/>
        </p:nvSpPr>
        <p:spPr>
          <a:xfrm>
            <a:off x="1673054" y="2246120"/>
            <a:ext cx="2605214" cy="1565188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ea typeface="+mn-lt"/>
                <a:cs typeface="+mn-lt"/>
              </a:rPr>
              <a:t>name of the function  followed by the arguments to the function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83F8C52-4373-4F58-87BB-28F18BA3F327}"/>
              </a:ext>
            </a:extLst>
          </p:cNvPr>
          <p:cNvSpPr/>
          <p:nvPr/>
        </p:nvSpPr>
        <p:spPr>
          <a:xfrm>
            <a:off x="4372232" y="2782865"/>
            <a:ext cx="2502242" cy="937053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 the body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4076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884368" cy="548462"/>
          </a:xfrm>
        </p:spPr>
        <p:txBody>
          <a:bodyPr/>
          <a:lstStyle/>
          <a:p>
            <a:r>
              <a:rPr lang="en-IN" dirty="0"/>
              <a:t>Running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Save the source file</a:t>
            </a:r>
          </a:p>
          <a:p>
            <a:r>
              <a:rPr lang="en-IN" sz="2400" dirty="0"/>
              <a:t>Load it into </a:t>
            </a:r>
            <a:r>
              <a:rPr lang="en-IN" sz="2400" dirty="0" err="1"/>
              <a:t>ghci</a:t>
            </a:r>
            <a:endParaRPr lang="en-IN" sz="2400" dirty="0"/>
          </a:p>
          <a:p>
            <a:r>
              <a:rPr lang="en-IN" sz="2400" dirty="0"/>
              <a:t>Use the add function straightaway</a:t>
            </a:r>
          </a:p>
          <a:p>
            <a:r>
              <a:rPr lang="en-IN" sz="2400" dirty="0"/>
              <a:t>Sample run of </a:t>
            </a:r>
            <a:r>
              <a:rPr lang="en-IN" sz="2400" dirty="0" err="1"/>
              <a:t>add.hs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:load </a:t>
            </a:r>
            <a:r>
              <a:rPr lang="en-IN" sz="2400" dirty="0" err="1"/>
              <a:t>add.hs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add.hs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add 1 2</a:t>
            </a:r>
          </a:p>
          <a:p>
            <a:pPr marL="400050" lvl="1" indent="0">
              <a:buNone/>
            </a:pPr>
            <a:r>
              <a:rPr lang="en-IN" sz="2400" dirty="0"/>
              <a:t>3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483768" y="4221088"/>
            <a:ext cx="5544616" cy="2520280"/>
          </a:xfrm>
          <a:prstGeom prst="wedgeEllipseCallout">
            <a:avLst>
              <a:gd name="adj1" fmla="val -55696"/>
              <a:gd name="adj2" fmla="val -42790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When we apply add to the values 1 and 2, the variables a and b on the </a:t>
            </a:r>
            <a:r>
              <a:rPr lang="en-IN" b="1" dirty="0" err="1">
                <a:solidFill>
                  <a:srgbClr val="0000FF"/>
                </a:solidFill>
              </a:rPr>
              <a:t>lefthand</a:t>
            </a:r>
            <a:r>
              <a:rPr lang="en-IN" b="1" dirty="0">
                <a:solidFill>
                  <a:srgbClr val="0000FF"/>
                </a:solidFill>
              </a:rPr>
              <a:t> side of our definition are given (or “bound to”) the values 1 and 2, so the result is the expression 1 + 2.</a:t>
            </a:r>
          </a:p>
        </p:txBody>
      </p:sp>
    </p:spTree>
    <p:extLst>
      <p:ext uri="{BB962C8B-B14F-4D97-AF65-F5344CB8AC3E}">
        <p14:creationId xmlns:p14="http://schemas.microsoft.com/office/powerpoint/2010/main" val="3055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9654-E3A5-4865-B8F9-61355570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762001"/>
          </a:xfrm>
        </p:spPr>
        <p:txBody>
          <a:bodyPr/>
          <a:lstStyle/>
          <a:p>
            <a:r>
              <a:rPr lang="en-US" dirty="0"/>
              <a:t>Types of functions in </a:t>
            </a:r>
            <a:r>
              <a:rPr lang="en-US" dirty="0" err="1"/>
              <a:t>haskell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3BA7E-D30F-4D83-B9C0-816CC104305E}"/>
              </a:ext>
            </a:extLst>
          </p:cNvPr>
          <p:cNvSpPr txBox="1"/>
          <p:nvPr/>
        </p:nvSpPr>
        <p:spPr>
          <a:xfrm>
            <a:off x="707165" y="3024058"/>
            <a:ext cx="264022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add</a:t>
            </a:r>
            <a:r>
              <a:rPr lang="en-US" sz="2400" dirty="0">
                <a:ea typeface="+mn-lt"/>
                <a:cs typeface="+mn-lt"/>
              </a:rPr>
              <a:t> ::Int-&gt;Int-&gt;Int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 x y = </a:t>
            </a:r>
            <a:r>
              <a:rPr lang="en-US" sz="2400" dirty="0" err="1">
                <a:ea typeface="+mn-lt"/>
                <a:cs typeface="+mn-lt"/>
              </a:rPr>
              <a:t>x+y</a:t>
            </a:r>
            <a:endParaRPr lang="en-US" sz="2400" dirty="0" err="1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   print(add 4 5)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D0A1F-FE07-4472-B1FF-D65173DFF689}"/>
              </a:ext>
            </a:extLst>
          </p:cNvPr>
          <p:cNvSpPr txBox="1"/>
          <p:nvPr/>
        </p:nvSpPr>
        <p:spPr>
          <a:xfrm>
            <a:off x="4889156" y="3200399"/>
            <a:ext cx="342726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add :: Int-&gt;Int-&gt;IO()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 x y = print(</a:t>
            </a:r>
            <a:r>
              <a:rPr lang="en-US" sz="2400" dirty="0" err="1">
                <a:ea typeface="+mn-lt"/>
                <a:cs typeface="+mn-lt"/>
              </a:rPr>
              <a:t>x+y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  add 3 4  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81411D9-21D8-4466-B447-89416D15E693}"/>
              </a:ext>
            </a:extLst>
          </p:cNvPr>
          <p:cNvSpPr/>
          <p:nvPr/>
        </p:nvSpPr>
        <p:spPr>
          <a:xfrm>
            <a:off x="5091756" y="1350254"/>
            <a:ext cx="2893537" cy="1400431"/>
          </a:xfrm>
          <a:prstGeom prst="cloudCallou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With arguments and without return type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FC13717-88FE-450B-A5DB-947C1DD96601}"/>
              </a:ext>
            </a:extLst>
          </p:cNvPr>
          <p:cNvSpPr/>
          <p:nvPr/>
        </p:nvSpPr>
        <p:spPr>
          <a:xfrm>
            <a:off x="756594" y="1381146"/>
            <a:ext cx="2893537" cy="1400431"/>
          </a:xfrm>
          <a:prstGeom prst="cloudCallo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With arguments and with return type</a:t>
            </a:r>
          </a:p>
        </p:txBody>
      </p:sp>
    </p:spTree>
    <p:extLst>
      <p:ext uri="{BB962C8B-B14F-4D97-AF65-F5344CB8AC3E}">
        <p14:creationId xmlns:p14="http://schemas.microsoft.com/office/powerpoint/2010/main" val="2840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0874-102D-48E8-905F-CCBFC4BC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8"/>
            <a:ext cx="8028384" cy="620470"/>
          </a:xfrm>
        </p:spPr>
        <p:txBody>
          <a:bodyPr/>
          <a:lstStyle/>
          <a:p>
            <a:r>
              <a:rPr lang="en-US" dirty="0"/>
              <a:t>Types of functions in </a:t>
            </a:r>
            <a:r>
              <a:rPr lang="en-US" dirty="0" err="1"/>
              <a:t>haskell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8B8E-C567-4B82-8070-E6A17222A9BB}"/>
              </a:ext>
            </a:extLst>
          </p:cNvPr>
          <p:cNvSpPr txBox="1"/>
          <p:nvPr/>
        </p:nvSpPr>
        <p:spPr>
          <a:xfrm>
            <a:off x="672778" y="3356992"/>
            <a:ext cx="310713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add</a:t>
            </a:r>
            <a:r>
              <a:rPr lang="en-US" sz="2400" dirty="0">
                <a:ea typeface="+mn-lt"/>
                <a:cs typeface="+mn-lt"/>
              </a:rPr>
              <a:t> :: ()-&gt;Int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 ()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let b = 5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b+0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print(add())</a:t>
            </a:r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B7AF286-ABF7-4AFC-8597-5BA6EC636E8F}"/>
              </a:ext>
            </a:extLst>
          </p:cNvPr>
          <p:cNvSpPr/>
          <p:nvPr/>
        </p:nvSpPr>
        <p:spPr>
          <a:xfrm>
            <a:off x="1044918" y="1196752"/>
            <a:ext cx="3455074" cy="1790771"/>
          </a:xfrm>
          <a:prstGeom prst="cloudCallout">
            <a:avLst>
              <a:gd name="adj1" fmla="val -24351"/>
              <a:gd name="adj2" fmla="val 65409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Without arguments and with return type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02328-FF02-42C2-B003-563419935145}"/>
              </a:ext>
            </a:extLst>
          </p:cNvPr>
          <p:cNvSpPr txBox="1"/>
          <p:nvPr/>
        </p:nvSpPr>
        <p:spPr>
          <a:xfrm>
            <a:off x="4652316" y="3357513"/>
            <a:ext cx="28720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add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let a= 5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let b=5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print(</a:t>
            </a:r>
            <a:r>
              <a:rPr lang="en-US" sz="2400" dirty="0" err="1">
                <a:ea typeface="+mn-lt"/>
                <a:cs typeface="+mn-lt"/>
              </a:rPr>
              <a:t>a+b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main = do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 add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E4F42829-FDDE-4847-82ED-810B67C113E7}"/>
              </a:ext>
            </a:extLst>
          </p:cNvPr>
          <p:cNvSpPr/>
          <p:nvPr/>
        </p:nvSpPr>
        <p:spPr>
          <a:xfrm>
            <a:off x="5112351" y="1268760"/>
            <a:ext cx="3348081" cy="1677573"/>
          </a:xfrm>
          <a:prstGeom prst="cloudCallout">
            <a:avLst>
              <a:gd name="adj1" fmla="val -36217"/>
              <a:gd name="adj2" fmla="val 6457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  Without arguments and without return type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7C0C-E353-4184-ACB8-EDC6D21F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haskell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0E64-06BA-408B-B313-C2D0D9E9DA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In Haskell, a variable provides a way to give a name to an expression.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Once a variable is bound to (i.e., associated with) a particular expression, its value does not change.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We can always use the name of the variable instead of writing out the expression, and we will get the same result either way</a:t>
            </a:r>
          </a:p>
          <a:p>
            <a:r>
              <a:rPr lang="en-IN" sz="2400" dirty="0"/>
              <a:t>For example, if we run the following tiny Python script, it will print the number 11:</a:t>
            </a:r>
          </a:p>
          <a:p>
            <a:pPr marL="400050" lvl="1" indent="0">
              <a:buNone/>
            </a:pPr>
            <a:r>
              <a:rPr lang="en-IN" sz="2400" dirty="0"/>
              <a:t>x = 10</a:t>
            </a:r>
          </a:p>
          <a:p>
            <a:pPr marL="400050" lvl="1" indent="0">
              <a:buNone/>
            </a:pPr>
            <a:r>
              <a:rPr lang="en-IN" sz="2400" dirty="0"/>
              <a:t>x = 11</a:t>
            </a:r>
          </a:p>
          <a:p>
            <a:pPr marL="400050" lvl="1" indent="0">
              <a:buNone/>
            </a:pPr>
            <a:r>
              <a:rPr lang="en-IN" sz="2400" dirty="0"/>
              <a:t># value of x is now 11</a:t>
            </a:r>
          </a:p>
          <a:p>
            <a:pPr marL="400050" lvl="1" indent="0">
              <a:buNone/>
            </a:pPr>
            <a:r>
              <a:rPr lang="en-IN" sz="2400" dirty="0"/>
              <a:t>print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In contrast, trying the equivalent in Haskell results in an error:</a:t>
            </a:r>
            <a:endParaRPr lang="en-US" sz="2400" dirty="0">
              <a:ea typeface="+mn-lt"/>
              <a:cs typeface="+mn-lt"/>
            </a:endParaRPr>
          </a:p>
          <a:p>
            <a:pPr marL="400050" lvl="1" indent="0">
              <a:buNone/>
            </a:pPr>
            <a:r>
              <a:rPr lang="en-IN" sz="2200" dirty="0"/>
              <a:t>-- file: ch02/</a:t>
            </a:r>
            <a:r>
              <a:rPr lang="en-IN" sz="2200" dirty="0" err="1"/>
              <a:t>Assign.hs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x = 10</a:t>
            </a:r>
          </a:p>
          <a:p>
            <a:pPr marL="400050" lvl="1" indent="0">
              <a:buNone/>
            </a:pPr>
            <a:r>
              <a:rPr lang="en-IN" sz="2200" dirty="0"/>
              <a:t>x = 11</a:t>
            </a:r>
          </a:p>
          <a:p>
            <a:pPr marL="400050" lvl="1" indent="0">
              <a:buNone/>
            </a:pPr>
            <a:r>
              <a:rPr lang="en-IN" sz="2200" dirty="0" err="1"/>
              <a:t>ghci</a:t>
            </a:r>
            <a:r>
              <a:rPr lang="en-IN" sz="2200" dirty="0"/>
              <a:t>&gt; :load </a:t>
            </a:r>
            <a:r>
              <a:rPr lang="en-IN" sz="2200" dirty="0" err="1"/>
              <a:t>assign.hs</a:t>
            </a: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[1 of 1] Compiling Main             ( </a:t>
            </a:r>
            <a:r>
              <a:rPr lang="en-IN" sz="2200" dirty="0" err="1"/>
              <a:t>assign.hs</a:t>
            </a:r>
            <a:r>
              <a:rPr lang="en-IN" sz="2200" dirty="0"/>
              <a:t>, interpreted )</a:t>
            </a:r>
          </a:p>
          <a:p>
            <a:pPr marL="400050" lvl="1" indent="0">
              <a:buNone/>
            </a:pPr>
            <a:endParaRPr lang="en-IN" sz="2200" dirty="0"/>
          </a:p>
          <a:p>
            <a:pPr marL="400050" lvl="1" indent="0">
              <a:buNone/>
            </a:pPr>
            <a:r>
              <a:rPr lang="en-IN" sz="2200" dirty="0"/>
              <a:t>assign.hs:3:1: error:</a:t>
            </a:r>
          </a:p>
          <a:p>
            <a:pPr marL="400050" lvl="1" indent="0">
              <a:buNone/>
            </a:pPr>
            <a:r>
              <a:rPr lang="en-IN" sz="2200" dirty="0"/>
              <a:t>    Multiple declarations of `x'</a:t>
            </a:r>
          </a:p>
          <a:p>
            <a:pPr marL="400050" lvl="1" indent="0">
              <a:buNone/>
            </a:pPr>
            <a:r>
              <a:rPr lang="en-IN" sz="2200" dirty="0"/>
              <a:t>    Declared at: assign.hs:2:1</a:t>
            </a:r>
          </a:p>
          <a:p>
            <a:pPr marL="400050" lvl="1" indent="0">
              <a:buNone/>
            </a:pPr>
            <a:r>
              <a:rPr lang="en-IN" sz="2200" dirty="0"/>
              <a:t>                 assign.hs:3:1</a:t>
            </a:r>
          </a:p>
          <a:p>
            <a:pPr marL="400050" lvl="1" indent="0">
              <a:buNone/>
            </a:pPr>
            <a:r>
              <a:rPr lang="en-IN" sz="2200" dirty="0"/>
              <a:t>  |</a:t>
            </a:r>
          </a:p>
          <a:p>
            <a:pPr marL="400050" lvl="1" indent="0">
              <a:buNone/>
            </a:pPr>
            <a:r>
              <a:rPr lang="en-IN" sz="2200" dirty="0"/>
              <a:t>3 | x = 11</a:t>
            </a:r>
          </a:p>
          <a:p>
            <a:pPr marL="400050" lvl="1" indent="0">
              <a:buNone/>
            </a:pPr>
            <a:r>
              <a:rPr lang="en-IN" sz="2200" dirty="0"/>
              <a:t>  | ^</a:t>
            </a:r>
          </a:p>
          <a:p>
            <a:pPr marL="400050" lvl="1" indent="0">
              <a:buNone/>
            </a:pPr>
            <a:r>
              <a:rPr lang="en-IN" sz="2200" dirty="0"/>
              <a:t>Failed, no modules loaded.</a:t>
            </a:r>
          </a:p>
        </p:txBody>
      </p:sp>
    </p:spTree>
    <p:extLst>
      <p:ext uri="{BB962C8B-B14F-4D97-AF65-F5344CB8AC3E}">
        <p14:creationId xmlns:p14="http://schemas.microsoft.com/office/powerpoint/2010/main" val="15743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210B-16B7-4407-9ED9-4C288F6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Conditional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BEBA-FB64-4DCA-AA9F-8B0D5452C1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Haskell has an if expression:              </a:t>
            </a:r>
            <a:r>
              <a:rPr lang="en-IN" sz="2400" dirty="0">
                <a:solidFill>
                  <a:srgbClr val="FFFF00"/>
                </a:solidFill>
              </a:rPr>
              <a:t>if test then expr1 else expr2</a:t>
            </a:r>
            <a:endParaRPr lang="en-US" sz="2400" dirty="0">
              <a:solidFill>
                <a:srgbClr val="FFFF00"/>
              </a:solidFill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 expression of type Bool, immediately following the if. We refer to this as a predicate.</a:t>
            </a:r>
          </a:p>
          <a:p>
            <a:r>
              <a:rPr lang="en-US" sz="2400" dirty="0">
                <a:ea typeface="+mn-lt"/>
                <a:cs typeface="+mn-lt"/>
              </a:rPr>
              <a:t> A then keyword, followed by another expression. This expression will be used as the value of the if expression if the predicate evaluates to True. </a:t>
            </a:r>
          </a:p>
          <a:p>
            <a:r>
              <a:rPr lang="en-US" sz="2400" dirty="0">
                <a:ea typeface="+mn-lt"/>
                <a:cs typeface="+mn-lt"/>
              </a:rPr>
              <a:t> An else keyword, followed by another expression. This expression will be used as the value of the if expression if the predicate evaluates to False.</a:t>
            </a:r>
          </a:p>
          <a:p>
            <a:r>
              <a:rPr lang="en-US" sz="2400" dirty="0">
                <a:ea typeface="+mn-lt"/>
                <a:cs typeface="+mn-lt"/>
              </a:rPr>
              <a:t>The expressions that follow the then and else keywords as “branches.” </a:t>
            </a:r>
          </a:p>
          <a:p>
            <a:r>
              <a:rPr lang="en-US" sz="2400" dirty="0">
                <a:ea typeface="+mn-lt"/>
                <a:cs typeface="+mn-lt"/>
              </a:rPr>
              <a:t>The branches must have the same types; the if expression will also have this type. An expression such as if True then 1 else "foo" has different types for its branches, so it is ill typed and a compiler or interpreter will reject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5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Conditional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en-IN" sz="2400" dirty="0" err="1"/>
              <a:t>doubleSmallNumber</a:t>
            </a:r>
            <a:r>
              <a:rPr lang="en-IN" sz="2400" dirty="0"/>
              <a:t> x = if x &gt; 100</a:t>
            </a:r>
          </a:p>
          <a:p>
            <a:pPr marL="400050" lvl="1" indent="0">
              <a:buNone/>
            </a:pPr>
            <a:r>
              <a:rPr lang="en-IN" sz="2400" dirty="0"/>
              <a:t>then x</a:t>
            </a:r>
          </a:p>
          <a:p>
            <a:pPr marL="400050" lvl="1" indent="0">
              <a:buNone/>
            </a:pPr>
            <a:r>
              <a:rPr lang="en-IN" sz="2400" dirty="0"/>
              <a:t>else x*2</a:t>
            </a:r>
          </a:p>
          <a:p>
            <a:pPr marL="400050" lvl="1" indent="0">
              <a:buNone/>
            </a:pPr>
            <a:endParaRPr lang="en-IN" sz="2400" dirty="0"/>
          </a:p>
          <a:p>
            <a:pPr marL="342900" lvl="1" indent="-342900"/>
            <a:r>
              <a:rPr lang="en-IN" sz="2400" dirty="0"/>
              <a:t>if even x then y else (x + y)</a:t>
            </a:r>
          </a:p>
          <a:p>
            <a:pPr marL="342900" lvl="1" indent="-342900"/>
            <a:endParaRPr lang="en-IN" sz="2400" dirty="0"/>
          </a:p>
          <a:p>
            <a:r>
              <a:rPr lang="en-IN" sz="2600" dirty="0" err="1"/>
              <a:t>ghci</a:t>
            </a:r>
            <a:r>
              <a:rPr lang="en-IN" sz="2600" dirty="0"/>
              <a:t>&gt; :type if 1==0 then 'a' else "a"</a:t>
            </a:r>
          </a:p>
          <a:p>
            <a:pPr marL="400050" lvl="1" indent="0">
              <a:buNone/>
            </a:pPr>
            <a:r>
              <a:rPr lang="en-IN" sz="2200" dirty="0"/>
              <a:t>&lt;interactive&gt;:1:23:</a:t>
            </a:r>
          </a:p>
          <a:p>
            <a:pPr marL="400050" lvl="1" indent="0">
              <a:buNone/>
            </a:pPr>
            <a:r>
              <a:rPr lang="en-IN" sz="2200" dirty="0"/>
              <a:t>Couldn't match expected type `Char' with actual type `[Char]'</a:t>
            </a:r>
          </a:p>
          <a:p>
            <a:pPr marL="400050" lvl="1" indent="0">
              <a:buNone/>
            </a:pPr>
            <a:r>
              <a:rPr lang="en-IN" sz="2200" dirty="0"/>
              <a:t>In the expression: "a"</a:t>
            </a:r>
          </a:p>
          <a:p>
            <a:pPr marL="400050" lvl="1" indent="0">
              <a:buNone/>
            </a:pPr>
            <a:r>
              <a:rPr lang="en-IN" sz="2200" dirty="0"/>
              <a:t>In the expression: if 1 == 0 then 'a' else "a"</a:t>
            </a:r>
          </a:p>
          <a:p>
            <a:pPr marL="342900" lvl="1" indent="-342900"/>
            <a:r>
              <a:rPr lang="en-IN" sz="2600" dirty="0" err="1"/>
              <a:t>GHCi</a:t>
            </a:r>
            <a:r>
              <a:rPr lang="en-IN" sz="2600" dirty="0"/>
              <a:t> expects the types of expr1 and expr2 in a conditional expression if test then expr1 else expr2 to be the same.</a:t>
            </a:r>
          </a:p>
        </p:txBody>
      </p:sp>
    </p:spTree>
    <p:extLst>
      <p:ext uri="{BB962C8B-B14F-4D97-AF65-F5344CB8AC3E}">
        <p14:creationId xmlns:p14="http://schemas.microsoft.com/office/powerpoint/2010/main" val="24605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3" y="0"/>
            <a:ext cx="7924800" cy="778098"/>
          </a:xfrm>
        </p:spPr>
        <p:txBody>
          <a:bodyPr/>
          <a:lstStyle/>
          <a:p>
            <a:r>
              <a:rPr lang="en-IN" dirty="0"/>
              <a:t>Function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832648"/>
          </a:xfrm>
        </p:spPr>
        <p:txBody>
          <a:bodyPr/>
          <a:lstStyle/>
          <a:p>
            <a:r>
              <a:rPr lang="en-IN" sz="2400" u="sng" dirty="0"/>
              <a:t>Example:</a:t>
            </a:r>
          </a:p>
          <a:p>
            <a:pPr marL="457200" lvl="1" indent="0">
              <a:buNone/>
            </a:pPr>
            <a:r>
              <a:rPr lang="pt-BR" sz="2400" dirty="0"/>
              <a:t>isOdd n = mod n 2 == 1               	     [</a:t>
            </a:r>
            <a:r>
              <a:rPr lang="en-IN" sz="2400" dirty="0"/>
              <a:t>mod - standard modulo function]</a:t>
            </a:r>
          </a:p>
          <a:p>
            <a:r>
              <a:rPr lang="en-IN" sz="2400" dirty="0"/>
              <a:t>Consider the evaluation of (1+2)</a:t>
            </a:r>
          </a:p>
          <a:p>
            <a:pPr lvl="1"/>
            <a:r>
              <a:rPr lang="en-IN" sz="2400" dirty="0"/>
              <a:t>In usual languages:</a:t>
            </a:r>
          </a:p>
          <a:p>
            <a:pPr lvl="2"/>
            <a:r>
              <a:rPr lang="en-IN" sz="2000" dirty="0"/>
              <a:t>First, evaluate the subexpression 1 + 2, to give 3</a:t>
            </a:r>
          </a:p>
          <a:p>
            <a:pPr lvl="2"/>
            <a:r>
              <a:rPr lang="en-IN" sz="2000" dirty="0"/>
              <a:t>Apply the odd function with n bound to 3</a:t>
            </a:r>
          </a:p>
          <a:p>
            <a:pPr lvl="2"/>
            <a:r>
              <a:rPr lang="en-IN" sz="2000" dirty="0"/>
              <a:t>Finally, evaluate mod 3 2 to give 1, and 1 == 1 to give True</a:t>
            </a:r>
          </a:p>
          <a:p>
            <a:pPr marL="342900" lvl="2" indent="-342900"/>
            <a:r>
              <a:rPr lang="pt-BR" sz="2400" dirty="0"/>
              <a:t>Strict and Non-Strict Evaluation:</a:t>
            </a:r>
          </a:p>
          <a:p>
            <a:pPr lvl="1"/>
            <a:r>
              <a:rPr lang="en-IN" sz="2000" dirty="0"/>
              <a:t>In languages that uses </a:t>
            </a:r>
            <a:r>
              <a:rPr lang="en-IN" sz="2000" i="1" dirty="0"/>
              <a:t>strict </a:t>
            </a:r>
            <a:r>
              <a:rPr lang="en-IN" sz="2000" dirty="0"/>
              <a:t>evaluation, the arguments to a function are evaluated before the function is applied.</a:t>
            </a:r>
          </a:p>
          <a:p>
            <a:pPr lvl="1"/>
            <a:r>
              <a:rPr lang="en-IN" sz="2000" dirty="0"/>
              <a:t>Haskell uses </a:t>
            </a:r>
            <a:r>
              <a:rPr lang="en-IN" sz="2000" i="1" dirty="0"/>
              <a:t>non-strict </a:t>
            </a:r>
            <a:r>
              <a:rPr lang="en-IN" sz="2000" dirty="0"/>
              <a:t>evaluation</a:t>
            </a:r>
            <a:endParaRPr lang="pt-BR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34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73008" cy="764704"/>
          </a:xfrm>
        </p:spPr>
        <p:txBody>
          <a:bodyPr/>
          <a:lstStyle/>
          <a:p>
            <a:r>
              <a:rPr lang="en-IN" cap="none" dirty="0"/>
              <a:t>ghci</a:t>
            </a:r>
            <a:r>
              <a:rPr lang="en-IN" dirty="0"/>
              <a:t> in action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121343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6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1" y="0"/>
            <a:ext cx="7924800" cy="692696"/>
          </a:xfrm>
        </p:spPr>
        <p:txBody>
          <a:bodyPr/>
          <a:lstStyle/>
          <a:p>
            <a:r>
              <a:rPr lang="en-IN" dirty="0"/>
              <a:t>Function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048672"/>
          </a:xfrm>
        </p:spPr>
        <p:txBody>
          <a:bodyPr>
            <a:normAutofit/>
          </a:bodyPr>
          <a:lstStyle/>
          <a:p>
            <a:r>
              <a:rPr lang="en-IN" sz="2400" dirty="0"/>
              <a:t>Consider the evaluation of the function </a:t>
            </a:r>
            <a:r>
              <a:rPr lang="en-IN" sz="2400" dirty="0" err="1"/>
              <a:t>sqr</a:t>
            </a:r>
            <a:r>
              <a:rPr lang="en-IN" sz="2400" dirty="0"/>
              <a:t>(3+4)  where </a:t>
            </a:r>
            <a:r>
              <a:rPr lang="en-IN" sz="2400" dirty="0" err="1"/>
              <a:t>sqr</a:t>
            </a:r>
            <a:r>
              <a:rPr lang="en-IN" sz="2400" dirty="0"/>
              <a:t> is defined as:</a:t>
            </a:r>
          </a:p>
          <a:p>
            <a:pPr marL="457200" lvl="1" indent="0">
              <a:buNone/>
            </a:pPr>
            <a:r>
              <a:rPr lang="en-IN" sz="2400" dirty="0" err="1"/>
              <a:t>sqr</a:t>
            </a:r>
            <a:r>
              <a:rPr lang="en-IN" sz="2400" dirty="0"/>
              <a:t> :: Integer -&gt; Integer</a:t>
            </a:r>
          </a:p>
          <a:p>
            <a:pPr marL="457200" lvl="1" indent="0">
              <a:buNone/>
            </a:pPr>
            <a:r>
              <a:rPr lang="en-IN" sz="2400" dirty="0" err="1"/>
              <a:t>sqr</a:t>
            </a:r>
            <a:r>
              <a:rPr lang="en-IN" sz="2400" dirty="0"/>
              <a:t> x = x*x</a:t>
            </a:r>
          </a:p>
          <a:p>
            <a:r>
              <a:rPr lang="en-IN" sz="1800" dirty="0"/>
              <a:t>There are basically two ways to reduce the expression </a:t>
            </a:r>
            <a:r>
              <a:rPr lang="en-IN" sz="1800" dirty="0" err="1"/>
              <a:t>sqr</a:t>
            </a:r>
            <a:r>
              <a:rPr lang="en-IN" sz="1800" dirty="0"/>
              <a:t> (3+4) to its simplest possible form, namely 49. </a:t>
            </a:r>
          </a:p>
          <a:p>
            <a:r>
              <a:rPr lang="en-IN" sz="1800" dirty="0"/>
              <a:t>Either evaluate 3+4 first, or apply the definition of </a:t>
            </a:r>
            <a:r>
              <a:rPr lang="en-IN" sz="1800" dirty="0" err="1"/>
              <a:t>sqr</a:t>
            </a:r>
            <a:r>
              <a:rPr lang="en-IN" sz="1800" dirty="0"/>
              <a:t> first: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2000" dirty="0"/>
              <a:t>The number of reductions is same in both cases, but order is different</a:t>
            </a:r>
          </a:p>
          <a:p>
            <a:r>
              <a:rPr lang="en-IN" sz="2000" dirty="0"/>
              <a:t>Method on left is strict / eager evaluation and method on the right is lazy evaluation</a:t>
            </a:r>
          </a:p>
          <a:p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3" y="3420766"/>
            <a:ext cx="794521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3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/>
              <a:t>Haskell’s non-strict or 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r>
              <a:rPr lang="en-IN" sz="2400" dirty="0"/>
              <a:t>In Haskell, the subexpression 1 + 2 is </a:t>
            </a:r>
            <a:r>
              <a:rPr lang="en-IN" sz="2400" i="1" dirty="0"/>
              <a:t>not </a:t>
            </a:r>
            <a:r>
              <a:rPr lang="en-IN" sz="2400" dirty="0"/>
              <a:t>reduced to the value 3</a:t>
            </a:r>
          </a:p>
          <a:p>
            <a:r>
              <a:rPr lang="en-IN" sz="2400" dirty="0"/>
              <a:t>Instead, a “promise”  is created that when the value of the expression </a:t>
            </a:r>
            <a:r>
              <a:rPr lang="en-IN" sz="2400" dirty="0" err="1"/>
              <a:t>isOdd</a:t>
            </a:r>
            <a:r>
              <a:rPr lang="en-IN" sz="2400" dirty="0"/>
              <a:t> (1 + 2) is needed, it will be able to compute it</a:t>
            </a:r>
          </a:p>
          <a:p>
            <a:r>
              <a:rPr lang="en-IN" sz="2400" dirty="0" err="1"/>
              <a:t>Thunk</a:t>
            </a:r>
            <a:r>
              <a:rPr lang="en-IN" sz="2400" dirty="0"/>
              <a:t>: The record used to track an unevaluated expression</a:t>
            </a:r>
          </a:p>
          <a:p>
            <a:r>
              <a:rPr lang="en-IN" sz="2400" dirty="0"/>
              <a:t>A </a:t>
            </a:r>
            <a:r>
              <a:rPr lang="en-IN" sz="2400" dirty="0" err="1"/>
              <a:t>thunk</a:t>
            </a:r>
            <a:r>
              <a:rPr lang="en-IN" sz="2400" dirty="0"/>
              <a:t> is created and the actual evaluation is deferred until it is really needed</a:t>
            </a:r>
          </a:p>
          <a:p>
            <a:r>
              <a:rPr lang="en-IN" sz="2400" dirty="0"/>
              <a:t>If the result of this expression is never subsequently used, we will not compute its value at all.</a:t>
            </a:r>
          </a:p>
        </p:txBody>
      </p:sp>
    </p:spTree>
    <p:extLst>
      <p:ext uri="{BB962C8B-B14F-4D97-AF65-F5344CB8AC3E}">
        <p14:creationId xmlns:p14="http://schemas.microsoft.com/office/powerpoint/2010/main" val="8014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IN" dirty="0"/>
              <a:t>lazy evaluation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3475403"/>
            <a:ext cx="9144000" cy="3384376"/>
          </a:xfrm>
        </p:spPr>
        <p:txBody>
          <a:bodyPr/>
          <a:lstStyle/>
          <a:p>
            <a:r>
              <a:rPr lang="en-IN" dirty="0"/>
              <a:t>Under eager evaluation the value </a:t>
            </a:r>
            <a:r>
              <a:rPr lang="en-IN" dirty="0" err="1"/>
              <a:t>sqr</a:t>
            </a:r>
            <a:r>
              <a:rPr lang="en-IN" dirty="0"/>
              <a:t> 2 is computed, while under lazy evaluation that value is not needed and is not computed.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91494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40352" y="249289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fst</a:t>
            </a:r>
            <a:r>
              <a:rPr lang="en-IN" dirty="0"/>
              <a:t> (</a:t>
            </a:r>
            <a:r>
              <a:rPr lang="en-IN" dirty="0" err="1"/>
              <a:t>x,y</a:t>
            </a:r>
            <a:r>
              <a:rPr lang="en-IN" dirty="0"/>
              <a:t>) = x</a:t>
            </a:r>
          </a:p>
        </p:txBody>
      </p:sp>
    </p:spTree>
    <p:extLst>
      <p:ext uri="{BB962C8B-B14F-4D97-AF65-F5344CB8AC3E}">
        <p14:creationId xmlns:p14="http://schemas.microsoft.com/office/powerpoint/2010/main" val="3432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536888"/>
          </a:xfrm>
        </p:spPr>
        <p:txBody>
          <a:bodyPr/>
          <a:lstStyle/>
          <a:p>
            <a:r>
              <a:rPr lang="en-IN" dirty="0"/>
              <a:t>lazy evaluation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7924800" cy="3384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Consider the definitions:</a:t>
            </a:r>
          </a:p>
          <a:p>
            <a:pPr marL="0" indent="0">
              <a:buNone/>
            </a:pPr>
            <a:r>
              <a:rPr lang="en-IN" sz="2400" dirty="0"/>
              <a:t>infinity :: Integer</a:t>
            </a:r>
          </a:p>
          <a:p>
            <a:pPr marL="0" indent="0">
              <a:buNone/>
            </a:pPr>
            <a:r>
              <a:rPr lang="en-IN" sz="2400" dirty="0"/>
              <a:t>infinity = 1 + infinity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three :: Integer -&gt; Integer</a:t>
            </a:r>
          </a:p>
          <a:p>
            <a:pPr marL="0" indent="0">
              <a:buNone/>
            </a:pPr>
            <a:r>
              <a:rPr lang="en-IN" sz="2400" dirty="0"/>
              <a:t>three x = 3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There are two ways to evaluate three infinity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067944" y="764704"/>
            <a:ext cx="4896544" cy="2376264"/>
          </a:xfrm>
          <a:prstGeom prst="wedgeEllipseCallout">
            <a:avLst>
              <a:gd name="adj1" fmla="val -86293"/>
              <a:gd name="adj2" fmla="val -1277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Evaluating infinity will cause </a:t>
            </a:r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 to go into a long, silent think trying to compute 1 + (1 + (1 + (1 + (1 + .... until eventually it runs out of space and returns an error message. The value of infinity is ⊥.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85162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59" y="5934670"/>
            <a:ext cx="9136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eager evaluation gets stuck in a loop trying to evaluate infinity, while lazy evaluation returns the answer 3 at once.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don’t need to evaluate the argument of three in order to return 3.</a:t>
            </a:r>
          </a:p>
        </p:txBody>
      </p:sp>
    </p:spTree>
    <p:extLst>
      <p:ext uri="{BB962C8B-B14F-4D97-AF65-F5344CB8AC3E}">
        <p14:creationId xmlns:p14="http://schemas.microsoft.com/office/powerpoint/2010/main" val="3776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factorial :: Integer -&gt; Integer</a:t>
            </a:r>
          </a:p>
          <a:p>
            <a:pPr marL="0" indent="0">
              <a:buNone/>
            </a:pPr>
            <a:r>
              <a:rPr lang="en-IN" sz="2400" dirty="0"/>
              <a:t>factorial n = fact (n,1)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fact :: (</a:t>
            </a:r>
            <a:r>
              <a:rPr lang="en-IN" sz="2400" dirty="0" err="1"/>
              <a:t>Integer,Integer</a:t>
            </a:r>
            <a:r>
              <a:rPr lang="en-IN" sz="2400" dirty="0"/>
              <a:t>) -&gt; Integer</a:t>
            </a:r>
          </a:p>
          <a:p>
            <a:pPr marL="0" indent="0">
              <a:buNone/>
            </a:pPr>
            <a:r>
              <a:rPr lang="en-IN" sz="2400" dirty="0"/>
              <a:t>fact (</a:t>
            </a:r>
            <a:r>
              <a:rPr lang="en-IN" sz="2400" dirty="0" err="1"/>
              <a:t>x,y</a:t>
            </a:r>
            <a:r>
              <a:rPr lang="en-IN" sz="2400" dirty="0"/>
              <a:t>) = if x==0 then y else fact (x-1,x*y)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" y="3335291"/>
            <a:ext cx="785311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139952" y="116632"/>
            <a:ext cx="4896544" cy="2376264"/>
          </a:xfrm>
          <a:prstGeom prst="wedgeEllipseCallout">
            <a:avLst>
              <a:gd name="adj1" fmla="val -21051"/>
              <a:gd name="adj2" fmla="val 88784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 number of reduction steps is basically the same but lazy evaluation requires much more space to achieve the answer !  The expression 1*(2*(3*1)) is built up in memory before being evaluated.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920558" y="2816932"/>
            <a:ext cx="2088232" cy="1080120"/>
          </a:xfrm>
          <a:prstGeom prst="borderCallout1">
            <a:avLst>
              <a:gd name="adj1" fmla="val 99121"/>
              <a:gd name="adj2" fmla="val 50421"/>
              <a:gd name="adj3" fmla="val 186689"/>
              <a:gd name="adj4" fmla="val 20638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expression 1*(2*(3*1)) is built up in memory before being evaluated.</a:t>
            </a:r>
          </a:p>
        </p:txBody>
      </p:sp>
    </p:spTree>
    <p:extLst>
      <p:ext uri="{BB962C8B-B14F-4D97-AF65-F5344CB8AC3E}">
        <p14:creationId xmlns:p14="http://schemas.microsoft.com/office/powerpoint/2010/main" val="14976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750479"/>
          </a:xfrm>
        </p:spPr>
        <p:txBody>
          <a:bodyPr/>
          <a:lstStyle/>
          <a:p>
            <a:r>
              <a:rPr lang="en-IN" dirty="0"/>
              <a:t>pros and cons of 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064886"/>
            <a:ext cx="8928992" cy="5084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400" dirty="0"/>
              <a:t>On the plus side, Lazy evaluation terminates whenever </a:t>
            </a:r>
            <a:r>
              <a:rPr lang="en-IN" sz="2400" i="1" dirty="0"/>
              <a:t>any </a:t>
            </a:r>
            <a:r>
              <a:rPr lang="en-IN" sz="2400" dirty="0"/>
              <a:t>reduction order terminates; it never takes more steps than eager evaluation, and sometimes infinitely fewer.</a:t>
            </a:r>
            <a:endParaRPr lang="en-US"/>
          </a:p>
          <a:p>
            <a:pPr algn="just"/>
            <a:r>
              <a:rPr lang="en-IN" sz="2400" dirty="0"/>
              <a:t>On the minus side, it can require a lot more space and it is more difficult to understand the precise order in which things happen.</a:t>
            </a:r>
          </a:p>
          <a:p>
            <a:pPr algn="just"/>
            <a:r>
              <a:rPr lang="en-IN" sz="2400" dirty="0"/>
              <a:t>While Haskell uses lazy evaluation, ML (another popular functional language) uses eager evaluation.</a:t>
            </a:r>
          </a:p>
          <a:p>
            <a:pPr algn="just"/>
            <a:r>
              <a:rPr lang="en-IN" sz="2400" dirty="0"/>
              <a:t>The function three is non-strict, while (+) is strict in both arguments.</a:t>
            </a:r>
          </a:p>
          <a:p>
            <a:pPr algn="just"/>
            <a:r>
              <a:rPr lang="en-IN" sz="2400" dirty="0"/>
              <a:t>Because Haskell uses lazy evaluation we can define non-strict functions.</a:t>
            </a:r>
          </a:p>
          <a:p>
            <a:pPr algn="just"/>
            <a:r>
              <a:rPr lang="en-IN" sz="2400" dirty="0"/>
              <a:t>Hence Haskell is referred to as a </a:t>
            </a:r>
            <a:r>
              <a:rPr lang="en-IN" sz="2400" i="1" dirty="0"/>
              <a:t>non-strict </a:t>
            </a:r>
            <a:r>
              <a:rPr lang="en-IN" sz="2400" dirty="0"/>
              <a:t>functional language.</a:t>
            </a:r>
          </a:p>
        </p:txBody>
      </p:sp>
    </p:spTree>
    <p:extLst>
      <p:ext uri="{BB962C8B-B14F-4D97-AF65-F5344CB8AC3E}">
        <p14:creationId xmlns:p14="http://schemas.microsoft.com/office/powerpoint/2010/main" val="35548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Conditional Evaluation – an example with drop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2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0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obar</a:t>
            </a:r>
            <a:r>
              <a:rPr lang="en-IN" sz="2400" dirty="0"/>
              <a:t>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4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0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ar</a:t>
            </a:r>
            <a:r>
              <a:rPr lang="en-IN" sz="2400" dirty="0"/>
              <a:t>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4 [1,2]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0 [1,2]</a:t>
            </a:r>
          </a:p>
          <a:p>
            <a:pPr marL="0" indent="0">
              <a:buNone/>
            </a:pPr>
            <a:r>
              <a:rPr lang="en-IN" sz="2400" dirty="0"/>
              <a:t>[1,2]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7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drop (-2) "foo"</a:t>
            </a:r>
          </a:p>
          <a:p>
            <a:pPr marL="0" indent="0">
              <a:buNone/>
            </a:pPr>
            <a:r>
              <a:rPr lang="en-IN" sz="2400" dirty="0"/>
              <a:t>"foo"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3491880" y="1268760"/>
            <a:ext cx="5184576" cy="3384376"/>
          </a:xfrm>
          <a:prstGeom prst="cloudCallout">
            <a:avLst>
              <a:gd name="adj1" fmla="val -53316"/>
              <a:gd name="adj2" fmla="val 72589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Drop returns the original list if the number to remove is less than or equal to zero. Otherwise, it removes elements until it either runs out or</a:t>
            </a:r>
          </a:p>
          <a:p>
            <a:r>
              <a:rPr lang="en-IN" dirty="0"/>
              <a:t>reaches the given number.</a:t>
            </a:r>
          </a:p>
        </p:txBody>
      </p:sp>
    </p:spTree>
    <p:extLst>
      <p:ext uri="{BB962C8B-B14F-4D97-AF65-F5344CB8AC3E}">
        <p14:creationId xmlns:p14="http://schemas.microsoft.com/office/powerpoint/2010/main" val="4242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86691"/>
          </a:xfrm>
        </p:spPr>
        <p:txBody>
          <a:bodyPr/>
          <a:lstStyle/>
          <a:p>
            <a:r>
              <a:rPr lang="en-IN" dirty="0" err="1"/>
              <a:t>myDrop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/>
          </a:bodyPr>
          <a:lstStyle/>
          <a:p>
            <a:r>
              <a:rPr lang="en-IN" sz="2400" dirty="0"/>
              <a:t>Uses Haskell’s if expression to decide what to do</a:t>
            </a:r>
          </a:p>
          <a:p>
            <a:pPr marL="400050" lvl="1" indent="0">
              <a:buNone/>
            </a:pPr>
            <a:r>
              <a:rPr lang="en-IN" sz="2400" dirty="0"/>
              <a:t>-- file: ch02/</a:t>
            </a:r>
            <a:r>
              <a:rPr lang="en-IN" sz="2400" dirty="0" err="1"/>
              <a:t>myDrop.hs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myDrop</a:t>
            </a:r>
            <a:r>
              <a:rPr lang="en-IN" sz="2400" dirty="0"/>
              <a:t> n </a:t>
            </a:r>
            <a:r>
              <a:rPr lang="en-IN" sz="2400" dirty="0" err="1"/>
              <a:t>xs</a:t>
            </a:r>
            <a:r>
              <a:rPr lang="en-IN" sz="2400" dirty="0"/>
              <a:t> = if n &lt;= 0 || null </a:t>
            </a:r>
            <a:r>
              <a:rPr lang="en-IN" sz="2400" dirty="0" err="1"/>
              <a:t>xs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		    then </a:t>
            </a:r>
            <a:r>
              <a:rPr lang="en-IN" sz="2400" dirty="0" err="1"/>
              <a:t>xs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                       else </a:t>
            </a:r>
            <a:r>
              <a:rPr lang="en-IN" sz="2400" dirty="0" err="1"/>
              <a:t>myDrop</a:t>
            </a:r>
            <a:r>
              <a:rPr lang="en-IN" sz="2400" dirty="0"/>
              <a:t> (n - 1) (tail </a:t>
            </a:r>
            <a:r>
              <a:rPr lang="en-IN" sz="2400" dirty="0" err="1"/>
              <a:t>xs</a:t>
            </a:r>
            <a:r>
              <a:rPr lang="en-IN" sz="2400" dirty="0"/>
              <a:t>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04048" y="1196752"/>
            <a:ext cx="3888432" cy="1368152"/>
          </a:xfrm>
          <a:prstGeom prst="wedgeEllipseCallout">
            <a:avLst>
              <a:gd name="adj1" fmla="val -65930"/>
              <a:gd name="adj2" fmla="val 4971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null function below checks whether a list is empty !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0" y="4941168"/>
            <a:ext cx="3888432" cy="1939427"/>
          </a:xfrm>
          <a:prstGeom prst="wedgeEllipseCallout">
            <a:avLst>
              <a:gd name="adj1" fmla="val 10274"/>
              <a:gd name="adj2" fmla="val -140642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Indentation is important: it </a:t>
            </a:r>
            <a:r>
              <a:rPr lang="en-IN" i="1" dirty="0">
                <a:solidFill>
                  <a:schemeClr val="bg2"/>
                </a:solidFill>
              </a:rPr>
              <a:t>continues </a:t>
            </a:r>
            <a:r>
              <a:rPr lang="en-IN" dirty="0">
                <a:solidFill>
                  <a:schemeClr val="bg2"/>
                </a:solidFill>
              </a:rPr>
              <a:t>an existing definition, instead of starting</a:t>
            </a:r>
          </a:p>
          <a:p>
            <a:r>
              <a:rPr lang="en-IN" dirty="0">
                <a:solidFill>
                  <a:schemeClr val="bg2"/>
                </a:solidFill>
              </a:rPr>
              <a:t>a new one. </a:t>
            </a:r>
          </a:p>
          <a:p>
            <a:r>
              <a:rPr lang="en-IN" b="1" dirty="0">
                <a:solidFill>
                  <a:schemeClr val="bg2"/>
                </a:solidFill>
              </a:rPr>
              <a:t>Don’t omit the indentation !!!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156448" y="4005064"/>
            <a:ext cx="3888432" cy="1368152"/>
          </a:xfrm>
          <a:prstGeom prst="wedgeEllipseCallout">
            <a:avLst>
              <a:gd name="adj1" fmla="val -132608"/>
              <a:gd name="adj2" fmla="val -189611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xs</a:t>
            </a:r>
            <a:r>
              <a:rPr lang="en-IN" dirty="0"/>
              <a:t> - common naming pattern for lists !!!  </a:t>
            </a:r>
          </a:p>
        </p:txBody>
      </p:sp>
    </p:spTree>
    <p:extLst>
      <p:ext uri="{BB962C8B-B14F-4D97-AF65-F5344CB8AC3E}">
        <p14:creationId xmlns:p14="http://schemas.microsoft.com/office/powerpoint/2010/main" val="38253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Executing </a:t>
            </a:r>
            <a:r>
              <a:rPr lang="en-IN" dirty="0" err="1"/>
              <a:t>mydrop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Save the Haskell function in a file named </a:t>
            </a:r>
            <a:r>
              <a:rPr lang="en-IN" sz="2400" i="1" dirty="0" err="1"/>
              <a:t>myDrop.hs</a:t>
            </a:r>
            <a:r>
              <a:rPr lang="en-IN" sz="2400" dirty="0"/>
              <a:t>, then load it into </a:t>
            </a:r>
            <a:r>
              <a:rPr lang="en-IN" sz="2400" dirty="0" err="1"/>
              <a:t>ghci</a:t>
            </a:r>
            <a:r>
              <a:rPr lang="en-IN" sz="2400" dirty="0"/>
              <a:t>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/>
              <a:t>:load </a:t>
            </a:r>
            <a:r>
              <a:rPr lang="en-IN" sz="2400" b="1" dirty="0" err="1"/>
              <a:t>myDrop.hs</a:t>
            </a:r>
            <a:endParaRPr lang="en-IN" sz="2400" b="1" dirty="0"/>
          </a:p>
          <a:p>
            <a:pPr marL="400050" lvl="1" indent="0">
              <a:buNone/>
            </a:pPr>
            <a:r>
              <a:rPr lang="en-IN" sz="2400" dirty="0"/>
              <a:t>[1 of 1] Compiling Main ( </a:t>
            </a:r>
            <a:r>
              <a:rPr lang="en-IN" sz="2400" dirty="0" err="1"/>
              <a:t>myDrop.hs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modules loaded: Main.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2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obar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4 "</a:t>
            </a:r>
            <a:r>
              <a:rPr lang="en-IN" sz="2400" b="1" dirty="0" err="1"/>
              <a:t>foobar</a:t>
            </a:r>
            <a:r>
              <a:rPr lang="en-IN" sz="2400" b="1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ar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4 [1,2]</a:t>
            </a:r>
          </a:p>
          <a:p>
            <a:pPr marL="400050" lvl="1" indent="0">
              <a:buNone/>
            </a:pPr>
            <a:r>
              <a:rPr lang="en-IN" sz="2400" dirty="0"/>
              <a:t>[]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0 [1,2]</a:t>
            </a:r>
          </a:p>
          <a:p>
            <a:pPr marL="400050" lvl="1" indent="0">
              <a:buNone/>
            </a:pPr>
            <a:r>
              <a:rPr lang="en-IN" sz="2400" dirty="0"/>
              <a:t>[1,2]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7 []</a:t>
            </a:r>
          </a:p>
          <a:p>
            <a:pPr marL="400050" lvl="1" indent="0">
              <a:buNone/>
            </a:pPr>
            <a:r>
              <a:rPr lang="en-IN" sz="2400" dirty="0"/>
              <a:t>[]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b="1" dirty="0" err="1"/>
              <a:t>myDrop</a:t>
            </a:r>
            <a:r>
              <a:rPr lang="en-IN" sz="2400" b="1" dirty="0"/>
              <a:t> (-2) "foo"</a:t>
            </a:r>
          </a:p>
          <a:p>
            <a:pPr marL="400050" lvl="1" indent="0">
              <a:buNone/>
            </a:pPr>
            <a:r>
              <a:rPr lang="en-IN" sz="2400" dirty="0"/>
              <a:t>"foo"</a:t>
            </a:r>
          </a:p>
        </p:txBody>
      </p:sp>
    </p:spTree>
    <p:extLst>
      <p:ext uri="{BB962C8B-B14F-4D97-AF65-F5344CB8AC3E}">
        <p14:creationId xmlns:p14="http://schemas.microsoft.com/office/powerpoint/2010/main" val="14559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" y="0"/>
            <a:ext cx="7924800" cy="620688"/>
          </a:xfrm>
        </p:spPr>
        <p:txBody>
          <a:bodyPr/>
          <a:lstStyle/>
          <a:p>
            <a:r>
              <a:rPr lang="en-IN" dirty="0"/>
              <a:t>i/o in </a:t>
            </a:r>
            <a:r>
              <a:rPr lang="en-IN" dirty="0" err="1"/>
              <a:t>haskell</a:t>
            </a:r>
            <a:r>
              <a:rPr lang="en-IN" dirty="0"/>
              <a:t> – 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 err="1"/>
              <a:t>putStrLn</a:t>
            </a:r>
            <a:r>
              <a:rPr lang="en-IN" sz="2400" dirty="0"/>
              <a:t> "Hello, what's your name?"</a:t>
            </a:r>
          </a:p>
          <a:p>
            <a:pPr marL="0" indent="0">
              <a:buNone/>
            </a:pPr>
            <a:r>
              <a:rPr lang="en-IN" sz="2400" dirty="0"/>
              <a:t>name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putStrLn</a:t>
            </a:r>
            <a:r>
              <a:rPr lang="en-IN" sz="2400" dirty="0"/>
              <a:t> ("Hey " ++ name ++ ", you rock!")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nameio.hs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nameio.hs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main</a:t>
            </a:r>
          </a:p>
          <a:p>
            <a:pPr marL="0" indent="0">
              <a:buNone/>
            </a:pPr>
            <a:r>
              <a:rPr lang="en-IN" sz="2400" dirty="0"/>
              <a:t>Hello, what's your name?</a:t>
            </a:r>
          </a:p>
          <a:p>
            <a:pPr marL="0" indent="0">
              <a:buNone/>
            </a:pPr>
            <a:r>
              <a:rPr lang="en-IN" sz="2400" dirty="0"/>
              <a:t>John</a:t>
            </a:r>
          </a:p>
          <a:p>
            <a:pPr marL="0" indent="0">
              <a:buNone/>
            </a:pPr>
            <a:r>
              <a:rPr lang="en-IN" sz="2400" dirty="0"/>
              <a:t>Hey John, you rock!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228184" y="1373716"/>
            <a:ext cx="2915816" cy="1263196"/>
          </a:xfrm>
          <a:prstGeom prst="wedgeEllipseCallout">
            <a:avLst>
              <a:gd name="adj1" fmla="val -196350"/>
              <a:gd name="adj2" fmla="val -2301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7030A0"/>
                </a:solidFill>
              </a:rPr>
              <a:t>getLine</a:t>
            </a:r>
            <a:r>
              <a:rPr lang="en-IN" dirty="0">
                <a:solidFill>
                  <a:srgbClr val="7030A0"/>
                </a:solidFill>
              </a:rPr>
              <a:t> reads a line from standard input and binds via &lt;- to the name </a:t>
            </a:r>
            <a:r>
              <a:rPr lang="en-IN" dirty="0" err="1">
                <a:solidFill>
                  <a:srgbClr val="7030A0"/>
                </a:solidFill>
              </a:rPr>
              <a:t>inpStr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652120" y="-99392"/>
            <a:ext cx="3312368" cy="1368152"/>
          </a:xfrm>
          <a:prstGeom prst="wedgeEllipseCallout">
            <a:avLst>
              <a:gd name="adj1" fmla="val -189087"/>
              <a:gd name="adj2" fmla="val 4473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FFFFFF"/>
                </a:solidFill>
              </a:rPr>
              <a:t>putStrLn</a:t>
            </a:r>
            <a:r>
              <a:rPr lang="en-IN" dirty="0">
                <a:solidFill>
                  <a:srgbClr val="FFFFFF"/>
                </a:solidFill>
              </a:rPr>
              <a:t> writes out a String, followed by an end-of-line character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012160" y="3284984"/>
            <a:ext cx="3024336" cy="1263196"/>
          </a:xfrm>
          <a:prstGeom prst="wedgeEllipseCallout">
            <a:avLst>
              <a:gd name="adj1" fmla="val -177744"/>
              <a:gd name="adj2" fmla="val -13068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list concatenation operator ++ can join the input string  with our own text</a:t>
            </a:r>
          </a:p>
        </p:txBody>
      </p:sp>
    </p:spTree>
    <p:extLst>
      <p:ext uri="{BB962C8B-B14F-4D97-AF65-F5344CB8AC3E}">
        <p14:creationId xmlns:p14="http://schemas.microsoft.com/office/powerpoint/2010/main" val="13601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88640"/>
            <a:ext cx="7924800" cy="548462"/>
          </a:xfrm>
        </p:spPr>
        <p:txBody>
          <a:bodyPr/>
          <a:lstStyle/>
          <a:p>
            <a:r>
              <a:rPr lang="en-IN" dirty="0"/>
              <a:t>Basic interaction with </a:t>
            </a:r>
            <a:r>
              <a:rPr lang="en-IN" cap="none" dirty="0"/>
              <a:t>ghci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928992" cy="5832648"/>
          </a:xfrm>
        </p:spPr>
        <p:txBody>
          <a:bodyPr>
            <a:noAutofit/>
          </a:bodyPr>
          <a:lstStyle/>
          <a:p>
            <a:r>
              <a:rPr lang="en-IN" sz="2400" dirty="0"/>
              <a:t>Basic arithmetic works similarly to languages such as C and Python</a:t>
            </a:r>
          </a:p>
          <a:p>
            <a:r>
              <a:rPr lang="en-IN" sz="2400" dirty="0"/>
              <a:t>Expressions are written in </a:t>
            </a:r>
            <a:r>
              <a:rPr lang="en-IN" sz="2400" i="1" dirty="0"/>
              <a:t>infix </a:t>
            </a:r>
            <a:r>
              <a:rPr lang="en-IN" sz="2400" dirty="0"/>
              <a:t>form, where an operator appears between its operands:</a:t>
            </a:r>
          </a:p>
          <a:p>
            <a:pPr marL="457200" lvl="1" indent="0">
              <a:buNone/>
            </a:pPr>
            <a:r>
              <a:rPr lang="en-IN" sz="2400" dirty="0"/>
              <a:t>ghci&gt; 2+2</a:t>
            </a:r>
          </a:p>
          <a:p>
            <a:pPr marL="457200" lvl="1" indent="0">
              <a:buNone/>
            </a:pPr>
            <a:r>
              <a:rPr lang="en-IN" sz="2400" dirty="0"/>
              <a:t>4</a:t>
            </a:r>
          </a:p>
          <a:p>
            <a:pPr marL="457200" lvl="1" indent="0">
              <a:buNone/>
            </a:pPr>
            <a:r>
              <a:rPr lang="en-IN" sz="2400" dirty="0"/>
              <a:t>ghci&gt; 12*12</a:t>
            </a:r>
          </a:p>
          <a:p>
            <a:pPr marL="457200" lvl="1" indent="0">
              <a:buNone/>
            </a:pPr>
            <a:r>
              <a:rPr lang="en-IN" sz="2400" dirty="0"/>
              <a:t>144</a:t>
            </a:r>
          </a:p>
          <a:p>
            <a:pPr marL="457200" lvl="1" indent="0">
              <a:buNone/>
            </a:pPr>
            <a:r>
              <a:rPr lang="en-IN" sz="2400" dirty="0"/>
              <a:t>ghci&gt; 9.0/4.0</a:t>
            </a:r>
          </a:p>
          <a:p>
            <a:pPr marL="457200" lvl="1" indent="0">
              <a:buNone/>
            </a:pPr>
            <a:r>
              <a:rPr lang="en-IN" sz="2400" dirty="0"/>
              <a:t>2.25</a:t>
            </a:r>
          </a:p>
          <a:p>
            <a:pPr marL="457200" lvl="1" indent="0">
              <a:buNone/>
            </a:pPr>
            <a:r>
              <a:rPr lang="en-IN" sz="2400" dirty="0"/>
              <a:t>ghci&gt;</a:t>
            </a:r>
          </a:p>
        </p:txBody>
      </p:sp>
    </p:spTree>
    <p:extLst>
      <p:ext uri="{BB962C8B-B14F-4D97-AF65-F5344CB8AC3E}">
        <p14:creationId xmlns:p14="http://schemas.microsoft.com/office/powerpoint/2010/main" val="74044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1" y="0"/>
            <a:ext cx="7924800" cy="764704"/>
          </a:xfrm>
        </p:spPr>
        <p:txBody>
          <a:bodyPr/>
          <a:lstStyle/>
          <a:p>
            <a:r>
              <a:rPr lang="en-IN" dirty="0"/>
              <a:t>types of </a:t>
            </a:r>
            <a:r>
              <a:rPr lang="en-IN" dirty="0" err="1"/>
              <a:t>putStrLn</a:t>
            </a:r>
            <a:r>
              <a:rPr lang="en-IN" dirty="0"/>
              <a:t> and </a:t>
            </a:r>
            <a:r>
              <a:rPr lang="en-IN" dirty="0" err="1"/>
              <a:t>getLine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908720"/>
            <a:ext cx="90010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</a:t>
            </a:r>
            <a:r>
              <a:rPr lang="en-IN" sz="2400" dirty="0" err="1"/>
              <a:t>putStrLn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putStrLn</a:t>
            </a:r>
            <a:r>
              <a:rPr lang="en-IN" sz="2400" dirty="0"/>
              <a:t> :: String -&gt; IO ()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getLine</a:t>
            </a:r>
            <a:r>
              <a:rPr lang="en-IN" sz="2400" dirty="0"/>
              <a:t> :: IO String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Both of these types have IO in their return value</a:t>
            </a:r>
          </a:p>
          <a:p>
            <a:r>
              <a:rPr lang="en-IN" sz="2400" dirty="0"/>
              <a:t>They may have side effects, or they may return different values even when called with the same arguments, or both.</a:t>
            </a:r>
          </a:p>
          <a:p>
            <a:r>
              <a:rPr lang="en-IN" sz="2400" dirty="0"/>
              <a:t>The () is an empty tuple (pronounced “unit”), indicating that there is no return value from </a:t>
            </a:r>
            <a:r>
              <a:rPr lang="en-IN" sz="2400" dirty="0" err="1"/>
              <a:t>putStrLn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3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A side-effect example with </a:t>
            </a:r>
            <a:r>
              <a:rPr lang="en-IN" dirty="0" err="1"/>
              <a:t>putstrln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writefoo</a:t>
            </a:r>
            <a:r>
              <a:rPr lang="en-IN" sz="2400" dirty="0"/>
              <a:t> = </a:t>
            </a:r>
            <a:r>
              <a:rPr lang="en-IN" sz="2400" dirty="0" err="1"/>
              <a:t>putStrLn</a:t>
            </a:r>
            <a:r>
              <a:rPr lang="en-IN" sz="2400" dirty="0"/>
              <a:t> "foo"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writefoo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foo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The output foo is not a return value from </a:t>
            </a:r>
            <a:r>
              <a:rPr lang="en-IN" sz="2400" dirty="0" err="1"/>
              <a:t>putStrLn</a:t>
            </a:r>
            <a:r>
              <a:rPr lang="en-IN" sz="2400" dirty="0"/>
              <a:t>. </a:t>
            </a:r>
          </a:p>
          <a:p>
            <a:r>
              <a:rPr lang="en-IN" sz="2400" dirty="0"/>
              <a:t>It’s the side effect of </a:t>
            </a:r>
            <a:r>
              <a:rPr lang="en-IN" sz="2400" dirty="0" err="1"/>
              <a:t>putStrLn</a:t>
            </a:r>
            <a:r>
              <a:rPr lang="en-IN" sz="2400" dirty="0"/>
              <a:t> actually writing foo to the terminal.</a:t>
            </a:r>
          </a:p>
          <a:p>
            <a:r>
              <a:rPr lang="en-IN" sz="2400" dirty="0" err="1"/>
              <a:t>ghci</a:t>
            </a:r>
            <a:r>
              <a:rPr lang="en-IN" sz="2400" dirty="0"/>
              <a:t> actually executed </a:t>
            </a:r>
            <a:r>
              <a:rPr lang="en-IN" sz="2400" dirty="0" err="1"/>
              <a:t>writefoo</a:t>
            </a:r>
            <a:r>
              <a:rPr lang="en-IN" sz="2400" dirty="0"/>
              <a:t>. </a:t>
            </a:r>
          </a:p>
          <a:p>
            <a:r>
              <a:rPr lang="en-IN" sz="2400" dirty="0"/>
              <a:t>This means that, when given an I/O action, </a:t>
            </a:r>
            <a:r>
              <a:rPr lang="en-IN" sz="2400" dirty="0" err="1"/>
              <a:t>ghci</a:t>
            </a:r>
            <a:r>
              <a:rPr lang="en-IN" sz="2400" dirty="0"/>
              <a:t> will perform it for you on the spot.</a:t>
            </a:r>
          </a:p>
        </p:txBody>
      </p:sp>
    </p:spTree>
    <p:extLst>
      <p:ext uri="{BB962C8B-B14F-4D97-AF65-F5344CB8AC3E}">
        <p14:creationId xmlns:p14="http://schemas.microsoft.com/office/powerpoint/2010/main" val="20945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/>
              <a:t>an example of calling pure code from within an I/O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96752"/>
            <a:ext cx="892899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name2reply :: String -&gt; String</a:t>
            </a:r>
          </a:p>
          <a:p>
            <a:pPr marL="0" indent="0">
              <a:buNone/>
            </a:pPr>
            <a:r>
              <a:rPr lang="en-IN" sz="2200" dirty="0"/>
              <a:t>name2reply name =</a:t>
            </a:r>
          </a:p>
          <a:p>
            <a:pPr marL="0" indent="0">
              <a:buNone/>
            </a:pPr>
            <a:r>
              <a:rPr lang="en-IN" sz="2200" dirty="0"/>
              <a:t> "Pleased to meet you, " ++ name ++ ".\n" ++</a:t>
            </a:r>
          </a:p>
          <a:p>
            <a:pPr marL="0" indent="0">
              <a:buNone/>
            </a:pPr>
            <a:r>
              <a:rPr lang="en-IN" sz="2200" dirty="0"/>
              <a:t> "Your name contains " ++ show (length name) ++ " characters."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main :: IO ()</a:t>
            </a:r>
          </a:p>
          <a:p>
            <a:pPr marL="0" indent="0">
              <a:buNone/>
            </a:pPr>
            <a:r>
              <a:rPr lang="en-IN" sz="2200" dirty="0"/>
              <a:t>main = do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putStrLn</a:t>
            </a:r>
            <a:r>
              <a:rPr lang="en-IN" sz="2200" dirty="0"/>
              <a:t> "Greetings once again. What is your name?"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inpStr</a:t>
            </a:r>
            <a:r>
              <a:rPr lang="en-IN" sz="2200" dirty="0"/>
              <a:t> &lt;- </a:t>
            </a:r>
            <a:r>
              <a:rPr lang="en-IN" sz="2200" dirty="0" err="1"/>
              <a:t>getLine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let </a:t>
            </a:r>
            <a:r>
              <a:rPr lang="en-IN" sz="2200" dirty="0" err="1"/>
              <a:t>outStr</a:t>
            </a:r>
            <a:r>
              <a:rPr lang="en-IN" sz="2200" dirty="0"/>
              <a:t> = name2reply </a:t>
            </a:r>
            <a:r>
              <a:rPr lang="en-IN" sz="2200" dirty="0" err="1"/>
              <a:t>inpStr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err="1"/>
              <a:t>putStrLn</a:t>
            </a:r>
            <a:r>
              <a:rPr lang="en-IN" sz="2200" dirty="0"/>
              <a:t> </a:t>
            </a:r>
            <a:r>
              <a:rPr lang="en-IN" sz="2200" dirty="0" err="1"/>
              <a:t>outStr</a:t>
            </a:r>
            <a:endParaRPr lang="en-IN" sz="2200" dirty="0"/>
          </a:p>
        </p:txBody>
      </p:sp>
      <p:sp>
        <p:nvSpPr>
          <p:cNvPr id="4" name="Oval Callout 3"/>
          <p:cNvSpPr/>
          <p:nvPr/>
        </p:nvSpPr>
        <p:spPr>
          <a:xfrm>
            <a:off x="6070939" y="472842"/>
            <a:ext cx="3073898" cy="3139141"/>
          </a:xfrm>
          <a:prstGeom prst="wedgeEllipseCallout">
            <a:avLst>
              <a:gd name="adj1" fmla="val -131250"/>
              <a:gd name="adj2" fmla="val -13601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 A Regular Haskell function, obeys all the rules : always returns the same result when given the same input, has no side effects, operates lazily. It uses other Haskell functions: (++), show, and length.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067944" y="3789040"/>
            <a:ext cx="4968552" cy="295232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ghci</a:t>
            </a:r>
            <a:r>
              <a:rPr lang="en-IN" dirty="0"/>
              <a:t>&gt; :l io1.hs</a:t>
            </a:r>
          </a:p>
          <a:p>
            <a:r>
              <a:rPr lang="en-IN" dirty="0"/>
              <a:t>[1 of 1] Compiling Main             ( io1.hs, interpreted )</a:t>
            </a:r>
          </a:p>
          <a:p>
            <a:r>
              <a:rPr lang="en-IN" dirty="0"/>
              <a:t>Ok, one module loaded.</a:t>
            </a:r>
          </a:p>
          <a:p>
            <a:r>
              <a:rPr lang="en-IN" dirty="0" err="1"/>
              <a:t>ghci</a:t>
            </a:r>
            <a:r>
              <a:rPr lang="en-IN" dirty="0"/>
              <a:t>&gt; main</a:t>
            </a:r>
          </a:p>
          <a:p>
            <a:r>
              <a:rPr lang="en-IN" dirty="0"/>
              <a:t>Greetings once again. What is your name?</a:t>
            </a:r>
          </a:p>
          <a:p>
            <a:r>
              <a:rPr lang="en-IN" dirty="0"/>
              <a:t>John</a:t>
            </a:r>
          </a:p>
          <a:p>
            <a:r>
              <a:rPr lang="en-IN" dirty="0"/>
              <a:t>Pleased to meet you, John.</a:t>
            </a:r>
          </a:p>
          <a:p>
            <a:r>
              <a:rPr lang="en-IN" dirty="0"/>
              <a:t>Your name contains 4 characters.</a:t>
            </a:r>
          </a:p>
        </p:txBody>
      </p:sp>
    </p:spTree>
    <p:extLst>
      <p:ext uri="{BB962C8B-B14F-4D97-AF65-F5344CB8AC3E}">
        <p14:creationId xmlns:p14="http://schemas.microsoft.com/office/powerpoint/2010/main" val="36630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2" y="0"/>
            <a:ext cx="9096041" cy="620688"/>
          </a:xfrm>
        </p:spPr>
        <p:txBody>
          <a:bodyPr/>
          <a:lstStyle/>
          <a:p>
            <a:r>
              <a:rPr lang="en-IN" dirty="0"/>
              <a:t>Reading A number in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putStrLn</a:t>
            </a:r>
            <a:r>
              <a:rPr lang="en-IN" sz="2400" dirty="0"/>
              <a:t> ("Enter a number:")</a:t>
            </a:r>
          </a:p>
          <a:p>
            <a:pPr marL="0" indent="0">
              <a:buNone/>
            </a:pPr>
            <a:r>
              <a:rPr lang="en-IN" sz="2400" dirty="0"/>
              <a:t> x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</a:t>
            </a:r>
            <a:r>
              <a:rPr lang="en-IN" sz="2400" dirty="0" err="1"/>
              <a:t>num</a:t>
            </a:r>
            <a:r>
              <a:rPr lang="en-IN" sz="2400" dirty="0"/>
              <a:t> = read x :: </a:t>
            </a:r>
            <a:r>
              <a:rPr lang="en-IN" sz="2400" dirty="0" err="1"/>
              <a:t>Int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print(</a:t>
            </a:r>
            <a:r>
              <a:rPr lang="en-IN" sz="2400" dirty="0" err="1"/>
              <a:t>num</a:t>
            </a:r>
            <a:r>
              <a:rPr lang="en-IN" sz="2400" dirty="0"/>
              <a:t>)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076056" y="4077072"/>
            <a:ext cx="3960440" cy="2664296"/>
          </a:xfrm>
          <a:prstGeom prst="flowChartAlternate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 main</a:t>
            </a:r>
          </a:p>
          <a:p>
            <a:r>
              <a:rPr lang="en-IN" dirty="0">
                <a:solidFill>
                  <a:srgbClr val="0000FF"/>
                </a:solidFill>
              </a:rPr>
              <a:t>Enter a number:</a:t>
            </a:r>
          </a:p>
          <a:p>
            <a:r>
              <a:rPr lang="en-IN" dirty="0">
                <a:solidFill>
                  <a:srgbClr val="0000FF"/>
                </a:solidFill>
              </a:rPr>
              <a:t>4</a:t>
            </a:r>
          </a:p>
          <a:p>
            <a:r>
              <a:rPr lang="en-IN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78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36" y="0"/>
            <a:ext cx="7889604" cy="620688"/>
          </a:xfrm>
        </p:spPr>
        <p:txBody>
          <a:bodyPr/>
          <a:lstStyle/>
          <a:p>
            <a:r>
              <a:rPr lang="en-IN" dirty="0"/>
              <a:t>Checking data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Data.Typeable</a:t>
            </a:r>
            <a:r>
              <a:rPr lang="en-IN" sz="2400" dirty="0"/>
              <a:t>(</a:t>
            </a:r>
            <a:r>
              <a:rPr lang="en-IN" sz="2400" dirty="0" err="1"/>
              <a:t>typeOf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/>
              <a:t> x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print(</a:t>
            </a:r>
            <a:r>
              <a:rPr lang="en-IN" sz="2400" dirty="0" err="1"/>
              <a:t>typeOf</a:t>
            </a:r>
            <a:r>
              <a:rPr lang="en-IN" sz="2400" dirty="0"/>
              <a:t>(x))    -- display the type before conversion</a:t>
            </a:r>
          </a:p>
          <a:p>
            <a:pPr marL="0" indent="0">
              <a:buNone/>
            </a:pPr>
            <a:r>
              <a:rPr lang="en-IN" sz="2400" dirty="0"/>
              <a:t> let </a:t>
            </a:r>
            <a:r>
              <a:rPr lang="en-IN" sz="2400" dirty="0" err="1"/>
              <a:t>num</a:t>
            </a:r>
            <a:r>
              <a:rPr lang="en-IN" sz="2400" dirty="0"/>
              <a:t> = read x:: </a:t>
            </a:r>
            <a:r>
              <a:rPr lang="en-IN" sz="2400" dirty="0" err="1"/>
              <a:t>Int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print(</a:t>
            </a:r>
            <a:r>
              <a:rPr lang="en-IN" sz="2400" dirty="0" err="1"/>
              <a:t>typeOf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))  --display the type after conversion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347864" y="4077072"/>
            <a:ext cx="5688632" cy="2664296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 :l </a:t>
            </a:r>
            <a:r>
              <a:rPr lang="en-IN" dirty="0" err="1">
                <a:solidFill>
                  <a:srgbClr val="0000FF"/>
                </a:solidFill>
              </a:rPr>
              <a:t>numreadtype.hs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IN" dirty="0">
                <a:solidFill>
                  <a:srgbClr val="0000FF"/>
                </a:solidFill>
              </a:rPr>
              <a:t>[1 of 1] Compiling Main             ( </a:t>
            </a:r>
            <a:r>
              <a:rPr lang="en-IN" dirty="0" err="1">
                <a:solidFill>
                  <a:srgbClr val="0000FF"/>
                </a:solidFill>
              </a:rPr>
              <a:t>numreadtype.hs</a:t>
            </a:r>
            <a:r>
              <a:rPr lang="en-IN" dirty="0">
                <a:solidFill>
                  <a:srgbClr val="0000FF"/>
                </a:solidFill>
              </a:rPr>
              <a:t>, interpreted )</a:t>
            </a:r>
          </a:p>
          <a:p>
            <a:r>
              <a:rPr lang="en-IN" dirty="0">
                <a:solidFill>
                  <a:srgbClr val="0000FF"/>
                </a:solidFill>
              </a:rPr>
              <a:t>Ok, one module loaded.</a:t>
            </a:r>
          </a:p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 main</a:t>
            </a:r>
          </a:p>
          <a:p>
            <a:r>
              <a:rPr lang="en-IN" dirty="0">
                <a:solidFill>
                  <a:srgbClr val="0000FF"/>
                </a:solidFill>
              </a:rPr>
              <a:t>5</a:t>
            </a:r>
          </a:p>
          <a:p>
            <a:r>
              <a:rPr lang="en-IN" dirty="0">
                <a:solidFill>
                  <a:srgbClr val="0000FF"/>
                </a:solidFill>
              </a:rPr>
              <a:t>[Char]</a:t>
            </a:r>
          </a:p>
          <a:p>
            <a:r>
              <a:rPr lang="en-IN" dirty="0" err="1">
                <a:solidFill>
                  <a:srgbClr val="0000FF"/>
                </a:solidFill>
              </a:rPr>
              <a:t>Int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6" y="0"/>
            <a:ext cx="7924800" cy="634082"/>
          </a:xfrm>
        </p:spPr>
        <p:txBody>
          <a:bodyPr/>
          <a:lstStyle/>
          <a:p>
            <a:r>
              <a:rPr lang="en-IN" dirty="0"/>
              <a:t>Customised string to datatype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856984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str2Int::String-&gt;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r>
              <a:rPr lang="en-IN" sz="2400" dirty="0">
                <a:solidFill>
                  <a:srgbClr val="FFFF00"/>
                </a:solidFill>
              </a:rPr>
              <a:t>       --</a:t>
            </a:r>
            <a:r>
              <a:rPr lang="en-IN" sz="2400" dirty="0" err="1">
                <a:solidFill>
                  <a:srgbClr val="FFFF00"/>
                </a:solidFill>
              </a:rPr>
              <a:t>custconvint.hs</a:t>
            </a:r>
            <a:endParaRPr lang="en-IN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str2Int x = read x :: </a:t>
            </a:r>
            <a:r>
              <a:rPr lang="en-IN" sz="2400" dirty="0" err="1">
                <a:solidFill>
                  <a:srgbClr val="FFFF00"/>
                </a:solidFill>
              </a:rPr>
              <a:t>Int</a:t>
            </a:r>
            <a:endParaRPr lang="en-IN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main = do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putStrLn</a:t>
            </a:r>
            <a:r>
              <a:rPr lang="en-IN" sz="2400" dirty="0"/>
              <a:t> ("Enter number1:")</a:t>
            </a:r>
          </a:p>
          <a:p>
            <a:pPr marL="0" indent="0">
              <a:buNone/>
            </a:pPr>
            <a:r>
              <a:rPr lang="en-IN" sz="2400" dirty="0"/>
              <a:t> input1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num1 = </a:t>
            </a:r>
            <a:r>
              <a:rPr lang="en-IN" sz="2400" dirty="0">
                <a:solidFill>
                  <a:srgbClr val="FFFF00"/>
                </a:solidFill>
              </a:rPr>
              <a:t>str2Int input1</a:t>
            </a:r>
          </a:p>
          <a:p>
            <a:pPr marL="0" indent="0">
              <a:buNone/>
            </a:pPr>
            <a:r>
              <a:rPr lang="en-IN" sz="2400" dirty="0"/>
              <a:t> print(num1)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putStrLn</a:t>
            </a:r>
            <a:r>
              <a:rPr lang="en-IN" sz="2400" dirty="0"/>
              <a:t> ("Enter number2:")</a:t>
            </a:r>
          </a:p>
          <a:p>
            <a:pPr marL="0" indent="0">
              <a:buNone/>
            </a:pPr>
            <a:r>
              <a:rPr lang="en-IN" sz="2400" dirty="0"/>
              <a:t> input2 &lt;- </a:t>
            </a:r>
            <a:r>
              <a:rPr lang="en-IN" sz="2400" dirty="0" err="1"/>
              <a:t>getLine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let num2 = </a:t>
            </a:r>
            <a:r>
              <a:rPr lang="en-IN" sz="2400" dirty="0">
                <a:solidFill>
                  <a:srgbClr val="FFFF00"/>
                </a:solidFill>
              </a:rPr>
              <a:t>str2Int input2</a:t>
            </a:r>
          </a:p>
          <a:p>
            <a:pPr marL="0" indent="0">
              <a:buNone/>
            </a:pPr>
            <a:r>
              <a:rPr lang="en-IN" sz="2400" dirty="0"/>
              <a:t> print(num2)</a:t>
            </a:r>
          </a:p>
          <a:p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076056" y="4077072"/>
            <a:ext cx="3960440" cy="2664296"/>
          </a:xfrm>
          <a:prstGeom prst="flowChartAlternateProcess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</a:rPr>
              <a:t>Enter number1:</a:t>
            </a:r>
          </a:p>
          <a:p>
            <a:r>
              <a:rPr lang="en-IN" dirty="0">
                <a:solidFill>
                  <a:srgbClr val="0000FF"/>
                </a:solidFill>
              </a:rPr>
              <a:t>23</a:t>
            </a:r>
          </a:p>
          <a:p>
            <a:r>
              <a:rPr lang="en-IN" dirty="0">
                <a:solidFill>
                  <a:srgbClr val="0000FF"/>
                </a:solidFill>
              </a:rPr>
              <a:t>23</a:t>
            </a:r>
          </a:p>
          <a:p>
            <a:r>
              <a:rPr lang="en-IN" dirty="0">
                <a:solidFill>
                  <a:srgbClr val="0000FF"/>
                </a:solidFill>
              </a:rPr>
              <a:t>Enter number2:</a:t>
            </a:r>
          </a:p>
          <a:p>
            <a:r>
              <a:rPr lang="en-IN" dirty="0">
                <a:solidFill>
                  <a:srgbClr val="0000FF"/>
                </a:solidFill>
              </a:rPr>
              <a:t>42</a:t>
            </a:r>
          </a:p>
          <a:p>
            <a:r>
              <a:rPr lang="en-IN" dirty="0">
                <a:solidFill>
                  <a:srgbClr val="0000FF"/>
                </a:solidFill>
              </a:rPr>
              <a:t>42</a:t>
            </a:r>
          </a:p>
          <a:p>
            <a:r>
              <a:rPr lang="en-IN" dirty="0" err="1">
                <a:solidFill>
                  <a:srgbClr val="0000FF"/>
                </a:solidFill>
              </a:rPr>
              <a:t>ghci</a:t>
            </a:r>
            <a:r>
              <a:rPr lang="en-IN" dirty="0">
                <a:solidFill>
                  <a:srgbClr val="0000FF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70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548462"/>
          </a:xfrm>
        </p:spPr>
        <p:txBody>
          <a:bodyPr/>
          <a:lstStyle/>
          <a:p>
            <a:r>
              <a:rPr lang="en-IN" dirty="0"/>
              <a:t>Menu driven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856984" cy="6120680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--</a:t>
            </a:r>
            <a:r>
              <a:rPr lang="en-IN" sz="8000" dirty="0" err="1"/>
              <a:t>addprint.hs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str2Int::String-&gt;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str2Int x = read x :: 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add::(</a:t>
            </a:r>
            <a:r>
              <a:rPr lang="en-IN" sz="8000" dirty="0" err="1"/>
              <a:t>Int,Int</a:t>
            </a:r>
            <a:r>
              <a:rPr lang="en-IN" sz="8000" dirty="0"/>
              <a:t>)-&gt;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add(</a:t>
            </a:r>
            <a:r>
              <a:rPr lang="en-IN" sz="8000" dirty="0" err="1"/>
              <a:t>x,y</a:t>
            </a:r>
            <a:r>
              <a:rPr lang="en-IN" sz="8000" dirty="0"/>
              <a:t>) = </a:t>
            </a:r>
          </a:p>
          <a:p>
            <a:pPr marL="0" indent="0">
              <a:buNone/>
            </a:pPr>
            <a:r>
              <a:rPr lang="en-IN" sz="8000" dirty="0"/>
              <a:t> (</a:t>
            </a:r>
            <a:r>
              <a:rPr lang="en-IN" sz="8000" dirty="0" err="1"/>
              <a:t>x+y</a:t>
            </a:r>
            <a:r>
              <a:rPr lang="en-IN" sz="8000" dirty="0"/>
              <a:t>)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sub::(</a:t>
            </a:r>
            <a:r>
              <a:rPr lang="en-IN" sz="8000" dirty="0" err="1"/>
              <a:t>Int,Int</a:t>
            </a:r>
            <a:r>
              <a:rPr lang="en-IN" sz="8000" dirty="0"/>
              <a:t>)-&gt;</a:t>
            </a:r>
            <a:r>
              <a:rPr lang="en-IN" sz="8000" dirty="0" err="1"/>
              <a:t>Int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sub(</a:t>
            </a:r>
            <a:r>
              <a:rPr lang="en-IN" sz="8000" dirty="0" err="1"/>
              <a:t>x,y</a:t>
            </a:r>
            <a:r>
              <a:rPr lang="en-IN" sz="8000" dirty="0"/>
              <a:t>) = </a:t>
            </a:r>
          </a:p>
          <a:p>
            <a:pPr marL="0" indent="0">
              <a:buNone/>
            </a:pPr>
            <a:r>
              <a:rPr lang="en-IN" sz="8000" dirty="0"/>
              <a:t> (x-y)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main = do</a:t>
            </a:r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("Enter number1:")</a:t>
            </a:r>
          </a:p>
          <a:p>
            <a:pPr marL="0" indent="0">
              <a:buNone/>
            </a:pPr>
            <a:r>
              <a:rPr lang="en-IN" sz="8000" dirty="0"/>
              <a:t> input1 &lt;- </a:t>
            </a:r>
            <a:r>
              <a:rPr lang="en-IN" sz="8000" dirty="0" err="1"/>
              <a:t>getLine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let num1 = str2Int input1 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("Enter number2:")</a:t>
            </a:r>
          </a:p>
          <a:p>
            <a:pPr marL="0" indent="0">
              <a:buNone/>
            </a:pPr>
            <a:r>
              <a:rPr lang="en-IN" sz="8000" dirty="0"/>
              <a:t> input2 &lt;- </a:t>
            </a:r>
            <a:r>
              <a:rPr lang="en-IN" sz="8000" dirty="0" err="1"/>
              <a:t>getLine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let num2 = str2Int input2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("Enter option: 1.add, 2. sub")</a:t>
            </a:r>
          </a:p>
          <a:p>
            <a:pPr marL="0" indent="0">
              <a:buNone/>
            </a:pPr>
            <a:r>
              <a:rPr lang="en-IN" sz="8000" dirty="0"/>
              <a:t> input3 &lt;- </a:t>
            </a:r>
            <a:r>
              <a:rPr lang="en-IN" sz="8000" dirty="0" err="1"/>
              <a:t>getLine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 let num3 = str2Int input3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 </a:t>
            </a:r>
            <a:r>
              <a:rPr lang="en-IN" sz="8000" dirty="0" err="1"/>
              <a:t>putStrLn</a:t>
            </a:r>
            <a:r>
              <a:rPr lang="en-IN" sz="8000" dirty="0"/>
              <a:t> "The result is:"</a:t>
            </a:r>
          </a:p>
          <a:p>
            <a:pPr marL="0" indent="0">
              <a:buNone/>
            </a:pPr>
            <a:r>
              <a:rPr lang="en-IN" sz="8000" dirty="0"/>
              <a:t> if num3 == 1 </a:t>
            </a:r>
          </a:p>
          <a:p>
            <a:pPr marL="0" indent="0">
              <a:buNone/>
            </a:pPr>
            <a:r>
              <a:rPr lang="en-IN" sz="8000" dirty="0"/>
              <a:t>    then print(add(num1,num2))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IN" sz="8000" dirty="0"/>
              <a:t>else print(sub(num1,num2))</a:t>
            </a:r>
          </a:p>
        </p:txBody>
      </p:sp>
    </p:spTree>
    <p:extLst>
      <p:ext uri="{BB962C8B-B14F-4D97-AF65-F5344CB8AC3E}">
        <p14:creationId xmlns:p14="http://schemas.microsoft.com/office/powerpoint/2010/main" val="3470738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Menu driven calculator -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:l </a:t>
            </a:r>
            <a:r>
              <a:rPr lang="en-IN" sz="2000" dirty="0" err="1"/>
              <a:t>addprint.hs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[1 of 1] Compiling Main             ( </a:t>
            </a:r>
            <a:r>
              <a:rPr lang="en-IN" sz="2000" dirty="0" err="1"/>
              <a:t>addprint.hs</a:t>
            </a:r>
            <a:r>
              <a:rPr lang="en-IN" sz="2000" dirty="0"/>
              <a:t>, interpreted )</a:t>
            </a:r>
          </a:p>
          <a:p>
            <a:pPr marL="0" indent="0">
              <a:buNone/>
            </a:pPr>
            <a:r>
              <a:rPr lang="en-IN" sz="2000" dirty="0"/>
              <a:t>Ok, one module loaded.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main</a:t>
            </a:r>
          </a:p>
          <a:p>
            <a:pPr marL="0" indent="0">
              <a:buNone/>
            </a:pPr>
            <a:r>
              <a:rPr lang="en-IN" sz="2000" dirty="0"/>
              <a:t>Enter number1:</a:t>
            </a:r>
          </a:p>
          <a:p>
            <a:pPr marL="0" indent="0">
              <a:buNone/>
            </a:pPr>
            <a:r>
              <a:rPr lang="en-IN" sz="2000" dirty="0"/>
              <a:t>34</a:t>
            </a:r>
          </a:p>
          <a:p>
            <a:pPr marL="0" indent="0">
              <a:buNone/>
            </a:pPr>
            <a:r>
              <a:rPr lang="en-IN" sz="2000" dirty="0"/>
              <a:t>Enter number2:</a:t>
            </a:r>
          </a:p>
          <a:p>
            <a:pPr marL="0" indent="0">
              <a:buNone/>
            </a:pPr>
            <a:r>
              <a:rPr lang="en-IN" sz="2000" dirty="0"/>
              <a:t>23</a:t>
            </a:r>
          </a:p>
          <a:p>
            <a:pPr marL="0" indent="0">
              <a:buNone/>
            </a:pPr>
            <a:r>
              <a:rPr lang="en-IN" sz="2000" dirty="0"/>
              <a:t>Enter option: 1.add, 2. sub</a:t>
            </a:r>
          </a:p>
          <a:p>
            <a:pPr marL="0" indent="0">
              <a:buNone/>
            </a:pPr>
            <a:r>
              <a:rPr lang="en-IN" sz="2000" dirty="0"/>
              <a:t>1</a:t>
            </a:r>
          </a:p>
          <a:p>
            <a:pPr marL="0" indent="0">
              <a:buNone/>
            </a:pPr>
            <a:r>
              <a:rPr lang="en-IN" sz="2000" dirty="0"/>
              <a:t>The result is:</a:t>
            </a:r>
          </a:p>
          <a:p>
            <a:pPr marL="0" indent="0">
              <a:buNone/>
            </a:pPr>
            <a:r>
              <a:rPr lang="en-IN" sz="2000" dirty="0"/>
              <a:t>57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main</a:t>
            </a:r>
          </a:p>
          <a:p>
            <a:pPr marL="0" indent="0">
              <a:buNone/>
            </a:pPr>
            <a:r>
              <a:rPr lang="en-IN" sz="2000" dirty="0"/>
              <a:t>Enter number1:</a:t>
            </a:r>
          </a:p>
          <a:p>
            <a:pPr marL="0" indent="0">
              <a:buNone/>
            </a:pPr>
            <a:r>
              <a:rPr lang="en-IN" sz="2000" dirty="0"/>
              <a:t>34</a:t>
            </a:r>
          </a:p>
          <a:p>
            <a:pPr marL="0" indent="0">
              <a:buNone/>
            </a:pPr>
            <a:r>
              <a:rPr lang="en-IN" sz="2000" dirty="0"/>
              <a:t>Enter number2:</a:t>
            </a:r>
          </a:p>
          <a:p>
            <a:pPr marL="0" indent="0">
              <a:buNone/>
            </a:pPr>
            <a:r>
              <a:rPr lang="en-IN" sz="2000" dirty="0"/>
              <a:t>23</a:t>
            </a:r>
          </a:p>
          <a:p>
            <a:pPr marL="0" indent="0">
              <a:buNone/>
            </a:pPr>
            <a:r>
              <a:rPr lang="en-IN" sz="2000" dirty="0"/>
              <a:t>Enter option: 1.add, 2. sub</a:t>
            </a:r>
          </a:p>
          <a:p>
            <a:pPr marL="0" indent="0">
              <a:buNone/>
            </a:pPr>
            <a:r>
              <a:rPr lang="en-IN" sz="2000" dirty="0"/>
              <a:t>2</a:t>
            </a:r>
          </a:p>
          <a:p>
            <a:pPr marL="0" indent="0">
              <a:buNone/>
            </a:pPr>
            <a:r>
              <a:rPr lang="en-IN" sz="2000" dirty="0"/>
              <a:t>The result is:</a:t>
            </a:r>
          </a:p>
          <a:p>
            <a:pPr marL="0" indent="0">
              <a:buNone/>
            </a:pPr>
            <a:r>
              <a:rPr lang="en-IN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064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r>
              <a:rPr lang="en-IN" dirty="0"/>
              <a:t>Some examples of Basic arithmetic in </a:t>
            </a:r>
            <a:r>
              <a:rPr lang="en-IN" cap="none" dirty="0"/>
              <a:t>ghci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en-IN" sz="2400" dirty="0"/>
              <a:t>Expressions can be written in prefix form also:</a:t>
            </a:r>
          </a:p>
          <a:p>
            <a:pPr marL="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ghci&gt; (+) 2 2</a:t>
            </a:r>
          </a:p>
          <a:p>
            <a:pPr marL="457200" lvl="1" indent="0">
              <a:buNone/>
            </a:pPr>
            <a:r>
              <a:rPr lang="en-IN" sz="2400" dirty="0"/>
              <a:t>4</a:t>
            </a:r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Note: In Prefix form, the operator must be enclosed in parenthesis</a:t>
            </a:r>
          </a:p>
          <a:p>
            <a:pPr marL="457200" lvl="1" indent="0">
              <a:buNone/>
            </a:pPr>
            <a:endParaRPr lang="en-IN" sz="2400" dirty="0"/>
          </a:p>
          <a:p>
            <a:pPr marL="342900" lvl="1" indent="-342900"/>
            <a:r>
              <a:rPr lang="en-IN" sz="2400" dirty="0"/>
              <a:t>Integer Exponentiation:</a:t>
            </a:r>
          </a:p>
          <a:p>
            <a:pPr lvl="1"/>
            <a:r>
              <a:rPr lang="en-IN" sz="2400" dirty="0"/>
              <a:t>(^) provides integer exponentiation</a:t>
            </a:r>
          </a:p>
          <a:p>
            <a:pPr marL="457200" lvl="1" indent="0">
              <a:buNone/>
            </a:pPr>
            <a:r>
              <a:rPr lang="en-IN" sz="2400" dirty="0"/>
              <a:t>Example:</a:t>
            </a:r>
          </a:p>
          <a:p>
            <a:pPr marL="457200" lvl="1" indent="0">
              <a:buNone/>
            </a:pPr>
            <a:r>
              <a:rPr lang="en-IN" sz="2400" dirty="0"/>
              <a:t>	ghci&gt; 2^2</a:t>
            </a:r>
          </a:p>
          <a:p>
            <a:pPr marL="457200" lvl="1" indent="0">
              <a:buNone/>
            </a:pPr>
            <a:r>
              <a:rPr lang="en-IN" sz="2400" dirty="0"/>
              <a:t>	4</a:t>
            </a:r>
          </a:p>
        </p:txBody>
      </p:sp>
    </p:spTree>
    <p:extLst>
      <p:ext uri="{BB962C8B-B14F-4D97-AF65-F5344CB8AC3E}">
        <p14:creationId xmlns:p14="http://schemas.microsoft.com/office/powerpoint/2010/main" val="35661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92688"/>
          </a:xfrm>
        </p:spPr>
        <p:txBody>
          <a:bodyPr>
            <a:noAutofit/>
          </a:bodyPr>
          <a:lstStyle/>
          <a:p>
            <a:r>
              <a:rPr lang="en-IN" sz="2400" dirty="0"/>
              <a:t>Unary Minus</a:t>
            </a:r>
          </a:p>
          <a:p>
            <a:pPr lvl="1"/>
            <a:r>
              <a:rPr lang="en-IN" sz="2400" dirty="0"/>
              <a:t>Example:</a:t>
            </a:r>
          </a:p>
          <a:p>
            <a:pPr marL="914400" lvl="2" indent="0">
              <a:buNone/>
            </a:pPr>
            <a:r>
              <a:rPr lang="en-IN" sz="2400" dirty="0"/>
              <a:t>ghci&gt; -3</a:t>
            </a:r>
          </a:p>
          <a:p>
            <a:pPr marL="914400" lvl="2" indent="0">
              <a:buNone/>
            </a:pPr>
            <a:r>
              <a:rPr lang="en-IN" sz="2400" dirty="0"/>
              <a:t>-3</a:t>
            </a:r>
          </a:p>
          <a:p>
            <a:pPr marL="914400" lvl="2" indent="0">
              <a:buNone/>
            </a:pPr>
            <a:endParaRPr lang="en-IN" sz="2400" dirty="0"/>
          </a:p>
          <a:p>
            <a:pPr marL="342900" lvl="2" indent="-342900"/>
            <a:r>
              <a:rPr lang="en-IN" sz="2400" dirty="0"/>
              <a:t>Using Negative Number in Infix Expression:</a:t>
            </a:r>
          </a:p>
          <a:p>
            <a:pPr marL="0" lvl="2" indent="0">
              <a:buNone/>
            </a:pPr>
            <a:r>
              <a:rPr lang="en-IN" sz="2400" dirty="0"/>
              <a:t>	ghci&gt; 2 + -3</a:t>
            </a:r>
          </a:p>
          <a:p>
            <a:pPr marL="0" lvl="2" indent="0">
              <a:buNone/>
            </a:pPr>
            <a:r>
              <a:rPr lang="en-IN" sz="2400" dirty="0"/>
              <a:t>	&lt;interactive&gt;:9:1: error:</a:t>
            </a:r>
          </a:p>
          <a:p>
            <a:pPr marL="0" lvl="2" indent="0">
              <a:buNone/>
            </a:pPr>
            <a:r>
              <a:rPr lang="en-IN" sz="2400" dirty="0"/>
              <a:t>   	      Precedence parsing error</a:t>
            </a:r>
          </a:p>
          <a:p>
            <a:pPr marL="0" lvl="2" indent="0">
              <a:buNone/>
            </a:pPr>
            <a:r>
              <a:rPr lang="en-IN" sz="2400" dirty="0"/>
              <a:t>                           cannot mix `+' [</a:t>
            </a:r>
            <a:r>
              <a:rPr lang="en-IN" sz="2400" dirty="0" err="1"/>
              <a:t>infixl</a:t>
            </a:r>
            <a:r>
              <a:rPr lang="en-IN" sz="2400" dirty="0"/>
              <a:t> 6] and prefix `-' [</a:t>
            </a:r>
            <a:r>
              <a:rPr lang="en-IN" sz="2400" dirty="0" err="1"/>
              <a:t>infixl</a:t>
            </a:r>
            <a:r>
              <a:rPr lang="en-IN" sz="2400" dirty="0"/>
              <a:t> 6] in the same infix expression</a:t>
            </a:r>
          </a:p>
          <a:p>
            <a:pPr marL="0" lvl="2" indent="0">
              <a:buNone/>
            </a:pPr>
            <a:r>
              <a:rPr lang="en-IN" sz="2400" dirty="0"/>
              <a:t>	ghci&gt;</a:t>
            </a:r>
          </a:p>
          <a:p>
            <a:pPr marL="0" lvl="2" indent="0">
              <a:buNone/>
            </a:pPr>
            <a:endParaRPr lang="en-IN" sz="2400" dirty="0"/>
          </a:p>
          <a:p>
            <a:r>
              <a:rPr lang="en-IN" sz="2400" dirty="0"/>
              <a:t>The - operator is Haskell’s only unary operator, and we cannot mix it with infix operators</a:t>
            </a:r>
          </a:p>
        </p:txBody>
      </p:sp>
    </p:spTree>
    <p:extLst>
      <p:ext uri="{BB962C8B-B14F-4D97-AF65-F5344CB8AC3E}">
        <p14:creationId xmlns:p14="http://schemas.microsoft.com/office/powerpoint/2010/main" val="14462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sz="3200" dirty="0"/>
              <a:t>Negative Number in Infix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Negative Numbers must be enclosed in parenthesis in an infix expression to avoid ambiguity</a:t>
            </a:r>
          </a:p>
          <a:p>
            <a:pPr marL="400050" lvl="1" indent="0">
              <a:buNone/>
            </a:pPr>
            <a:r>
              <a:rPr lang="pl-PL" sz="2400" dirty="0"/>
              <a:t>ghci&gt; 2 + (-3)</a:t>
            </a:r>
          </a:p>
          <a:p>
            <a:pPr marL="400050" lvl="1" indent="0">
              <a:buNone/>
            </a:pPr>
            <a:r>
              <a:rPr lang="pl-PL" sz="2400" dirty="0"/>
              <a:t>-1</a:t>
            </a:r>
          </a:p>
          <a:p>
            <a:pPr marL="400050" lvl="1" indent="0">
              <a:buNone/>
            </a:pPr>
            <a:r>
              <a:rPr lang="pl-PL" sz="2400" dirty="0"/>
              <a:t>ghci&gt; 3 + (-(13 * 37))</a:t>
            </a:r>
          </a:p>
          <a:p>
            <a:pPr marL="400050" lvl="1" indent="0">
              <a:buNone/>
            </a:pPr>
            <a:r>
              <a:rPr lang="pl-PL" sz="2400" dirty="0"/>
              <a:t>-478</a:t>
            </a:r>
          </a:p>
        </p:txBody>
      </p:sp>
    </p:spTree>
    <p:extLst>
      <p:ext uri="{BB962C8B-B14F-4D97-AF65-F5344CB8AC3E}">
        <p14:creationId xmlns:p14="http://schemas.microsoft.com/office/powerpoint/2010/main" val="15711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2165</TotalTime>
  <Words>6366</Words>
  <Application>Microsoft Office PowerPoint</Application>
  <PresentationFormat>On-screen Show (4:3)</PresentationFormat>
  <Paragraphs>840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Arial Narrow</vt:lpstr>
      <vt:lpstr>Wingdings</vt:lpstr>
      <vt:lpstr>Horizon</vt:lpstr>
      <vt:lpstr>19CSE313 – Principles of Programming Languages</vt:lpstr>
      <vt:lpstr>Haskell interpreters and compilers</vt:lpstr>
      <vt:lpstr>Download haskell</vt:lpstr>
      <vt:lpstr>ghci - the interactive Interpreter</vt:lpstr>
      <vt:lpstr>ghci in action</vt:lpstr>
      <vt:lpstr>Basic interaction with ghci as a Calculator</vt:lpstr>
      <vt:lpstr>Some examples of Basic arithmetic in ghci</vt:lpstr>
      <vt:lpstr>Negative Numbers</vt:lpstr>
      <vt:lpstr>Negative Number in Infix Expression</vt:lpstr>
      <vt:lpstr>Usage of space and negative numbers</vt:lpstr>
      <vt:lpstr>Logical operators and boolean values</vt:lpstr>
      <vt:lpstr>Usage of 0 as false and non zero value as true</vt:lpstr>
      <vt:lpstr>Relational operators in haskell</vt:lpstr>
      <vt:lpstr>Operator precedence and associativity</vt:lpstr>
      <vt:lpstr>Overriding precedence using ( )</vt:lpstr>
      <vt:lpstr>The cryptic word “it”</vt:lpstr>
      <vt:lpstr>Other handy uses of “it”</vt:lpstr>
      <vt:lpstr>Other handy uses of “it”</vt:lpstr>
      <vt:lpstr>Some more examples</vt:lpstr>
      <vt:lpstr>Rational numbers</vt:lpstr>
      <vt:lpstr>Ratios of non-integral type</vt:lpstr>
      <vt:lpstr>Ratios of non-integral type</vt:lpstr>
      <vt:lpstr>Turning ofF the type information </vt:lpstr>
      <vt:lpstr>Type systems</vt:lpstr>
      <vt:lpstr>Strong types</vt:lpstr>
      <vt:lpstr>Static Types</vt:lpstr>
      <vt:lpstr>Some Common Basic Types</vt:lpstr>
      <vt:lpstr>Type inference example Revisited</vt:lpstr>
      <vt:lpstr>Function Application (pre-defined functions)</vt:lpstr>
      <vt:lpstr>Usage of parenthesis in compound expressions</vt:lpstr>
      <vt:lpstr>Useful Composite Data Types: Lists and Tuples</vt:lpstr>
      <vt:lpstr>Tuple</vt:lpstr>
      <vt:lpstr>Functions over Lists and Tuples</vt:lpstr>
      <vt:lpstr>Passing an Expression to a Function</vt:lpstr>
      <vt:lpstr>Sequence of function calls - example</vt:lpstr>
      <vt:lpstr>Function Types and Purity</vt:lpstr>
      <vt:lpstr>Examples of function signatures</vt:lpstr>
      <vt:lpstr>Functional composition</vt:lpstr>
      <vt:lpstr>    side effects</vt:lpstr>
      <vt:lpstr>Pure and impure functions</vt:lpstr>
      <vt:lpstr>Haskell Source Files, and Writing Simple Functions</vt:lpstr>
      <vt:lpstr>Running the function</vt:lpstr>
      <vt:lpstr>Types of functions in haskell</vt:lpstr>
      <vt:lpstr>Types of functions in haskell</vt:lpstr>
      <vt:lpstr>Variables in haskell</vt:lpstr>
      <vt:lpstr>Variables in haskell</vt:lpstr>
      <vt:lpstr>Conditional Evaluation</vt:lpstr>
      <vt:lpstr>Conditional Evaluation</vt:lpstr>
      <vt:lpstr>Function evaluation</vt:lpstr>
      <vt:lpstr>Function evaluation</vt:lpstr>
      <vt:lpstr>Haskell’s non-strict or lazy evaluation</vt:lpstr>
      <vt:lpstr>lazy evaluation - Example</vt:lpstr>
      <vt:lpstr>lazy evaluation - Example</vt:lpstr>
      <vt:lpstr>recursion</vt:lpstr>
      <vt:lpstr>pros and cons of lazy evaluation</vt:lpstr>
      <vt:lpstr>Conditional Evaluation – an example with drop</vt:lpstr>
      <vt:lpstr>myDrop function</vt:lpstr>
      <vt:lpstr>Executing mydrop</vt:lpstr>
      <vt:lpstr>i/o in haskell – A simple example</vt:lpstr>
      <vt:lpstr>types of putStrLn and getLine</vt:lpstr>
      <vt:lpstr>A side-effect example with putstrln:</vt:lpstr>
      <vt:lpstr>an example of calling pure code from within an I/O action</vt:lpstr>
      <vt:lpstr>Reading A number in haskell</vt:lpstr>
      <vt:lpstr>Checking data conversion</vt:lpstr>
      <vt:lpstr>Customised string to datatype function</vt:lpstr>
      <vt:lpstr>Menu driven calculator</vt:lpstr>
      <vt:lpstr>Menu driven calculator -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Prathilothamai Manikandan</cp:lastModifiedBy>
  <cp:revision>812</cp:revision>
  <dcterms:created xsi:type="dcterms:W3CDTF">2021-12-18T08:57:35Z</dcterms:created>
  <dcterms:modified xsi:type="dcterms:W3CDTF">2024-12-10T10:14:23Z</dcterms:modified>
</cp:coreProperties>
</file>