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58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59" r:id="rId15"/>
    <p:sldId id="271" r:id="rId16"/>
    <p:sldId id="257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D5FAAC-ACCC-1FD5-DFCB-11AA5D79CFFB}" v="4" dt="2023-04-21T04:07:00.2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84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dbee915a71f8727b6d446873755fe30f4199c4086e00c4eab042b512a140ca78::" providerId="AD" clId="Web-{3DD5FAAC-ACCC-1FD5-DFCB-11AA5D79CFFB}"/>
    <pc:docChg chg="modSld">
      <pc:chgData name="Guest User" userId="S::urn:spo:anon#dbee915a71f8727b6d446873755fe30f4199c4086e00c4eab042b512a140ca78::" providerId="AD" clId="Web-{3DD5FAAC-ACCC-1FD5-DFCB-11AA5D79CFFB}" dt="2023-04-21T04:07:00.252" v="3" actId="1076"/>
      <pc:docMkLst>
        <pc:docMk/>
      </pc:docMkLst>
      <pc:sldChg chg="modSp">
        <pc:chgData name="Guest User" userId="S::urn:spo:anon#dbee915a71f8727b6d446873755fe30f4199c4086e00c4eab042b512a140ca78::" providerId="AD" clId="Web-{3DD5FAAC-ACCC-1FD5-DFCB-11AA5D79CFFB}" dt="2023-04-21T04:07:00.252" v="3" actId="1076"/>
        <pc:sldMkLst>
          <pc:docMk/>
          <pc:sldMk cId="579171790" sldId="262"/>
        </pc:sldMkLst>
        <pc:spChg chg="mod">
          <ac:chgData name="Guest User" userId="S::urn:spo:anon#dbee915a71f8727b6d446873755fe30f4199c4086e00c4eab042b512a140ca78::" providerId="AD" clId="Web-{3DD5FAAC-ACCC-1FD5-DFCB-11AA5D79CFFB}" dt="2023-04-21T04:07:00.252" v="3" actId="1076"/>
          <ac:spMkLst>
            <pc:docMk/>
            <pc:sldMk cId="579171790" sldId="262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00039E40-0D39-43B3-B0CC-7BD2FB37271A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Lists in </a:t>
            </a:r>
            <a:r>
              <a:rPr lang="en-IN" dirty="0" err="1"/>
              <a:t>haskell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0712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/>
              <a:t>More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048672"/>
          </a:xfrm>
        </p:spPr>
        <p:txBody>
          <a:bodyPr>
            <a:normAutofit/>
          </a:bodyPr>
          <a:lstStyle/>
          <a:p>
            <a:r>
              <a:rPr lang="en-IN" sz="2400" dirty="0"/>
              <a:t>A list comprehension that combines a list of adjectives and a list of nouns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let nouns = ["</a:t>
            </a:r>
            <a:r>
              <a:rPr lang="en-IN" sz="2400" dirty="0" err="1"/>
              <a:t>hobo","frog","pope</a:t>
            </a:r>
            <a:r>
              <a:rPr lang="en-IN" sz="2400" dirty="0"/>
              <a:t>"]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let adjectives = ["</a:t>
            </a:r>
            <a:r>
              <a:rPr lang="en-IN" sz="2400" dirty="0" err="1"/>
              <a:t>lazy","grouchy","scheming</a:t>
            </a:r>
            <a:r>
              <a:rPr lang="en-IN" sz="2400" dirty="0"/>
              <a:t>"]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[adjective ++ " " ++ noun | adjective &lt;- adjectives, noun &lt;- nouns]</a:t>
            </a:r>
          </a:p>
          <a:p>
            <a:pPr marL="400050" lvl="1" indent="0">
              <a:buNone/>
            </a:pPr>
            <a:r>
              <a:rPr lang="en-IN" sz="2400" dirty="0"/>
              <a:t>["lazy </a:t>
            </a:r>
            <a:r>
              <a:rPr lang="en-IN" sz="2400" dirty="0" err="1"/>
              <a:t>hobo","lazy</a:t>
            </a:r>
            <a:r>
              <a:rPr lang="en-IN" sz="2400" dirty="0"/>
              <a:t> </a:t>
            </a:r>
            <a:r>
              <a:rPr lang="en-IN" sz="2400" dirty="0" err="1"/>
              <a:t>frog","lazy</a:t>
            </a:r>
            <a:r>
              <a:rPr lang="en-IN" sz="2400" dirty="0"/>
              <a:t> </a:t>
            </a:r>
            <a:r>
              <a:rPr lang="en-IN" sz="2400" dirty="0" err="1"/>
              <a:t>pope","grouchy</a:t>
            </a:r>
            <a:r>
              <a:rPr lang="en-IN" sz="2400" dirty="0"/>
              <a:t> </a:t>
            </a:r>
            <a:r>
              <a:rPr lang="en-IN" sz="2400" dirty="0" err="1"/>
              <a:t>hobo","grouchy</a:t>
            </a:r>
            <a:r>
              <a:rPr lang="en-IN" sz="2400" dirty="0"/>
              <a:t> </a:t>
            </a:r>
            <a:r>
              <a:rPr lang="en-IN" sz="2400" dirty="0" err="1"/>
              <a:t>frog","grouchy</a:t>
            </a:r>
            <a:r>
              <a:rPr lang="en-IN" sz="2400" dirty="0"/>
              <a:t> </a:t>
            </a:r>
            <a:r>
              <a:rPr lang="en-IN" sz="2400" dirty="0" err="1"/>
              <a:t>pope","scheming</a:t>
            </a:r>
            <a:r>
              <a:rPr lang="en-IN" sz="2400" dirty="0"/>
              <a:t> </a:t>
            </a:r>
            <a:r>
              <a:rPr lang="en-IN" sz="2400" dirty="0" err="1"/>
              <a:t>hobo","scheming</a:t>
            </a:r>
            <a:r>
              <a:rPr lang="en-IN" sz="2400" dirty="0"/>
              <a:t> </a:t>
            </a:r>
            <a:r>
              <a:rPr lang="en-IN" sz="2400" dirty="0" err="1"/>
              <a:t>frog","scheming</a:t>
            </a:r>
            <a:r>
              <a:rPr lang="en-IN" sz="2400" dirty="0"/>
              <a:t> pope"]</a:t>
            </a:r>
          </a:p>
          <a:p>
            <a:pPr marL="400050" lvl="1" indent="0">
              <a:buNone/>
            </a:pPr>
            <a:endParaRPr lang="en-IN" sz="2400" dirty="0"/>
          </a:p>
          <a:p>
            <a:pPr marL="342900" lvl="1" indent="-342900"/>
            <a:r>
              <a:rPr lang="en-IN" sz="2400" dirty="0"/>
              <a:t>Nested list comprehensions:</a:t>
            </a:r>
          </a:p>
          <a:p>
            <a:pPr marL="400050" lvl="2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let </a:t>
            </a:r>
            <a:r>
              <a:rPr lang="en-IN" sz="2400" dirty="0" err="1"/>
              <a:t>xxs</a:t>
            </a:r>
            <a:r>
              <a:rPr lang="en-IN" sz="2400" dirty="0"/>
              <a:t> = [[1,3,5,2,3,1,2,4,5], [1,2,3,4,5,6,7,8,9], [1,2,4,2,1,6,3,1,3,2,3,6]]</a:t>
            </a:r>
          </a:p>
          <a:p>
            <a:pPr marL="400050" lvl="2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[ [ x | x &lt;- </a:t>
            </a:r>
            <a:r>
              <a:rPr lang="en-IN" sz="2400" dirty="0" err="1"/>
              <a:t>xs</a:t>
            </a:r>
            <a:r>
              <a:rPr lang="en-IN" sz="2400" dirty="0"/>
              <a:t>, even x ] | </a:t>
            </a:r>
            <a:r>
              <a:rPr lang="en-IN" sz="2400" dirty="0" err="1"/>
              <a:t>xs</a:t>
            </a:r>
            <a:r>
              <a:rPr lang="en-IN" sz="2400" dirty="0"/>
              <a:t> &lt;- </a:t>
            </a:r>
            <a:r>
              <a:rPr lang="en-IN" sz="2400" dirty="0" err="1"/>
              <a:t>xxs</a:t>
            </a:r>
            <a:r>
              <a:rPr lang="en-IN" sz="2400" dirty="0"/>
              <a:t>]</a:t>
            </a:r>
          </a:p>
          <a:p>
            <a:pPr marL="400050" lvl="2" indent="0">
              <a:buNone/>
            </a:pPr>
            <a:r>
              <a:rPr lang="en-IN" sz="2400" dirty="0"/>
              <a:t>[[2,2,4],[2,4,6,8],[2,4,2,6,2,6]]</a:t>
            </a:r>
          </a:p>
        </p:txBody>
      </p:sp>
    </p:spTree>
    <p:extLst>
      <p:ext uri="{BB962C8B-B14F-4D97-AF65-F5344CB8AC3E}">
        <p14:creationId xmlns:p14="http://schemas.microsoft.com/office/powerpoint/2010/main" val="233418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08504" cy="1143000"/>
          </a:xfrm>
        </p:spPr>
        <p:txBody>
          <a:bodyPr/>
          <a:lstStyle/>
          <a:p>
            <a:r>
              <a:rPr lang="en-IN" dirty="0"/>
              <a:t>Some common list functions using comprehensions :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1124744"/>
            <a:ext cx="9001000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--</a:t>
            </a:r>
            <a:r>
              <a:rPr lang="en-IN" sz="2400" dirty="0" err="1"/>
              <a:t>mymap.hs</a:t>
            </a: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mymap</a:t>
            </a:r>
            <a:r>
              <a:rPr lang="en-IN" sz="2400" dirty="0"/>
              <a:t> f </a:t>
            </a:r>
            <a:r>
              <a:rPr lang="en-IN" sz="2400" dirty="0" err="1"/>
              <a:t>xs</a:t>
            </a:r>
            <a:r>
              <a:rPr lang="en-IN" sz="2400" dirty="0"/>
              <a:t> = [ f  x |  x &lt;- </a:t>
            </a:r>
            <a:r>
              <a:rPr lang="en-IN" sz="2400" dirty="0" err="1"/>
              <a:t>xs</a:t>
            </a:r>
            <a:r>
              <a:rPr lang="en-IN" sz="2400" dirty="0"/>
              <a:t> ]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:l </a:t>
            </a:r>
            <a:r>
              <a:rPr lang="en-IN" sz="2400" dirty="0" err="1"/>
              <a:t>mymap.hs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[1 of 1] Compiling Main             ( </a:t>
            </a:r>
            <a:r>
              <a:rPr lang="en-IN" sz="2400" dirty="0" err="1"/>
              <a:t>mymap.hs</a:t>
            </a:r>
            <a:r>
              <a:rPr lang="en-IN" sz="2400" dirty="0"/>
              <a:t>, interpreted )</a:t>
            </a:r>
          </a:p>
          <a:p>
            <a:pPr marL="0" indent="0">
              <a:buNone/>
            </a:pPr>
            <a:r>
              <a:rPr lang="en-IN" sz="2400" dirty="0"/>
              <a:t>Ok, one module loaded.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mymap</a:t>
            </a:r>
            <a:r>
              <a:rPr lang="en-IN" sz="2400" dirty="0"/>
              <a:t> abs [1,-2,3,-4,5]</a:t>
            </a:r>
          </a:p>
          <a:p>
            <a:pPr marL="0" indent="0">
              <a:buNone/>
            </a:pPr>
            <a:r>
              <a:rPr lang="en-IN" sz="2400" dirty="0"/>
              <a:t>[1,2,3,4,5]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mymap</a:t>
            </a:r>
            <a:r>
              <a:rPr lang="en-IN" sz="2400" dirty="0"/>
              <a:t> odd [1,2,3,4,5]</a:t>
            </a:r>
          </a:p>
          <a:p>
            <a:pPr marL="0" indent="0">
              <a:buNone/>
            </a:pPr>
            <a:r>
              <a:rPr lang="en-IN" sz="2400" dirty="0"/>
              <a:t>[</a:t>
            </a:r>
            <a:r>
              <a:rPr lang="en-IN" sz="2400" dirty="0" err="1"/>
              <a:t>True,False,True,False,True</a:t>
            </a:r>
            <a:r>
              <a:rPr lang="en-IN" sz="2400" dirty="0"/>
              <a:t>]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6084168" y="980728"/>
            <a:ext cx="2664296" cy="2160240"/>
          </a:xfrm>
          <a:prstGeom prst="wedgeEllipseCallout">
            <a:avLst>
              <a:gd name="adj1" fmla="val -142111"/>
              <a:gd name="adj2" fmla="val -10223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Mymap</a:t>
            </a:r>
            <a:r>
              <a:rPr lang="en-IN" dirty="0"/>
              <a:t> applies the function f to each element x of the list </a:t>
            </a:r>
            <a:r>
              <a:rPr lang="en-IN" dirty="0" err="1"/>
              <a:t>xs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644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04" y="218"/>
            <a:ext cx="9119295" cy="548462"/>
          </a:xfrm>
        </p:spPr>
        <p:txBody>
          <a:bodyPr/>
          <a:lstStyle/>
          <a:p>
            <a:r>
              <a:rPr lang="en-IN" dirty="0"/>
              <a:t>Filter function using comprehension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--</a:t>
            </a:r>
            <a:r>
              <a:rPr lang="en-IN" sz="2400" dirty="0" err="1"/>
              <a:t>myfilter.hs</a:t>
            </a: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myfilter</a:t>
            </a:r>
            <a:r>
              <a:rPr lang="en-IN" sz="2400" dirty="0"/>
              <a:t> p </a:t>
            </a:r>
            <a:r>
              <a:rPr lang="en-IN" sz="2400" dirty="0" err="1"/>
              <a:t>xs</a:t>
            </a:r>
            <a:r>
              <a:rPr lang="en-IN" sz="2400" dirty="0"/>
              <a:t> = [x | x &lt;- </a:t>
            </a:r>
            <a:r>
              <a:rPr lang="en-IN" sz="2400" dirty="0" err="1"/>
              <a:t>xs</a:t>
            </a:r>
            <a:r>
              <a:rPr lang="en-IN" sz="2400" dirty="0"/>
              <a:t>, p x]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:l </a:t>
            </a:r>
            <a:r>
              <a:rPr lang="en-IN" sz="2400" dirty="0" err="1"/>
              <a:t>myfilter.hs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[1 of 1] Compiling Main             ( </a:t>
            </a:r>
            <a:r>
              <a:rPr lang="en-IN" sz="2400" dirty="0" err="1"/>
              <a:t>myfilter.hs</a:t>
            </a:r>
            <a:r>
              <a:rPr lang="en-IN" sz="2400" dirty="0"/>
              <a:t>, interpreted )</a:t>
            </a:r>
          </a:p>
          <a:p>
            <a:pPr marL="0" indent="0">
              <a:buNone/>
            </a:pPr>
            <a:r>
              <a:rPr lang="en-IN" sz="2400" dirty="0"/>
              <a:t>Ok, one module loaded.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myfilter</a:t>
            </a:r>
            <a:r>
              <a:rPr lang="en-IN" sz="2400" dirty="0"/>
              <a:t> odd [1,2,3,4,5]</a:t>
            </a:r>
          </a:p>
          <a:p>
            <a:pPr marL="0" indent="0">
              <a:buNone/>
            </a:pPr>
            <a:r>
              <a:rPr lang="en-IN" sz="2400" dirty="0"/>
              <a:t>[1,3,5]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myfilter</a:t>
            </a:r>
            <a:r>
              <a:rPr lang="en-IN" sz="2400" dirty="0"/>
              <a:t> (&lt;4) [1,2,3,4,5]</a:t>
            </a:r>
          </a:p>
          <a:p>
            <a:pPr marL="0" indent="0">
              <a:buNone/>
            </a:pPr>
            <a:r>
              <a:rPr lang="en-IN" sz="2400" dirty="0"/>
              <a:t>[1,2,3]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6094077" y="548680"/>
            <a:ext cx="2664296" cy="2160240"/>
          </a:xfrm>
          <a:prstGeom prst="wedgeEllipseCallout">
            <a:avLst>
              <a:gd name="adj1" fmla="val -142111"/>
              <a:gd name="adj2" fmla="val -10223"/>
            </a:avLst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rgbClr val="7030A0"/>
                </a:solidFill>
              </a:rPr>
              <a:t>myfilter</a:t>
            </a:r>
            <a:r>
              <a:rPr lang="en-IN" dirty="0">
                <a:solidFill>
                  <a:srgbClr val="7030A0"/>
                </a:solidFill>
              </a:rPr>
              <a:t> applies the predicate p to each element x of the list </a:t>
            </a:r>
            <a:r>
              <a:rPr lang="en-IN" dirty="0" err="1">
                <a:solidFill>
                  <a:srgbClr val="7030A0"/>
                </a:solidFill>
              </a:rPr>
              <a:t>xs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69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6" y="29154"/>
            <a:ext cx="9073008" cy="735550"/>
          </a:xfrm>
        </p:spPr>
        <p:txBody>
          <a:bodyPr/>
          <a:lstStyle/>
          <a:p>
            <a:r>
              <a:rPr lang="en-IN" dirty="0"/>
              <a:t>Concatenation using comprehension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764704"/>
            <a:ext cx="8928992" cy="597666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2600" dirty="0"/>
              <a:t>--</a:t>
            </a:r>
            <a:r>
              <a:rPr lang="en-IN" sz="2600" dirty="0" err="1"/>
              <a:t>myconcat.hs</a:t>
            </a:r>
            <a:endParaRPr lang="en-IN" sz="2600" dirty="0"/>
          </a:p>
          <a:p>
            <a:pPr marL="0" indent="0">
              <a:buNone/>
            </a:pPr>
            <a:r>
              <a:rPr lang="en-IN" sz="2600" dirty="0" err="1"/>
              <a:t>myconcat</a:t>
            </a:r>
            <a:r>
              <a:rPr lang="en-IN" sz="2600" dirty="0"/>
              <a:t> </a:t>
            </a:r>
            <a:r>
              <a:rPr lang="en-IN" sz="2600" dirty="0" err="1"/>
              <a:t>xss</a:t>
            </a:r>
            <a:r>
              <a:rPr lang="en-IN" sz="2600" dirty="0"/>
              <a:t> = [x | </a:t>
            </a:r>
            <a:r>
              <a:rPr lang="en-IN" sz="2600" dirty="0" err="1"/>
              <a:t>xs</a:t>
            </a:r>
            <a:r>
              <a:rPr lang="en-IN" sz="2600" dirty="0"/>
              <a:t> &lt;- </a:t>
            </a:r>
            <a:r>
              <a:rPr lang="en-IN" sz="2600" dirty="0" err="1"/>
              <a:t>xss</a:t>
            </a:r>
            <a:r>
              <a:rPr lang="en-IN" sz="2600" dirty="0"/>
              <a:t>, x &lt;- </a:t>
            </a:r>
            <a:r>
              <a:rPr lang="en-IN" sz="2600" dirty="0" err="1"/>
              <a:t>xs</a:t>
            </a:r>
            <a:r>
              <a:rPr lang="en-IN" sz="2600" dirty="0"/>
              <a:t>]</a:t>
            </a:r>
          </a:p>
          <a:p>
            <a:pPr marL="0" indent="0">
              <a:buNone/>
            </a:pPr>
            <a:endParaRPr lang="it-IT" sz="2600" dirty="0"/>
          </a:p>
          <a:p>
            <a:pPr marL="0" indent="0">
              <a:buNone/>
            </a:pPr>
            <a:r>
              <a:rPr lang="it-IT" sz="2600" dirty="0"/>
              <a:t>ghci&gt; :l myconcat.hs</a:t>
            </a:r>
          </a:p>
          <a:p>
            <a:pPr marL="0" indent="0">
              <a:buNone/>
            </a:pPr>
            <a:r>
              <a:rPr lang="it-IT" sz="2600" dirty="0"/>
              <a:t>[1 of 1] Compiling Main             ( myconcat.hs, interpreted )</a:t>
            </a:r>
          </a:p>
          <a:p>
            <a:pPr marL="0" indent="0">
              <a:buNone/>
            </a:pPr>
            <a:r>
              <a:rPr lang="it-IT" sz="2600" dirty="0"/>
              <a:t>Ok, one module loaded.</a:t>
            </a:r>
          </a:p>
          <a:p>
            <a:pPr marL="0" indent="0">
              <a:buNone/>
            </a:pPr>
            <a:endParaRPr lang="it-IT" sz="2600" dirty="0"/>
          </a:p>
          <a:p>
            <a:pPr marL="0" indent="0">
              <a:buNone/>
            </a:pPr>
            <a:r>
              <a:rPr lang="it-IT" sz="2600" dirty="0"/>
              <a:t>ghci&gt; myconcat [[1,2,3],[4,5,6]]</a:t>
            </a:r>
          </a:p>
          <a:p>
            <a:pPr marL="0" indent="0">
              <a:buNone/>
            </a:pPr>
            <a:r>
              <a:rPr lang="it-IT" sz="2600" dirty="0"/>
              <a:t>[1,2,3,4,5,6]</a:t>
            </a:r>
          </a:p>
          <a:p>
            <a:pPr marL="0" indent="0">
              <a:buNone/>
            </a:pPr>
            <a:endParaRPr lang="it-IT" sz="2600" dirty="0"/>
          </a:p>
          <a:p>
            <a:pPr marL="0" indent="0">
              <a:buNone/>
            </a:pPr>
            <a:r>
              <a:rPr lang="it-IT" sz="2600" dirty="0"/>
              <a:t>ghci&gt; myconcat [['a','b','c'],['d','e','f']]</a:t>
            </a:r>
          </a:p>
          <a:p>
            <a:pPr marL="0" indent="0">
              <a:buNone/>
            </a:pPr>
            <a:r>
              <a:rPr lang="it-IT" sz="2600" dirty="0"/>
              <a:t>"abcdef "</a:t>
            </a:r>
          </a:p>
          <a:p>
            <a:pPr marL="0" indent="0">
              <a:buNone/>
            </a:pPr>
            <a:endParaRPr lang="it-IT" sz="2600" dirty="0"/>
          </a:p>
          <a:p>
            <a:pPr marL="0" indent="0">
              <a:buNone/>
            </a:pPr>
            <a:r>
              <a:rPr lang="it-IT" sz="2600" dirty="0"/>
              <a:t>ghci&gt; myconcat [[1,2,3],[4,5,6],[7,8,9]]</a:t>
            </a:r>
          </a:p>
          <a:p>
            <a:pPr marL="0" indent="0">
              <a:buNone/>
            </a:pPr>
            <a:r>
              <a:rPr lang="it-IT" sz="2600" dirty="0"/>
              <a:t>[1,2,3,4,5,6,7,8,9]</a:t>
            </a:r>
          </a:p>
          <a:p>
            <a:pPr marL="0" indent="0">
              <a:buNone/>
            </a:pPr>
            <a:endParaRPr lang="it-IT" sz="2400" dirty="0"/>
          </a:p>
        </p:txBody>
      </p:sp>
      <p:sp>
        <p:nvSpPr>
          <p:cNvPr id="4" name="Oval Callout 3"/>
          <p:cNvSpPr/>
          <p:nvPr/>
        </p:nvSpPr>
        <p:spPr>
          <a:xfrm>
            <a:off x="6300192" y="3340184"/>
            <a:ext cx="2664296" cy="2160240"/>
          </a:xfrm>
          <a:prstGeom prst="wedgeEllipseCallout">
            <a:avLst>
              <a:gd name="adj1" fmla="val -235733"/>
              <a:gd name="adj2" fmla="val -137744"/>
            </a:avLst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xss</a:t>
            </a:r>
            <a:r>
              <a:rPr lang="en-IN" dirty="0"/>
              <a:t> is a list of lists </a:t>
            </a:r>
          </a:p>
        </p:txBody>
      </p:sp>
    </p:spTree>
    <p:extLst>
      <p:ext uri="{BB962C8B-B14F-4D97-AF65-F5344CB8AC3E}">
        <p14:creationId xmlns:p14="http://schemas.microsoft.com/office/powerpoint/2010/main" val="263724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"/>
            <a:ext cx="7924800" cy="620470"/>
          </a:xfrm>
        </p:spPr>
        <p:txBody>
          <a:bodyPr/>
          <a:lstStyle/>
          <a:p>
            <a:r>
              <a:rPr lang="en-IN" dirty="0"/>
              <a:t>Pythagorean triad function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--Pythagorean triads function using list comprehension </a:t>
            </a:r>
            <a:r>
              <a:rPr lang="en-IN" sz="2400" dirty="0" err="1"/>
              <a:t>pythtriad.hs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triads :: </a:t>
            </a:r>
            <a:r>
              <a:rPr lang="en-IN" sz="2400" dirty="0" err="1"/>
              <a:t>Int</a:t>
            </a:r>
            <a:r>
              <a:rPr lang="en-IN" sz="2400" dirty="0"/>
              <a:t> -&gt; [(</a:t>
            </a:r>
            <a:r>
              <a:rPr lang="en-IN" sz="2400" dirty="0" err="1"/>
              <a:t>Int,Int,Int</a:t>
            </a:r>
            <a:r>
              <a:rPr lang="en-IN" sz="2400" dirty="0"/>
              <a:t>)]</a:t>
            </a:r>
          </a:p>
          <a:p>
            <a:pPr marL="0" indent="0">
              <a:buNone/>
            </a:pPr>
            <a:r>
              <a:rPr lang="en-IN" sz="2400" dirty="0"/>
              <a:t>triads n = [(</a:t>
            </a:r>
            <a:r>
              <a:rPr lang="en-IN" sz="2400" dirty="0" err="1"/>
              <a:t>x,y,z</a:t>
            </a:r>
            <a:r>
              <a:rPr lang="en-IN" sz="2400" dirty="0"/>
              <a:t>) | x &lt;- [1..n], y &lt;- [1..n],</a:t>
            </a:r>
          </a:p>
          <a:p>
            <a:pPr marL="0" indent="0">
              <a:buNone/>
            </a:pPr>
            <a:r>
              <a:rPr lang="en-IN" sz="2400" dirty="0"/>
              <a:t> z &lt;- [1..n], x*</a:t>
            </a:r>
            <a:r>
              <a:rPr lang="en-IN" sz="2400" dirty="0" err="1"/>
              <a:t>x+y</a:t>
            </a:r>
            <a:r>
              <a:rPr lang="en-IN" sz="2400" dirty="0"/>
              <a:t>*y==z*z]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:l </a:t>
            </a:r>
            <a:r>
              <a:rPr lang="en-IN" sz="2400" dirty="0" err="1"/>
              <a:t>pythtriad.hs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[1 of 1] Compiling Main             ( </a:t>
            </a:r>
            <a:r>
              <a:rPr lang="en-IN" sz="2400" dirty="0" err="1"/>
              <a:t>pythtriad.hs</a:t>
            </a:r>
            <a:r>
              <a:rPr lang="en-IN" sz="2400" dirty="0"/>
              <a:t>, interpreted )</a:t>
            </a:r>
          </a:p>
          <a:p>
            <a:pPr marL="0" indent="0">
              <a:buNone/>
            </a:pPr>
            <a:r>
              <a:rPr lang="en-IN" sz="2400" dirty="0"/>
              <a:t>Ok, one module loaded.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triads 15</a:t>
            </a:r>
          </a:p>
          <a:p>
            <a:pPr marL="0" indent="0">
              <a:buNone/>
            </a:pPr>
            <a:r>
              <a:rPr lang="en-IN" sz="2400" dirty="0"/>
              <a:t>[(3,4,5),(4,3,5),(5,12,13),(6,8,10),(8,6,10),(9,12,15),(12,5,13),(12,9,15)]</a:t>
            </a:r>
          </a:p>
        </p:txBody>
      </p:sp>
    </p:spTree>
    <p:extLst>
      <p:ext uri="{BB962C8B-B14F-4D97-AF65-F5344CB8AC3E}">
        <p14:creationId xmlns:p14="http://schemas.microsoft.com/office/powerpoint/2010/main" val="124530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92696"/>
          </a:xfrm>
        </p:spPr>
        <p:txBody>
          <a:bodyPr/>
          <a:lstStyle/>
          <a:p>
            <a:r>
              <a:rPr lang="en-IN" dirty="0"/>
              <a:t>Some basic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856984" cy="6048672"/>
          </a:xfrm>
        </p:spPr>
        <p:txBody>
          <a:bodyPr>
            <a:normAutofit fontScale="92500" lnSpcReduction="10000"/>
          </a:bodyPr>
          <a:lstStyle/>
          <a:p>
            <a:r>
              <a:rPr lang="en-IN" sz="2400" u="sng" dirty="0"/>
              <a:t>null</a:t>
            </a:r>
            <a:r>
              <a:rPr lang="en-IN" sz="2400" dirty="0"/>
              <a:t> :                					null :: [a] -&gt; Bool</a:t>
            </a:r>
          </a:p>
          <a:p>
            <a:pPr marL="400050" lvl="1" indent="0">
              <a:buNone/>
            </a:pPr>
            <a:r>
              <a:rPr lang="it-IT" sz="2400" dirty="0"/>
              <a:t>ghci&gt; null []</a:t>
            </a:r>
          </a:p>
          <a:p>
            <a:pPr marL="400050" lvl="1" indent="0">
              <a:buNone/>
            </a:pPr>
            <a:r>
              <a:rPr lang="it-IT" sz="2400" dirty="0"/>
              <a:t>True</a:t>
            </a:r>
          </a:p>
          <a:p>
            <a:pPr marL="400050" lvl="1" indent="0">
              <a:buNone/>
            </a:pPr>
            <a:r>
              <a:rPr lang="it-IT" sz="2400" dirty="0"/>
              <a:t>ghci&gt; null [1,2,3,4,5]</a:t>
            </a:r>
          </a:p>
          <a:p>
            <a:pPr marL="400050" lvl="1" indent="0">
              <a:buNone/>
            </a:pPr>
            <a:r>
              <a:rPr lang="it-IT" sz="2400" dirty="0"/>
              <a:t>False</a:t>
            </a:r>
          </a:p>
          <a:p>
            <a:pPr marL="342900" lvl="1" indent="-342900"/>
            <a:r>
              <a:rPr lang="it-IT" sz="2400" u="sng" dirty="0"/>
              <a:t>head</a:t>
            </a:r>
            <a:r>
              <a:rPr lang="it-IT" sz="2400" dirty="0"/>
              <a:t>:	</a:t>
            </a:r>
            <a:r>
              <a:rPr lang="en-IN" sz="2400" dirty="0"/>
              <a:t> 					head :: [a] -&gt; a</a:t>
            </a:r>
          </a:p>
          <a:p>
            <a:pPr marL="742950" lvl="2" indent="-342900"/>
            <a:r>
              <a:rPr lang="en-IN" sz="2400" dirty="0"/>
              <a:t>head (</a:t>
            </a:r>
            <a:r>
              <a:rPr lang="en-IN" sz="2400" dirty="0" err="1"/>
              <a:t>x:xs</a:t>
            </a:r>
            <a:r>
              <a:rPr lang="en-IN" sz="2400" dirty="0"/>
              <a:t>) = x</a:t>
            </a:r>
          </a:p>
          <a:p>
            <a:pPr marL="857250" lvl="3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head [1,2,3,4,5]</a:t>
            </a:r>
          </a:p>
          <a:p>
            <a:pPr marL="857250" lvl="3" indent="0">
              <a:buNone/>
            </a:pPr>
            <a:r>
              <a:rPr lang="en-IN" sz="2400" dirty="0"/>
              <a:t>1</a:t>
            </a:r>
          </a:p>
          <a:p>
            <a:pPr marL="0" indent="-400050"/>
            <a:r>
              <a:rPr lang="en-IN" sz="2400" u="sng" dirty="0"/>
              <a:t>tail:</a:t>
            </a:r>
            <a:r>
              <a:rPr lang="en-IN" sz="2400" dirty="0"/>
              <a:t>	 						tail :: [a] -&gt; [a]</a:t>
            </a:r>
          </a:p>
          <a:p>
            <a:pPr marL="857250" lvl="1" indent="-457200"/>
            <a:r>
              <a:rPr lang="en-IN" sz="2600" dirty="0"/>
              <a:t>tail (</a:t>
            </a:r>
            <a:r>
              <a:rPr lang="en-IN" sz="2600" dirty="0" err="1"/>
              <a:t>x:xs</a:t>
            </a:r>
            <a:r>
              <a:rPr lang="en-IN" sz="2600" dirty="0"/>
              <a:t>) = </a:t>
            </a:r>
            <a:r>
              <a:rPr lang="en-IN" sz="2600" dirty="0" err="1"/>
              <a:t>xs</a:t>
            </a:r>
            <a:endParaRPr lang="en-IN" sz="2600" dirty="0"/>
          </a:p>
          <a:p>
            <a:pPr marL="800100" lvl="2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tail [1,2,3,4,5]</a:t>
            </a:r>
          </a:p>
          <a:p>
            <a:pPr marL="800100" lvl="2" indent="0">
              <a:buNone/>
            </a:pPr>
            <a:r>
              <a:rPr lang="en-IN" sz="2400" dirty="0"/>
              <a:t>[2,3,4,5]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3923928" y="5085184"/>
            <a:ext cx="3744416" cy="1656184"/>
          </a:xfrm>
          <a:prstGeom prst="flowChartAlternateProcess">
            <a:avLst/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Haskell reports an error if we try to</a:t>
            </a:r>
          </a:p>
          <a:p>
            <a:r>
              <a:rPr lang="en-IN" dirty="0"/>
              <a:t>evaluate head [] or tail []</a:t>
            </a:r>
          </a:p>
          <a:p>
            <a:r>
              <a:rPr lang="en-IN" dirty="0" err="1"/>
              <a:t>ghci</a:t>
            </a:r>
            <a:r>
              <a:rPr lang="en-IN" dirty="0"/>
              <a:t>&gt; head []</a:t>
            </a:r>
          </a:p>
          <a:p>
            <a:r>
              <a:rPr lang="en-IN" dirty="0"/>
              <a:t>*** Exception: </a:t>
            </a:r>
            <a:r>
              <a:rPr lang="en-IN" dirty="0" err="1"/>
              <a:t>Prelude.head</a:t>
            </a:r>
            <a:r>
              <a:rPr lang="en-IN" dirty="0"/>
              <a:t>: empty list</a:t>
            </a:r>
          </a:p>
          <a:p>
            <a:r>
              <a:rPr lang="en-IN" dirty="0" err="1"/>
              <a:t>ghci</a:t>
            </a:r>
            <a:r>
              <a:rPr lang="en-IN" dirty="0"/>
              <a:t>&gt; tail []</a:t>
            </a:r>
          </a:p>
          <a:p>
            <a:r>
              <a:rPr lang="en-IN" dirty="0"/>
              <a:t>*** Exception: </a:t>
            </a:r>
            <a:r>
              <a:rPr lang="en-IN" dirty="0" err="1"/>
              <a:t>Prelude.tail</a:t>
            </a:r>
            <a:r>
              <a:rPr lang="en-IN" dirty="0"/>
              <a:t>: empty list</a:t>
            </a:r>
          </a:p>
        </p:txBody>
      </p:sp>
    </p:spTree>
    <p:extLst>
      <p:ext uri="{BB962C8B-B14F-4D97-AF65-F5344CB8AC3E}">
        <p14:creationId xmlns:p14="http://schemas.microsoft.com/office/powerpoint/2010/main" val="106841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92696"/>
          </a:xfrm>
        </p:spPr>
        <p:txBody>
          <a:bodyPr/>
          <a:lstStyle/>
          <a:p>
            <a:r>
              <a:rPr lang="en-IN" dirty="0"/>
              <a:t>Some basic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856984" cy="6048672"/>
          </a:xfrm>
        </p:spPr>
        <p:txBody>
          <a:bodyPr>
            <a:normAutofit/>
          </a:bodyPr>
          <a:lstStyle/>
          <a:p>
            <a:r>
              <a:rPr lang="en-IN" sz="2400" u="sng" dirty="0"/>
              <a:t>last:</a:t>
            </a:r>
            <a:r>
              <a:rPr lang="en-IN" sz="2400" dirty="0"/>
              <a:t>                					 last :: [a] -&gt; a</a:t>
            </a:r>
          </a:p>
          <a:p>
            <a:pPr lvl="1" indent="-342900"/>
            <a:r>
              <a:rPr lang="en-IN" sz="2400" dirty="0"/>
              <a:t>last [x] = x</a:t>
            </a:r>
          </a:p>
          <a:p>
            <a:pPr marL="800100" lvl="2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last [1]</a:t>
            </a:r>
          </a:p>
          <a:p>
            <a:pPr marL="800100" lvl="2" indent="0">
              <a:buNone/>
            </a:pPr>
            <a:r>
              <a:rPr lang="en-IN" sz="2400" dirty="0"/>
              <a:t>1</a:t>
            </a:r>
          </a:p>
          <a:p>
            <a:pPr lvl="1" indent="-342900"/>
            <a:r>
              <a:rPr lang="en-IN" sz="2400" dirty="0"/>
              <a:t>last (</a:t>
            </a:r>
            <a:r>
              <a:rPr lang="en-IN" sz="2400" dirty="0" err="1"/>
              <a:t>x:y:ys</a:t>
            </a:r>
            <a:r>
              <a:rPr lang="en-IN" sz="2400" dirty="0"/>
              <a:t>) = last (</a:t>
            </a:r>
            <a:r>
              <a:rPr lang="en-IN" sz="2400" dirty="0" err="1"/>
              <a:t>y:ys</a:t>
            </a:r>
            <a:r>
              <a:rPr lang="en-IN" sz="2400" dirty="0"/>
              <a:t>)</a:t>
            </a:r>
          </a:p>
          <a:p>
            <a:pPr marL="800100" lvl="2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last [1,2,3,4,5]</a:t>
            </a:r>
          </a:p>
          <a:p>
            <a:pPr marL="800100" lvl="2" indent="0">
              <a:buNone/>
            </a:pPr>
            <a:r>
              <a:rPr lang="en-IN" sz="2400" dirty="0"/>
              <a:t>5</a:t>
            </a:r>
          </a:p>
          <a:p>
            <a:r>
              <a:rPr lang="en-IN" sz="2400" u="sng" dirty="0"/>
              <a:t>Concatenation:</a:t>
            </a:r>
            <a:r>
              <a:rPr lang="en-IN" sz="2400" dirty="0"/>
              <a:t>				(++) :: [a] -&gt; [a] -&gt; [a]</a:t>
            </a:r>
          </a:p>
          <a:p>
            <a:pPr lvl="1"/>
            <a:r>
              <a:rPr lang="en-IN" sz="2400" dirty="0"/>
              <a:t>[] ++ </a:t>
            </a:r>
            <a:r>
              <a:rPr lang="en-IN" sz="2400" dirty="0" err="1"/>
              <a:t>ys</a:t>
            </a:r>
            <a:r>
              <a:rPr lang="en-IN" sz="2400" dirty="0"/>
              <a:t> = </a:t>
            </a:r>
            <a:r>
              <a:rPr lang="en-IN" sz="2400" dirty="0" err="1"/>
              <a:t>ys</a:t>
            </a:r>
            <a:endParaRPr lang="en-IN" sz="2400" dirty="0"/>
          </a:p>
          <a:p>
            <a:pPr marL="914400" lvl="2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[] ++ [1,2,3,4,5]</a:t>
            </a:r>
          </a:p>
          <a:p>
            <a:pPr marL="914400" lvl="2" indent="0">
              <a:buNone/>
            </a:pPr>
            <a:r>
              <a:rPr lang="en-IN" sz="2400" dirty="0"/>
              <a:t>[1,2,3,4,5]</a:t>
            </a:r>
          </a:p>
        </p:txBody>
      </p:sp>
    </p:spTree>
    <p:extLst>
      <p:ext uri="{BB962C8B-B14F-4D97-AF65-F5344CB8AC3E}">
        <p14:creationId xmlns:p14="http://schemas.microsoft.com/office/powerpoint/2010/main" val="370990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476672"/>
          </a:xfrm>
        </p:spPr>
        <p:txBody>
          <a:bodyPr/>
          <a:lstStyle/>
          <a:p>
            <a:r>
              <a:rPr lang="en-IN" dirty="0"/>
              <a:t>Some basic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476672"/>
            <a:ext cx="8856984" cy="6192688"/>
          </a:xfrm>
        </p:spPr>
        <p:txBody>
          <a:bodyPr>
            <a:normAutofit lnSpcReduction="10000"/>
          </a:bodyPr>
          <a:lstStyle/>
          <a:p>
            <a:r>
              <a:rPr lang="en-IN" sz="2400" u="sng" dirty="0"/>
              <a:t>Concatenation:</a:t>
            </a:r>
            <a:r>
              <a:rPr lang="en-IN" sz="2400" dirty="0"/>
              <a:t>				(++) :: [a] -&gt; [a] -&gt; [a]</a:t>
            </a:r>
          </a:p>
          <a:p>
            <a:pPr lvl="1"/>
            <a:r>
              <a:rPr lang="en-IN" sz="2400" dirty="0"/>
              <a:t>[] ++ </a:t>
            </a:r>
            <a:r>
              <a:rPr lang="en-IN" sz="2400" dirty="0" err="1"/>
              <a:t>ys</a:t>
            </a:r>
            <a:r>
              <a:rPr lang="en-IN" sz="2400" dirty="0"/>
              <a:t> = </a:t>
            </a:r>
            <a:r>
              <a:rPr lang="en-IN" sz="2400"/>
              <a:t>ys</a:t>
            </a:r>
            <a:endParaRPr lang="fi-FI" sz="2400"/>
          </a:p>
          <a:p>
            <a:pPr lvl="1"/>
            <a:r>
              <a:rPr lang="fi-FI" sz="2400" dirty="0"/>
              <a:t>(x:xs) ++ ys = x:(xs ++ ys)</a:t>
            </a:r>
          </a:p>
          <a:p>
            <a:pPr marL="857250" lvl="2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[1,2,3,4,5] ++ [6,7,8,9,10]</a:t>
            </a:r>
          </a:p>
          <a:p>
            <a:pPr marL="857250" lvl="2" indent="0">
              <a:buNone/>
            </a:pPr>
            <a:r>
              <a:rPr lang="en-IN" sz="2400" dirty="0"/>
              <a:t>[1,2,3,4,5,6,7,8,9,10]</a:t>
            </a:r>
          </a:p>
          <a:p>
            <a:pPr marL="400050"/>
            <a:r>
              <a:rPr lang="en-IN" sz="2400" u="sng" dirty="0"/>
              <a:t>length:</a:t>
            </a:r>
            <a:r>
              <a:rPr lang="en-IN" sz="2400" dirty="0"/>
              <a:t>					length :: [a] -&gt; </a:t>
            </a:r>
            <a:r>
              <a:rPr lang="en-IN" sz="2400" dirty="0" err="1"/>
              <a:t>Int</a:t>
            </a:r>
            <a:endParaRPr lang="en-IN" sz="2400" dirty="0"/>
          </a:p>
          <a:p>
            <a:pPr marL="800100" lvl="1"/>
            <a:r>
              <a:rPr lang="en-IN" sz="2400" dirty="0"/>
              <a:t>length [] = 0</a:t>
            </a:r>
          </a:p>
          <a:p>
            <a:pPr marL="914400" lvl="2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length []</a:t>
            </a:r>
          </a:p>
          <a:p>
            <a:pPr marL="914400" lvl="2" indent="0">
              <a:buNone/>
            </a:pPr>
            <a:r>
              <a:rPr lang="en-IN" sz="2400" dirty="0"/>
              <a:t>0</a:t>
            </a:r>
          </a:p>
          <a:p>
            <a:pPr marL="800100" lvl="1"/>
            <a:r>
              <a:rPr lang="en-IN" sz="2400" dirty="0"/>
              <a:t>length (</a:t>
            </a:r>
            <a:r>
              <a:rPr lang="en-IN" sz="2400" dirty="0" err="1"/>
              <a:t>x:xs</a:t>
            </a:r>
            <a:r>
              <a:rPr lang="en-IN" sz="2400" dirty="0"/>
              <a:t>) = 1 + length </a:t>
            </a:r>
            <a:r>
              <a:rPr lang="en-IN" sz="2400" dirty="0" err="1"/>
              <a:t>xs</a:t>
            </a:r>
            <a:endParaRPr lang="en-IN" sz="2400" dirty="0"/>
          </a:p>
          <a:p>
            <a:pPr marL="914400" lvl="2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length [1,2,3,4,5]</a:t>
            </a:r>
          </a:p>
          <a:p>
            <a:pPr marL="914400" lvl="2" indent="0">
              <a:buNone/>
            </a:pPr>
            <a:r>
              <a:rPr lang="en-IN" sz="2400" dirty="0"/>
              <a:t>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884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05"/>
            <a:ext cx="7924800" cy="614683"/>
          </a:xfrm>
        </p:spPr>
        <p:txBody>
          <a:bodyPr/>
          <a:lstStyle/>
          <a:p>
            <a:r>
              <a:rPr lang="en-IN" dirty="0"/>
              <a:t>Defining </a:t>
            </a:r>
            <a:r>
              <a:rPr lang="en-IN" dirty="0" err="1"/>
              <a:t>concat</a:t>
            </a:r>
            <a:r>
              <a:rPr lang="en-IN" dirty="0"/>
              <a:t> using 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856984" cy="59766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 dirty="0"/>
              <a:t>--concat1 using pattern matching</a:t>
            </a:r>
          </a:p>
          <a:p>
            <a:pPr marL="0" indent="0">
              <a:buNone/>
            </a:pPr>
            <a:r>
              <a:rPr lang="en-IN" sz="2400" dirty="0"/>
              <a:t>concat1 :: [[a]] -&gt; [a]</a:t>
            </a:r>
          </a:p>
          <a:p>
            <a:pPr marL="0" indent="0">
              <a:buNone/>
            </a:pPr>
            <a:r>
              <a:rPr lang="en-IN" sz="2400" dirty="0"/>
              <a:t>concat1 [] = []</a:t>
            </a:r>
          </a:p>
          <a:p>
            <a:pPr marL="0" indent="0">
              <a:buNone/>
            </a:pPr>
            <a:r>
              <a:rPr lang="en-IN" sz="2400" dirty="0"/>
              <a:t>concat1 (</a:t>
            </a:r>
            <a:r>
              <a:rPr lang="en-IN" sz="2400" dirty="0" err="1"/>
              <a:t>xs:xss</a:t>
            </a:r>
            <a:r>
              <a:rPr lang="en-IN" sz="2400" dirty="0"/>
              <a:t>) = </a:t>
            </a:r>
            <a:r>
              <a:rPr lang="en-IN" sz="2400" dirty="0" err="1"/>
              <a:t>xs</a:t>
            </a:r>
            <a:r>
              <a:rPr lang="en-IN" sz="2400" dirty="0"/>
              <a:t> ++ concat1 </a:t>
            </a:r>
            <a:r>
              <a:rPr lang="en-IN" sz="2400" dirty="0" err="1"/>
              <a:t>xss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:l concat1.hs</a:t>
            </a:r>
          </a:p>
          <a:p>
            <a:pPr marL="0" indent="0">
              <a:buNone/>
            </a:pPr>
            <a:r>
              <a:rPr lang="en-IN" sz="2400" dirty="0"/>
              <a:t>[1 of 1] Compiling Main             ( concat1.hs, interpreted )</a:t>
            </a:r>
          </a:p>
          <a:p>
            <a:pPr marL="0" indent="0">
              <a:buNone/>
            </a:pPr>
            <a:r>
              <a:rPr lang="en-IN" sz="2400" dirty="0"/>
              <a:t>Ok, one module loaded.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concat1 []</a:t>
            </a:r>
          </a:p>
          <a:p>
            <a:pPr marL="0" indent="0">
              <a:buNone/>
            </a:pPr>
            <a:r>
              <a:rPr lang="en-IN" sz="2400" dirty="0"/>
              <a:t>[]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concat1 [[1,2,3,4], [5,6,7,8]]</a:t>
            </a:r>
          </a:p>
          <a:p>
            <a:pPr marL="0" indent="0">
              <a:buNone/>
            </a:pPr>
            <a:r>
              <a:rPr lang="en-IN" sz="2400" dirty="0"/>
              <a:t>[1,2,3,4,5,6,7,8]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concat1 [[1,2,3,4], [5,6,7,8],[9,10,11,12]]</a:t>
            </a:r>
          </a:p>
          <a:p>
            <a:pPr marL="0" indent="0">
              <a:buNone/>
            </a:pPr>
            <a:r>
              <a:rPr lang="en-IN" sz="2400" dirty="0"/>
              <a:t>[1,2,3,4,5,6,7,8,9,10,11,12]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5292080" y="764704"/>
            <a:ext cx="3600400" cy="1512168"/>
          </a:xfrm>
          <a:prstGeom prst="flowChartAlternateProcess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The </a:t>
            </a:r>
            <a:r>
              <a:rPr lang="en-IN" dirty="0" err="1"/>
              <a:t>concat</a:t>
            </a:r>
            <a:r>
              <a:rPr lang="en-IN" dirty="0"/>
              <a:t> function takes a list of lists, all of the same type, and concatenates them into a single list</a:t>
            </a:r>
          </a:p>
        </p:txBody>
      </p:sp>
    </p:spTree>
    <p:extLst>
      <p:ext uri="{BB962C8B-B14F-4D97-AF65-F5344CB8AC3E}">
        <p14:creationId xmlns:p14="http://schemas.microsoft.com/office/powerpoint/2010/main" val="360210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05"/>
            <a:ext cx="7924800" cy="614683"/>
          </a:xfrm>
        </p:spPr>
        <p:txBody>
          <a:bodyPr/>
          <a:lstStyle/>
          <a:p>
            <a:r>
              <a:rPr lang="en-IN" dirty="0"/>
              <a:t>Defining map using 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856984" cy="59766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/>
              <a:t>--map1 using pattern matching</a:t>
            </a:r>
          </a:p>
          <a:p>
            <a:pPr marL="0" indent="0">
              <a:buNone/>
            </a:pPr>
            <a:r>
              <a:rPr lang="en-IN" sz="2400" dirty="0"/>
              <a:t>map1 :: (a -&gt; b) -&gt; [a] -&gt; [b]</a:t>
            </a:r>
          </a:p>
          <a:p>
            <a:pPr marL="0" indent="0">
              <a:buNone/>
            </a:pPr>
            <a:r>
              <a:rPr lang="en-IN" sz="2400" dirty="0"/>
              <a:t>map1 f [] = []</a:t>
            </a:r>
          </a:p>
          <a:p>
            <a:pPr marL="0" indent="0">
              <a:buNone/>
            </a:pPr>
            <a:r>
              <a:rPr lang="en-IN" sz="2400" dirty="0"/>
              <a:t>map1 f (</a:t>
            </a:r>
            <a:r>
              <a:rPr lang="en-IN" sz="2400" dirty="0" err="1"/>
              <a:t>x:xs</a:t>
            </a:r>
            <a:r>
              <a:rPr lang="en-IN" sz="2400" dirty="0"/>
              <a:t>) = f x:map1 f </a:t>
            </a:r>
            <a:r>
              <a:rPr lang="en-IN" sz="2400" dirty="0" err="1"/>
              <a:t>xs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:l map1.hs</a:t>
            </a:r>
          </a:p>
          <a:p>
            <a:pPr marL="0" indent="0">
              <a:buNone/>
            </a:pPr>
            <a:r>
              <a:rPr lang="en-IN" sz="2400" dirty="0"/>
              <a:t>[1 of 1] Compiling Main             ( map1.hs, interpreted )</a:t>
            </a:r>
          </a:p>
          <a:p>
            <a:pPr marL="0" indent="0">
              <a:buNone/>
            </a:pPr>
            <a:r>
              <a:rPr lang="en-IN" sz="2400" dirty="0"/>
              <a:t>Ok, one module loaded.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map1 abs [1,-2,3,-4,5]</a:t>
            </a:r>
          </a:p>
          <a:p>
            <a:pPr marL="0" indent="0">
              <a:buNone/>
            </a:pPr>
            <a:r>
              <a:rPr lang="en-IN" sz="2400" dirty="0"/>
              <a:t>[1,2,3,4,5]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map1 odd [1,2,3,4,5]</a:t>
            </a:r>
          </a:p>
          <a:p>
            <a:pPr marL="0" indent="0">
              <a:buNone/>
            </a:pPr>
            <a:r>
              <a:rPr lang="en-IN" sz="2400" dirty="0"/>
              <a:t>[</a:t>
            </a:r>
            <a:r>
              <a:rPr lang="en-IN" sz="2400" dirty="0" err="1"/>
              <a:t>True,False,True,False,True</a:t>
            </a:r>
            <a:r>
              <a:rPr lang="en-IN" sz="2400" dirty="0"/>
              <a:t>]</a:t>
            </a:r>
          </a:p>
        </p:txBody>
      </p:sp>
      <p:sp>
        <p:nvSpPr>
          <p:cNvPr id="6" name="Cloud Callout 5"/>
          <p:cNvSpPr/>
          <p:nvPr/>
        </p:nvSpPr>
        <p:spPr>
          <a:xfrm>
            <a:off x="5076056" y="517627"/>
            <a:ext cx="3960440" cy="2664296"/>
          </a:xfrm>
          <a:prstGeom prst="cloudCallout">
            <a:avLst>
              <a:gd name="adj1" fmla="val -91559"/>
              <a:gd name="adj2" fmla="val -17219"/>
            </a:avLst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rgbClr val="FFFFFF"/>
                </a:solidFill>
              </a:rPr>
              <a:t>The signature tells us that map takes two arguments. The first is a function that takes a value of one type, a, and returns a value of another type, b.</a:t>
            </a:r>
          </a:p>
        </p:txBody>
      </p:sp>
    </p:spTree>
    <p:extLst>
      <p:ext uri="{BB962C8B-B14F-4D97-AF65-F5344CB8AC3E}">
        <p14:creationId xmlns:p14="http://schemas.microsoft.com/office/powerpoint/2010/main" val="404298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4" y="6005"/>
            <a:ext cx="7924800" cy="686691"/>
          </a:xfrm>
        </p:spPr>
        <p:txBody>
          <a:bodyPr/>
          <a:lstStyle/>
          <a:p>
            <a:r>
              <a:rPr lang="en-IN" dirty="0"/>
              <a:t>Some more list 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9512" y="908720"/>
            <a:ext cx="8784976" cy="57606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/>
              <a:t>List notation, such as [1,2,3], is in fact an abbreviation for a more basic form 1:2:3:[] where [ ] is the null list and ( : ) is the cons operator</a:t>
            </a:r>
          </a:p>
          <a:p>
            <a:pPr marL="0" indent="0" algn="just">
              <a:buNone/>
            </a:pPr>
            <a:r>
              <a:rPr lang="en-IN" sz="2400" dirty="0"/>
              <a:t>Example: </a:t>
            </a:r>
          </a:p>
          <a:p>
            <a:pPr marL="0" indent="0" algn="just">
              <a:buNone/>
            </a:pPr>
            <a:r>
              <a:rPr lang="pl-PL" sz="2400" dirty="0"/>
              <a:t>ghci&gt; 3:[]</a:t>
            </a:r>
          </a:p>
          <a:p>
            <a:pPr marL="0" indent="0" algn="just">
              <a:buNone/>
            </a:pPr>
            <a:r>
              <a:rPr lang="pl-PL" sz="2400" dirty="0"/>
              <a:t>[3]</a:t>
            </a:r>
          </a:p>
          <a:p>
            <a:pPr marL="0" indent="0" algn="just">
              <a:buNone/>
            </a:pPr>
            <a:r>
              <a:rPr lang="pl-PL" sz="2400" dirty="0"/>
              <a:t>ghci&gt; 2:3:[]</a:t>
            </a:r>
          </a:p>
          <a:p>
            <a:pPr marL="0" indent="0" algn="just">
              <a:buNone/>
            </a:pPr>
            <a:r>
              <a:rPr lang="pl-PL" sz="2400" dirty="0"/>
              <a:t>[2,3]</a:t>
            </a:r>
          </a:p>
          <a:p>
            <a:pPr marL="0" indent="0" algn="just">
              <a:buNone/>
            </a:pPr>
            <a:r>
              <a:rPr lang="pl-PL" sz="2400" dirty="0"/>
              <a:t>ghci&gt; 1:2:3:[]</a:t>
            </a:r>
          </a:p>
          <a:p>
            <a:pPr marL="0" indent="0" algn="just">
              <a:buNone/>
            </a:pPr>
            <a:r>
              <a:rPr lang="pl-PL" sz="2400" dirty="0"/>
              <a:t>[1,2,3]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1581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05"/>
            <a:ext cx="7924800" cy="614683"/>
          </a:xfrm>
        </p:spPr>
        <p:txBody>
          <a:bodyPr/>
          <a:lstStyle/>
          <a:p>
            <a:r>
              <a:rPr lang="en-IN" dirty="0"/>
              <a:t>Defining Filter using 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548680"/>
            <a:ext cx="8856984" cy="61926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 dirty="0"/>
              <a:t>--filter1 using pattern matching</a:t>
            </a:r>
          </a:p>
          <a:p>
            <a:pPr marL="0" indent="0">
              <a:buNone/>
            </a:pPr>
            <a:r>
              <a:rPr lang="en-IN" sz="2400" dirty="0"/>
              <a:t>filter1 :: (a -&gt; Bool) -&gt; [a] -&gt; [a]</a:t>
            </a:r>
          </a:p>
          <a:p>
            <a:pPr marL="0" indent="0">
              <a:buNone/>
            </a:pPr>
            <a:r>
              <a:rPr lang="en-IN" sz="2400" dirty="0"/>
              <a:t>filter1 p [] = []</a:t>
            </a:r>
          </a:p>
          <a:p>
            <a:pPr marL="0" indent="0">
              <a:buNone/>
            </a:pPr>
            <a:r>
              <a:rPr lang="en-IN" sz="2400" dirty="0"/>
              <a:t>filter1 p (</a:t>
            </a:r>
            <a:r>
              <a:rPr lang="en-IN" sz="2400" dirty="0" err="1"/>
              <a:t>x:xs</a:t>
            </a:r>
            <a:r>
              <a:rPr lang="en-IN" sz="2400" dirty="0"/>
              <a:t>) = if p x then x:filter1 p </a:t>
            </a:r>
            <a:r>
              <a:rPr lang="en-IN" sz="2400" dirty="0" err="1"/>
              <a:t>xs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else filter1 p </a:t>
            </a:r>
            <a:r>
              <a:rPr lang="en-IN" sz="2400" dirty="0" err="1"/>
              <a:t>xs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:l filter1.hs</a:t>
            </a:r>
          </a:p>
          <a:p>
            <a:pPr marL="0" indent="0">
              <a:buNone/>
            </a:pPr>
            <a:r>
              <a:rPr lang="en-IN" sz="2400" dirty="0"/>
              <a:t>[1 of 1] Compiling Main             ( filter1.hs, interpreted )</a:t>
            </a:r>
          </a:p>
          <a:p>
            <a:pPr marL="0" indent="0">
              <a:buNone/>
            </a:pPr>
            <a:r>
              <a:rPr lang="en-IN" sz="2400" dirty="0"/>
              <a:t>Ok, one module loaded.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filter1 odd [1,2,3,4,5]</a:t>
            </a:r>
          </a:p>
          <a:p>
            <a:pPr marL="0" indent="0">
              <a:buNone/>
            </a:pPr>
            <a:r>
              <a:rPr lang="en-IN" sz="2400" dirty="0"/>
              <a:t>[1,3,5]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filter1 even [1,2,3,4,5]</a:t>
            </a:r>
          </a:p>
          <a:p>
            <a:pPr marL="0" indent="0">
              <a:buNone/>
            </a:pPr>
            <a:r>
              <a:rPr lang="en-IN" sz="2400" dirty="0"/>
              <a:t>[2,4]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filter1 (&lt;=3) [1,2,3,4,5]</a:t>
            </a:r>
          </a:p>
          <a:p>
            <a:pPr marL="0" indent="0">
              <a:buNone/>
            </a:pPr>
            <a:r>
              <a:rPr lang="en-IN" sz="2400" dirty="0"/>
              <a:t>[1,2,3]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5004048" y="620688"/>
            <a:ext cx="3888432" cy="2232248"/>
          </a:xfrm>
          <a:prstGeom prst="wedgeEllipseCallout">
            <a:avLst>
              <a:gd name="adj1" fmla="val -90637"/>
              <a:gd name="adj2" fmla="val -23325"/>
            </a:avLst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rgbClr val="7030A0"/>
                </a:solidFill>
              </a:rPr>
              <a:t>The filter function takes a predicate and applies it to every element in its input list,</a:t>
            </a:r>
          </a:p>
          <a:p>
            <a:r>
              <a:rPr lang="en-IN" dirty="0">
                <a:solidFill>
                  <a:srgbClr val="7030A0"/>
                </a:solidFill>
              </a:rPr>
              <a:t>returning a list of only those for which the predicate evaluates to True.</a:t>
            </a:r>
          </a:p>
        </p:txBody>
      </p:sp>
    </p:spTree>
    <p:extLst>
      <p:ext uri="{BB962C8B-B14F-4D97-AF65-F5344CB8AC3E}">
        <p14:creationId xmlns:p14="http://schemas.microsoft.com/office/powerpoint/2010/main" val="196652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764704"/>
          </a:xfrm>
        </p:spPr>
        <p:txBody>
          <a:bodyPr/>
          <a:lstStyle/>
          <a:p>
            <a:r>
              <a:rPr lang="en-IN" dirty="0"/>
              <a:t>Zip and </a:t>
            </a:r>
            <a:r>
              <a:rPr lang="en-IN" dirty="0" err="1"/>
              <a:t>zipwith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764704"/>
            <a:ext cx="8928992" cy="5976664"/>
          </a:xfrm>
        </p:spPr>
        <p:txBody>
          <a:bodyPr>
            <a:normAutofit/>
          </a:bodyPr>
          <a:lstStyle/>
          <a:p>
            <a:r>
              <a:rPr lang="en-IN" sz="2400" dirty="0"/>
              <a:t>The zip function takes two lists and “zips” them into a single list of pairs</a:t>
            </a:r>
          </a:p>
          <a:p>
            <a:r>
              <a:rPr lang="en-IN" sz="2400" dirty="0"/>
              <a:t>The resulting list is the same length as the shorter of the two inputs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:type zip</a:t>
            </a:r>
          </a:p>
          <a:p>
            <a:pPr marL="400050" lvl="1" indent="0">
              <a:buNone/>
            </a:pPr>
            <a:r>
              <a:rPr lang="en-IN" sz="2400" dirty="0"/>
              <a:t>zip :: [a] -&gt; [b] -&gt; [(a, b)]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zip [12,72,93] "</a:t>
            </a:r>
            <a:r>
              <a:rPr lang="en-IN" sz="2400" dirty="0" err="1"/>
              <a:t>zippity</a:t>
            </a:r>
            <a:r>
              <a:rPr lang="en-IN" sz="2400" dirty="0"/>
              <a:t>"</a:t>
            </a:r>
          </a:p>
          <a:p>
            <a:pPr marL="400050" lvl="1" indent="0">
              <a:buNone/>
            </a:pPr>
            <a:r>
              <a:rPr lang="en-IN" sz="2400" dirty="0"/>
              <a:t>[(12,'z'),(72,'i'),(93,'p')]</a:t>
            </a:r>
          </a:p>
          <a:p>
            <a:r>
              <a:rPr lang="en-IN" sz="2400" dirty="0" err="1"/>
              <a:t>zipWith</a:t>
            </a:r>
            <a:r>
              <a:rPr lang="en-IN" sz="2400" dirty="0"/>
              <a:t> takes two lists and applies a function to each </a:t>
            </a:r>
            <a:r>
              <a:rPr lang="en-IN" sz="2400"/>
              <a:t>pair of elements</a:t>
            </a:r>
            <a:r>
              <a:rPr lang="en-IN" sz="2400" dirty="0"/>
              <a:t>, generating a list that is the same length as the shorter of the two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:type </a:t>
            </a:r>
            <a:r>
              <a:rPr lang="en-IN" sz="2400" dirty="0" err="1"/>
              <a:t>zipWith</a:t>
            </a:r>
            <a:endParaRPr lang="en-IN" sz="2400" dirty="0"/>
          </a:p>
          <a:p>
            <a:pPr marL="400050" lvl="1" indent="0">
              <a:buNone/>
            </a:pPr>
            <a:r>
              <a:rPr lang="en-IN" sz="2400" dirty="0" err="1"/>
              <a:t>zipWith</a:t>
            </a:r>
            <a:r>
              <a:rPr lang="en-IN" sz="2400" dirty="0"/>
              <a:t> :: (a -&gt; b -&gt; c) -&gt; [a] -&gt; [b] -&gt; [c]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zipWith</a:t>
            </a:r>
            <a:r>
              <a:rPr lang="en-IN" sz="2400" dirty="0"/>
              <a:t> (+) [1,2,3] [4,5,6]</a:t>
            </a:r>
          </a:p>
          <a:p>
            <a:pPr marL="400050" lvl="1" indent="0">
              <a:buNone/>
            </a:pPr>
            <a:r>
              <a:rPr lang="en-IN" sz="2400" dirty="0"/>
              <a:t>[5,7,9]</a:t>
            </a:r>
          </a:p>
        </p:txBody>
      </p:sp>
    </p:spTree>
    <p:extLst>
      <p:ext uri="{BB962C8B-B14F-4D97-AF65-F5344CB8AC3E}">
        <p14:creationId xmlns:p14="http://schemas.microsoft.com/office/powerpoint/2010/main" val="202722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08504" cy="620688"/>
          </a:xfrm>
        </p:spPr>
        <p:txBody>
          <a:bodyPr/>
          <a:lstStyle/>
          <a:p>
            <a:r>
              <a:rPr lang="en-IN" dirty="0"/>
              <a:t>standard prelude Definitions of zip and </a:t>
            </a:r>
            <a:r>
              <a:rPr lang="en-IN" dirty="0" err="1"/>
              <a:t>zipwith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548680"/>
            <a:ext cx="8928992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zip :: [a] -&gt; [b] -&gt; [(</a:t>
            </a:r>
            <a:r>
              <a:rPr lang="en-IN" sz="2400" dirty="0" err="1"/>
              <a:t>a,b</a:t>
            </a:r>
            <a:r>
              <a:rPr lang="en-IN" sz="2400" dirty="0"/>
              <a:t>)]</a:t>
            </a:r>
          </a:p>
          <a:p>
            <a:pPr marL="0" indent="0">
              <a:buNone/>
            </a:pPr>
            <a:r>
              <a:rPr lang="en-IN" sz="2400" dirty="0"/>
              <a:t>zip (</a:t>
            </a:r>
            <a:r>
              <a:rPr lang="en-IN" sz="2400" dirty="0" err="1"/>
              <a:t>x:xs</a:t>
            </a:r>
            <a:r>
              <a:rPr lang="en-IN" sz="2400" dirty="0"/>
              <a:t>) (</a:t>
            </a:r>
            <a:r>
              <a:rPr lang="en-IN" sz="2400" dirty="0" err="1"/>
              <a:t>y:ys</a:t>
            </a:r>
            <a:r>
              <a:rPr lang="en-IN" sz="2400" dirty="0"/>
              <a:t>) = (</a:t>
            </a:r>
            <a:r>
              <a:rPr lang="en-IN" sz="2400" dirty="0" err="1"/>
              <a:t>x,y</a:t>
            </a:r>
            <a:r>
              <a:rPr lang="en-IN" sz="2400" dirty="0"/>
              <a:t>): zip </a:t>
            </a:r>
            <a:r>
              <a:rPr lang="en-IN" sz="2400" dirty="0" err="1"/>
              <a:t>xs</a:t>
            </a:r>
            <a:r>
              <a:rPr lang="en-IN" sz="2400" dirty="0"/>
              <a:t> </a:t>
            </a:r>
            <a:r>
              <a:rPr lang="en-IN" sz="2400" dirty="0" err="1"/>
              <a:t>ys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zip _ _ = []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zipWith</a:t>
            </a:r>
            <a:r>
              <a:rPr lang="en-IN" sz="2400" dirty="0"/>
              <a:t> :: (a -&gt; b -&gt; c) -&gt; [a] -&gt; [b] -&gt; [c]</a:t>
            </a:r>
          </a:p>
          <a:p>
            <a:pPr marL="0" indent="0">
              <a:buNone/>
            </a:pPr>
            <a:r>
              <a:rPr lang="en-IN" sz="2400" dirty="0" err="1"/>
              <a:t>zipWith</a:t>
            </a:r>
            <a:r>
              <a:rPr lang="en-IN" sz="2400" dirty="0"/>
              <a:t> f (</a:t>
            </a:r>
            <a:r>
              <a:rPr lang="en-IN" sz="2400" dirty="0" err="1"/>
              <a:t>x:xs</a:t>
            </a:r>
            <a:r>
              <a:rPr lang="en-IN" sz="2400" dirty="0"/>
              <a:t>) (</a:t>
            </a:r>
            <a:r>
              <a:rPr lang="en-IN" sz="2400" dirty="0" err="1"/>
              <a:t>y:ys</a:t>
            </a:r>
            <a:r>
              <a:rPr lang="en-IN" sz="2400" dirty="0"/>
              <a:t>) = f x y : </a:t>
            </a:r>
            <a:r>
              <a:rPr lang="en-IN" sz="2400" dirty="0" err="1"/>
              <a:t>zipWith</a:t>
            </a:r>
            <a:r>
              <a:rPr lang="en-IN" sz="2400" dirty="0"/>
              <a:t> f </a:t>
            </a:r>
            <a:r>
              <a:rPr lang="en-IN" sz="2400" dirty="0" err="1"/>
              <a:t>xs</a:t>
            </a:r>
            <a:r>
              <a:rPr lang="en-IN" sz="2400" dirty="0"/>
              <a:t> </a:t>
            </a:r>
            <a:r>
              <a:rPr lang="en-IN" sz="2400" dirty="0" err="1"/>
              <a:t>ys</a:t>
            </a: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zipWith</a:t>
            </a:r>
            <a:r>
              <a:rPr lang="en-IN" sz="2400" dirty="0"/>
              <a:t> f _ _ = []</a:t>
            </a:r>
          </a:p>
        </p:txBody>
      </p:sp>
    </p:spTree>
    <p:extLst>
      <p:ext uri="{BB962C8B-B14F-4D97-AF65-F5344CB8AC3E}">
        <p14:creationId xmlns:p14="http://schemas.microsoft.com/office/powerpoint/2010/main" val="161644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/>
              <a:t>More list operators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120680"/>
          </a:xfrm>
        </p:spPr>
        <p:txBody>
          <a:bodyPr>
            <a:normAutofit fontScale="85000" lnSpcReduction="20000"/>
          </a:bodyPr>
          <a:lstStyle/>
          <a:p>
            <a:r>
              <a:rPr lang="en-IN" sz="2400" dirty="0"/>
              <a:t>If you want to get an element out of a list by index, use </a:t>
            </a:r>
            <a:r>
              <a:rPr lang="en-IN" sz="2400" b="1" dirty="0"/>
              <a:t>!! </a:t>
            </a:r>
            <a:r>
              <a:rPr lang="en-IN" sz="2400" dirty="0"/>
              <a:t>. The indices start at 0.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"Steve </a:t>
            </a:r>
            <a:r>
              <a:rPr lang="en-IN" sz="2400" dirty="0" err="1"/>
              <a:t>Buscemi</a:t>
            </a:r>
            <a:r>
              <a:rPr lang="en-IN" sz="2400" dirty="0"/>
              <a:t>" !! 6</a:t>
            </a:r>
          </a:p>
          <a:p>
            <a:pPr marL="400050" lvl="1" indent="0">
              <a:buNone/>
            </a:pPr>
            <a:r>
              <a:rPr lang="en-IN" sz="2400" dirty="0"/>
              <a:t>'B'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[9.4,33.2,96.2,11.2,23.25] !! 1</a:t>
            </a:r>
          </a:p>
          <a:p>
            <a:pPr marL="400050" lvl="1" indent="0">
              <a:buNone/>
            </a:pPr>
            <a:r>
              <a:rPr lang="en-IN" sz="2400" dirty="0"/>
              <a:t>33.2</a:t>
            </a:r>
          </a:p>
          <a:p>
            <a:pPr marL="342900" lvl="1" indent="-342900"/>
            <a:r>
              <a:rPr lang="en-IN" sz="2400" dirty="0"/>
              <a:t>Lists can also contain lists. They can also contain lists that contain lists that contain lists …</a:t>
            </a:r>
          </a:p>
          <a:p>
            <a:pPr marL="400050" lvl="2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let b = [[1,2,3,4],[5,3,3,3],[1,2,2,3,4],[1,2,3]]</a:t>
            </a:r>
          </a:p>
          <a:p>
            <a:pPr marL="400050" lvl="2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b</a:t>
            </a:r>
          </a:p>
          <a:p>
            <a:pPr marL="400050" lvl="2" indent="0">
              <a:buNone/>
            </a:pPr>
            <a:r>
              <a:rPr lang="en-IN" sz="2400" dirty="0"/>
              <a:t>[[1,2,3,4],[5,3,3,3],[1,2,2,3,4],[1,2,3]]</a:t>
            </a:r>
          </a:p>
          <a:p>
            <a:pPr marL="400050" lvl="2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b ++ [[1,1,1,1]]</a:t>
            </a:r>
          </a:p>
          <a:p>
            <a:pPr marL="400050" lvl="2" indent="0">
              <a:buNone/>
            </a:pPr>
            <a:r>
              <a:rPr lang="en-IN" sz="2400" dirty="0"/>
              <a:t>[[1,2,3,4],[5,3,3,3],[1,2,2,3,4],[1,2,3],[1,1,1,1]]</a:t>
            </a:r>
          </a:p>
          <a:p>
            <a:pPr marL="400050" lvl="2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[6,6,6]:b</a:t>
            </a:r>
          </a:p>
          <a:p>
            <a:pPr marL="400050" lvl="2" indent="0">
              <a:buNone/>
            </a:pPr>
            <a:r>
              <a:rPr lang="en-IN" sz="2400" dirty="0"/>
              <a:t>[[6,6,6],[1,2,3,4],[5,3,3,3],[1,2,2,3,4],[1,2,3]]</a:t>
            </a:r>
          </a:p>
          <a:p>
            <a:pPr marL="400050" lvl="2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b !! 2</a:t>
            </a:r>
          </a:p>
          <a:p>
            <a:pPr marL="400050" lvl="2" indent="0">
              <a:buNone/>
            </a:pPr>
            <a:r>
              <a:rPr lang="en-IN" sz="2400" dirty="0"/>
              <a:t>[1,2,2,3,4]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5508104" y="3789040"/>
            <a:ext cx="3528392" cy="1872208"/>
          </a:xfrm>
          <a:prstGeom prst="wedgeEllipseCallout">
            <a:avLst>
              <a:gd name="adj1" fmla="val -115966"/>
              <a:gd name="adj2" fmla="val -187886"/>
            </a:avLst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But if you try to get the sixth element from a list that only has four elements, you'll get an error</a:t>
            </a:r>
          </a:p>
          <a:p>
            <a:r>
              <a:rPr lang="en-IN" dirty="0"/>
              <a:t>so be careful!</a:t>
            </a:r>
          </a:p>
        </p:txBody>
      </p:sp>
    </p:spTree>
    <p:extLst>
      <p:ext uri="{BB962C8B-B14F-4D97-AF65-F5344CB8AC3E}">
        <p14:creationId xmlns:p14="http://schemas.microsoft.com/office/powerpoint/2010/main" val="332981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/>
              <a:t>List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120680"/>
          </a:xfrm>
        </p:spPr>
        <p:txBody>
          <a:bodyPr>
            <a:normAutofit fontScale="92500" lnSpcReduction="20000"/>
          </a:bodyPr>
          <a:lstStyle/>
          <a:p>
            <a:r>
              <a:rPr lang="en-IN" sz="2400" dirty="0"/>
              <a:t>Lists can be compared if the stuff they contain can be compared</a:t>
            </a:r>
          </a:p>
          <a:p>
            <a:r>
              <a:rPr lang="en-IN" sz="2400" dirty="0"/>
              <a:t>When using </a:t>
            </a:r>
            <a:r>
              <a:rPr lang="en-IN" sz="2400" b="1" dirty="0"/>
              <a:t>&lt; </a:t>
            </a:r>
            <a:r>
              <a:rPr lang="en-IN" sz="2400" dirty="0"/>
              <a:t>, </a:t>
            </a:r>
            <a:r>
              <a:rPr lang="en-IN" sz="2400" b="1" dirty="0"/>
              <a:t>&lt;= </a:t>
            </a:r>
            <a:r>
              <a:rPr lang="en-IN" sz="2400" dirty="0"/>
              <a:t>, </a:t>
            </a:r>
            <a:r>
              <a:rPr lang="en-IN" sz="2400" b="1" dirty="0"/>
              <a:t>&gt; </a:t>
            </a:r>
            <a:r>
              <a:rPr lang="en-IN" sz="2400" dirty="0"/>
              <a:t>and </a:t>
            </a:r>
            <a:r>
              <a:rPr lang="en-IN" sz="2400" b="1" dirty="0"/>
              <a:t>&gt;= </a:t>
            </a:r>
            <a:r>
              <a:rPr lang="en-IN" sz="2400" dirty="0"/>
              <a:t>to compare lists, they are compared in lexicographical order</a:t>
            </a:r>
          </a:p>
          <a:p>
            <a:r>
              <a:rPr lang="en-IN" sz="2400" dirty="0"/>
              <a:t>First the heads are compared</a:t>
            </a:r>
          </a:p>
          <a:p>
            <a:r>
              <a:rPr lang="en-IN" sz="2400" dirty="0"/>
              <a:t>If they are equal then the second elements are compared, etc.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[3,2,1] &gt; [2,1,0]</a:t>
            </a:r>
          </a:p>
          <a:p>
            <a:pPr marL="400050" lvl="1" indent="0">
              <a:buNone/>
            </a:pPr>
            <a:r>
              <a:rPr lang="en-IN" sz="2400" dirty="0"/>
              <a:t>True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[3,2,1] &gt; [2,10,100]</a:t>
            </a:r>
          </a:p>
          <a:p>
            <a:pPr marL="400050" lvl="1" indent="0">
              <a:buNone/>
            </a:pPr>
            <a:r>
              <a:rPr lang="en-IN" sz="2400" dirty="0"/>
              <a:t>True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[3,4,2] &gt; [3,4]</a:t>
            </a:r>
          </a:p>
          <a:p>
            <a:pPr marL="400050" lvl="1" indent="0">
              <a:buNone/>
            </a:pPr>
            <a:r>
              <a:rPr lang="en-IN" sz="2400" dirty="0"/>
              <a:t>True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[3,4,2] &gt; [2,4]</a:t>
            </a:r>
          </a:p>
          <a:p>
            <a:pPr marL="400050" lvl="1" indent="0">
              <a:buNone/>
            </a:pPr>
            <a:r>
              <a:rPr lang="en-IN" sz="2400" dirty="0"/>
              <a:t>True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[3,4,2] == [3,4,2]</a:t>
            </a:r>
          </a:p>
          <a:p>
            <a:pPr marL="400050" lvl="1" indent="0">
              <a:buNone/>
            </a:pPr>
            <a:r>
              <a:rPr lang="en-IN" sz="24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22866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05"/>
            <a:ext cx="9144000" cy="614683"/>
          </a:xfrm>
        </p:spPr>
        <p:txBody>
          <a:bodyPr/>
          <a:lstStyle/>
          <a:p>
            <a:r>
              <a:rPr lang="en-IN" dirty="0"/>
              <a:t>some more basic functions to operate 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r>
              <a:rPr lang="en-IN" sz="2400" dirty="0" err="1"/>
              <a:t>Init</a:t>
            </a:r>
            <a:r>
              <a:rPr lang="en-IN" sz="2400" dirty="0"/>
              <a:t>: takes a list and returns everything except its last element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init</a:t>
            </a:r>
            <a:r>
              <a:rPr lang="en-IN" sz="2400" dirty="0"/>
              <a:t> [5,4,3,2,1]</a:t>
            </a:r>
          </a:p>
          <a:p>
            <a:pPr marL="400050" lvl="1" indent="0">
              <a:buNone/>
            </a:pPr>
            <a:r>
              <a:rPr lang="en-IN" sz="2400" dirty="0"/>
              <a:t>[5,4,3,2]</a:t>
            </a:r>
          </a:p>
          <a:p>
            <a:pPr marL="342900" lvl="1" indent="-342900"/>
            <a:r>
              <a:rPr lang="en-IN" sz="2400" dirty="0"/>
              <a:t>reverse reverses a list:</a:t>
            </a:r>
          </a:p>
          <a:p>
            <a:pPr marL="400050" lvl="2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reverse [5,4,3,2,1]</a:t>
            </a:r>
          </a:p>
          <a:p>
            <a:pPr marL="400050" lvl="2" indent="0">
              <a:buNone/>
            </a:pPr>
            <a:r>
              <a:rPr lang="en-IN" sz="2400" dirty="0"/>
              <a:t>[1,2,3,4,5]</a:t>
            </a:r>
          </a:p>
          <a:p>
            <a:r>
              <a:rPr lang="en-IN" sz="2400" b="1" dirty="0"/>
              <a:t>maximum </a:t>
            </a:r>
            <a:r>
              <a:rPr lang="en-IN" sz="2400" dirty="0"/>
              <a:t>takes a list of stuff that can be put in some kind of order and returns the biggest element and </a:t>
            </a:r>
            <a:r>
              <a:rPr lang="en-IN" sz="2400" b="1" dirty="0"/>
              <a:t>minimum </a:t>
            </a:r>
            <a:r>
              <a:rPr lang="en-IN" sz="2400" dirty="0"/>
              <a:t>returns the smallest.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minimum [8,4,2,1,5,6]</a:t>
            </a:r>
          </a:p>
          <a:p>
            <a:pPr marL="400050" lvl="1" indent="0">
              <a:buNone/>
            </a:pPr>
            <a:r>
              <a:rPr lang="en-IN" sz="2400" dirty="0"/>
              <a:t>1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maximum [1,9,2,3,4]</a:t>
            </a:r>
          </a:p>
          <a:p>
            <a:pPr marL="400050" lvl="1" indent="0">
              <a:buNone/>
            </a:pPr>
            <a:r>
              <a:rPr lang="en-IN" sz="24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972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"/>
            <a:ext cx="9108504" cy="620470"/>
          </a:xfrm>
        </p:spPr>
        <p:txBody>
          <a:bodyPr/>
          <a:lstStyle/>
          <a:p>
            <a:r>
              <a:rPr lang="en-IN" dirty="0"/>
              <a:t>some more basic functions to operate 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9001000" cy="6192688"/>
          </a:xfrm>
        </p:spPr>
        <p:txBody>
          <a:bodyPr>
            <a:normAutofit/>
          </a:bodyPr>
          <a:lstStyle/>
          <a:p>
            <a:r>
              <a:rPr lang="en-IN" sz="2400" b="1" dirty="0"/>
              <a:t>Sum </a:t>
            </a:r>
            <a:r>
              <a:rPr lang="en-IN" sz="2400" dirty="0"/>
              <a:t>takes a list of numbers and returns their sum.</a:t>
            </a:r>
          </a:p>
          <a:p>
            <a:endParaRPr lang="en-IN" sz="2400" dirty="0"/>
          </a:p>
          <a:p>
            <a:r>
              <a:rPr lang="en-IN" sz="2400" b="1" dirty="0"/>
              <a:t>Product </a:t>
            </a:r>
            <a:r>
              <a:rPr lang="en-IN" sz="2400" dirty="0"/>
              <a:t>takes a list of numbers and returns their product.</a:t>
            </a:r>
          </a:p>
          <a:p>
            <a:endParaRPr lang="en-IN" sz="2400" dirty="0"/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sum [5,2,1,6,3,2,5,7]</a:t>
            </a:r>
          </a:p>
          <a:p>
            <a:pPr marL="400050" lvl="1" indent="0">
              <a:buNone/>
            </a:pPr>
            <a:r>
              <a:rPr lang="en-IN" sz="2400" dirty="0"/>
              <a:t>31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product [6,2,1,2]</a:t>
            </a:r>
          </a:p>
          <a:p>
            <a:pPr marL="400050" lvl="1" indent="0">
              <a:buNone/>
            </a:pPr>
            <a:r>
              <a:rPr lang="en-IN" sz="2400" dirty="0"/>
              <a:t>24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product [1,2,5,6,7,9,2,0]</a:t>
            </a:r>
          </a:p>
          <a:p>
            <a:pPr marL="400050" lvl="1" indent="0">
              <a:buNone/>
            </a:pPr>
            <a:r>
              <a:rPr lang="en-IN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62582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08504" cy="692696"/>
          </a:xfrm>
        </p:spPr>
        <p:txBody>
          <a:bodyPr/>
          <a:lstStyle/>
          <a:p>
            <a:r>
              <a:rPr lang="en-IN" dirty="0"/>
              <a:t>some more basic functions to operate 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764704"/>
            <a:ext cx="8928992" cy="5976664"/>
          </a:xfrm>
        </p:spPr>
        <p:txBody>
          <a:bodyPr>
            <a:normAutofit lnSpcReduction="10000"/>
          </a:bodyPr>
          <a:lstStyle/>
          <a:p>
            <a:r>
              <a:rPr lang="en-IN" sz="2400" b="1" dirty="0" err="1"/>
              <a:t>elem</a:t>
            </a:r>
            <a:r>
              <a:rPr lang="en-IN" sz="2400" b="1" dirty="0"/>
              <a:t> </a:t>
            </a:r>
            <a:r>
              <a:rPr lang="en-IN" sz="2400" dirty="0"/>
              <a:t>takes an element and a list of items and says if the element is an item in the list</a:t>
            </a:r>
          </a:p>
          <a:p>
            <a:r>
              <a:rPr lang="en-IN" sz="2400" dirty="0" err="1"/>
              <a:t>elem</a:t>
            </a:r>
            <a:r>
              <a:rPr lang="en-IN" sz="2400" dirty="0"/>
              <a:t> is usually called as an infix function for easy readability</a:t>
            </a:r>
          </a:p>
          <a:p>
            <a:pPr marL="400050" lvl="1" indent="0">
              <a:buNone/>
            </a:pPr>
            <a:r>
              <a:rPr lang="da-DK" sz="2400" dirty="0"/>
              <a:t>ghci&gt; 4 `elem` [3,4,5,6]</a:t>
            </a:r>
          </a:p>
          <a:p>
            <a:pPr marL="400050" lvl="1" indent="0">
              <a:buNone/>
            </a:pPr>
            <a:r>
              <a:rPr lang="da-DK" sz="2400" dirty="0"/>
              <a:t>True</a:t>
            </a:r>
          </a:p>
          <a:p>
            <a:pPr marL="400050" lvl="1" indent="0">
              <a:buNone/>
            </a:pPr>
            <a:r>
              <a:rPr lang="da-DK" sz="2400" dirty="0"/>
              <a:t>ghci&gt; 10 `elem` [3,4,5,6]</a:t>
            </a:r>
          </a:p>
          <a:p>
            <a:pPr marL="400050" lvl="1" indent="0">
              <a:buNone/>
            </a:pPr>
            <a:r>
              <a:rPr lang="da-DK" sz="2400" dirty="0"/>
              <a:t>False</a:t>
            </a:r>
            <a:endParaRPr lang="en-IN" sz="2400" dirty="0"/>
          </a:p>
          <a:p>
            <a:r>
              <a:rPr lang="en-IN" sz="2400" b="1" dirty="0"/>
              <a:t>cycle </a:t>
            </a:r>
            <a:r>
              <a:rPr lang="en-IN" sz="2400" dirty="0"/>
              <a:t>takes a list and cycles it into an infinite list. If you just try to display the result, it will go on forever so you have to slice it off somewhere.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take 10 (cycle [1,2,3])</a:t>
            </a:r>
          </a:p>
          <a:p>
            <a:pPr marL="400050" lvl="1" indent="0">
              <a:buNone/>
            </a:pPr>
            <a:r>
              <a:rPr lang="en-IN" sz="2400" dirty="0"/>
              <a:t>[1,2,3,1,2,3,1,2,3,1]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take 12 (cycle "LOL ")</a:t>
            </a:r>
          </a:p>
          <a:p>
            <a:pPr marL="400050" lvl="1" indent="0">
              <a:buNone/>
            </a:pPr>
            <a:r>
              <a:rPr lang="en-IN" sz="2400" dirty="0"/>
              <a:t>"LOL </a:t>
            </a:r>
            <a:r>
              <a:rPr lang="en-IN" sz="2400" dirty="0" err="1"/>
              <a:t>LOL</a:t>
            </a:r>
            <a:r>
              <a:rPr lang="en-IN" sz="2400" dirty="0"/>
              <a:t> </a:t>
            </a:r>
            <a:r>
              <a:rPr lang="en-IN" sz="2400" dirty="0" err="1"/>
              <a:t>LOL</a:t>
            </a:r>
            <a:r>
              <a:rPr lang="en-IN" sz="2400" dirty="0"/>
              <a:t> "</a:t>
            </a:r>
          </a:p>
        </p:txBody>
      </p:sp>
    </p:spTree>
    <p:extLst>
      <p:ext uri="{BB962C8B-B14F-4D97-AF65-F5344CB8AC3E}">
        <p14:creationId xmlns:p14="http://schemas.microsoft.com/office/powerpoint/2010/main" val="416275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00" y="0"/>
            <a:ext cx="9092703" cy="620688"/>
          </a:xfrm>
        </p:spPr>
        <p:txBody>
          <a:bodyPr/>
          <a:lstStyle/>
          <a:p>
            <a:r>
              <a:rPr lang="en-IN" dirty="0"/>
              <a:t>some more basic functions to operate 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048672"/>
          </a:xfrm>
        </p:spPr>
        <p:txBody>
          <a:bodyPr>
            <a:normAutofit/>
          </a:bodyPr>
          <a:lstStyle/>
          <a:p>
            <a:r>
              <a:rPr lang="en-IN" sz="2400" b="1" dirty="0"/>
              <a:t>repeat </a:t>
            </a:r>
            <a:r>
              <a:rPr lang="en-IN" sz="2400" dirty="0"/>
              <a:t>takes an element and produces an infinite list of just that element. It's like cycling a list with only one element.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take 10 (repeat 5)</a:t>
            </a:r>
          </a:p>
          <a:p>
            <a:pPr marL="400050" lvl="1" indent="0">
              <a:buNone/>
            </a:pPr>
            <a:r>
              <a:rPr lang="en-IN" sz="2400" dirty="0"/>
              <a:t>[5,5,5,5,5,5,5,5,5,5]</a:t>
            </a:r>
          </a:p>
          <a:p>
            <a:r>
              <a:rPr lang="en-IN" sz="2400" b="1" dirty="0"/>
              <a:t>replicate </a:t>
            </a:r>
            <a:r>
              <a:rPr lang="en-IN" sz="2400" dirty="0"/>
              <a:t>function also replicates some number of the same element in a list:</a:t>
            </a:r>
          </a:p>
          <a:p>
            <a:pPr marL="400050" lvl="1" indent="0">
              <a:buNone/>
            </a:pPr>
            <a:r>
              <a:rPr lang="it-IT" sz="2400" dirty="0"/>
              <a:t>ghci&gt; replicate 3 10</a:t>
            </a:r>
          </a:p>
          <a:p>
            <a:pPr marL="400050" lvl="1" indent="0">
              <a:buNone/>
            </a:pPr>
            <a:r>
              <a:rPr lang="it-IT" sz="2400" dirty="0"/>
              <a:t>[10,10,10]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1383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548680"/>
          </a:xfrm>
        </p:spPr>
        <p:txBody>
          <a:bodyPr/>
          <a:lstStyle/>
          <a:p>
            <a:r>
              <a:rPr lang="en-IN" dirty="0"/>
              <a:t>Forms and kinds of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856984" cy="6048672"/>
          </a:xfrm>
        </p:spPr>
        <p:txBody>
          <a:bodyPr>
            <a:normAutofit/>
          </a:bodyPr>
          <a:lstStyle/>
          <a:p>
            <a:r>
              <a:rPr lang="en-IN" sz="2400" dirty="0"/>
              <a:t>Every list of type [a] takes one of three forms:</a:t>
            </a:r>
          </a:p>
          <a:p>
            <a:pPr lvl="1"/>
            <a:r>
              <a:rPr lang="en-IN" sz="2400" dirty="0"/>
              <a:t>The undefined list undefined :: [a];</a:t>
            </a:r>
          </a:p>
          <a:p>
            <a:pPr lvl="1"/>
            <a:r>
              <a:rPr lang="en-IN" sz="2400" dirty="0"/>
              <a:t>The empty list [] :: [a];</a:t>
            </a:r>
          </a:p>
          <a:p>
            <a:pPr lvl="1"/>
            <a:r>
              <a:rPr lang="en-IN" sz="2400" dirty="0"/>
              <a:t>A list of the form x:xs where x :: a and </a:t>
            </a:r>
            <a:r>
              <a:rPr lang="en-IN" sz="2400" dirty="0" err="1"/>
              <a:t>xs</a:t>
            </a:r>
            <a:r>
              <a:rPr lang="en-IN" sz="2400" dirty="0"/>
              <a:t> :: [a].</a:t>
            </a:r>
          </a:p>
          <a:p>
            <a:pPr marL="342900" lvl="1" indent="-342900"/>
            <a:r>
              <a:rPr lang="en-IN" sz="2400" dirty="0"/>
              <a:t>As a result there are three kinds of lists:</a:t>
            </a:r>
          </a:p>
          <a:p>
            <a:pPr marL="342900" lvl="1" indent="-342900"/>
            <a:r>
              <a:rPr lang="en-IN" sz="2400" dirty="0"/>
              <a:t>A </a:t>
            </a:r>
            <a:r>
              <a:rPr lang="en-IN" sz="2400" i="1" dirty="0"/>
              <a:t>finite </a:t>
            </a:r>
            <a:r>
              <a:rPr lang="en-IN" sz="2400" dirty="0"/>
              <a:t>list, which is built from (:) and []; for example, 1:2:3:[]</a:t>
            </a:r>
          </a:p>
          <a:p>
            <a:pPr algn="just"/>
            <a:r>
              <a:rPr lang="en-IN" sz="2400" dirty="0"/>
              <a:t>An </a:t>
            </a:r>
            <a:r>
              <a:rPr lang="en-IN" sz="2400" i="1" dirty="0"/>
              <a:t>infinite </a:t>
            </a:r>
            <a:r>
              <a:rPr lang="en-IN" sz="2400" dirty="0"/>
              <a:t>list, which is built from (:) alone; for example, [1..] is the infinite list of the non-negative integers.</a:t>
            </a:r>
          </a:p>
          <a:p>
            <a:r>
              <a:rPr lang="en-IN" sz="2400" dirty="0"/>
              <a:t>A </a:t>
            </a:r>
            <a:r>
              <a:rPr lang="en-IN" sz="2400" i="1" dirty="0"/>
              <a:t>partial </a:t>
            </a:r>
            <a:r>
              <a:rPr lang="en-IN" sz="2400" dirty="0"/>
              <a:t>list, which is built from (:) and undefined. For example, the list</a:t>
            </a:r>
          </a:p>
          <a:p>
            <a:pPr marL="0" indent="0">
              <a:buNone/>
            </a:pPr>
            <a:r>
              <a:rPr lang="en-IN" sz="2400" dirty="0"/>
              <a:t>    filter (&lt;4) [1..] is the partial list 1:2:3:undefined.</a:t>
            </a:r>
          </a:p>
          <a:p>
            <a:pPr marL="0" indent="0">
              <a:buNone/>
            </a:pPr>
            <a:r>
              <a:rPr lang="nn-NO" sz="2400" dirty="0"/>
              <a:t>    ghci&gt; (filter odd [1,2,3,4,5])</a:t>
            </a:r>
          </a:p>
          <a:p>
            <a:pPr marL="0" indent="0">
              <a:buNone/>
            </a:pPr>
            <a:r>
              <a:rPr lang="nn-NO" sz="2400" dirty="0"/>
              <a:t>    [1,3,5]</a:t>
            </a:r>
            <a:endParaRPr lang="en-IN" sz="2400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6084168" y="5445224"/>
            <a:ext cx="2736304" cy="1152128"/>
          </a:xfrm>
          <a:prstGeom prst="flowChartAlternateProcess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solidFill>
                  <a:srgbClr val="7030A0"/>
                </a:solidFill>
              </a:rPr>
              <a:t>ghci</a:t>
            </a:r>
            <a:r>
              <a:rPr lang="en-IN" dirty="0">
                <a:solidFill>
                  <a:srgbClr val="7030A0"/>
                </a:solidFill>
              </a:rPr>
              <a:t>&gt; (filter (&lt;4) [1..])</a:t>
            </a:r>
          </a:p>
          <a:p>
            <a:r>
              <a:rPr lang="en-IN" dirty="0">
                <a:solidFill>
                  <a:srgbClr val="7030A0"/>
                </a:solidFill>
              </a:rPr>
              <a:t>[1,2,3</a:t>
            </a:r>
          </a:p>
        </p:txBody>
      </p:sp>
    </p:spTree>
    <p:extLst>
      <p:ext uri="{BB962C8B-B14F-4D97-AF65-F5344CB8AC3E}">
        <p14:creationId xmlns:p14="http://schemas.microsoft.com/office/powerpoint/2010/main" val="11453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08504" cy="620688"/>
          </a:xfrm>
        </p:spPr>
        <p:txBody>
          <a:bodyPr/>
          <a:lstStyle/>
          <a:p>
            <a:r>
              <a:rPr lang="en-IN" dirty="0"/>
              <a:t>Set comprehensions to list comprehensions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5976664"/>
          </a:xfrm>
        </p:spPr>
        <p:txBody>
          <a:bodyPr>
            <a:normAutofit/>
          </a:bodyPr>
          <a:lstStyle/>
          <a:p>
            <a:r>
              <a:rPr lang="en-IN" sz="2400" dirty="0"/>
              <a:t>Set comprehensions: Normally used for building more specific sets out of general sets.</a:t>
            </a:r>
          </a:p>
          <a:p>
            <a:r>
              <a:rPr lang="en-IN" sz="2400" dirty="0"/>
              <a:t>Example:</a:t>
            </a:r>
          </a:p>
          <a:p>
            <a:pPr marL="400050" lvl="1" indent="0" algn="ctr">
              <a:buNone/>
            </a:pPr>
            <a:r>
              <a:rPr lang="pt-BR" sz="2400" i="1" dirty="0"/>
              <a:t>S </a:t>
            </a:r>
            <a:r>
              <a:rPr lang="pt-BR" sz="2400" dirty="0"/>
              <a:t>= {2 · </a:t>
            </a:r>
            <a:r>
              <a:rPr lang="pt-BR" sz="2400" i="1" dirty="0"/>
              <a:t>x </a:t>
            </a:r>
            <a:r>
              <a:rPr lang="pt-BR" sz="2400" dirty="0"/>
              <a:t>| </a:t>
            </a:r>
            <a:r>
              <a:rPr lang="pt-BR" sz="2400" i="1" dirty="0"/>
              <a:t>x </a:t>
            </a:r>
            <a:r>
              <a:rPr lang="el-GR" sz="2400" dirty="0">
                <a:latin typeface="Courier New"/>
                <a:cs typeface="Courier New"/>
              </a:rPr>
              <a:t>ϵ</a:t>
            </a:r>
            <a:r>
              <a:rPr lang="pt-BR" sz="2400" dirty="0"/>
              <a:t> N</a:t>
            </a:r>
            <a:r>
              <a:rPr lang="pt-BR" sz="2400" i="1" dirty="0"/>
              <a:t>,x ≤</a:t>
            </a:r>
            <a:r>
              <a:rPr lang="pt-BR" sz="2400" dirty="0"/>
              <a:t> 10}.</a:t>
            </a:r>
          </a:p>
          <a:p>
            <a:pPr lvl="1"/>
            <a:r>
              <a:rPr lang="en-IN" sz="2400" dirty="0"/>
              <a:t>The part before the pipe is called the output function, </a:t>
            </a:r>
          </a:p>
          <a:p>
            <a:pPr lvl="1"/>
            <a:r>
              <a:rPr lang="en-IN" sz="2400" b="1" dirty="0"/>
              <a:t>x </a:t>
            </a:r>
            <a:r>
              <a:rPr lang="en-IN" sz="2400" dirty="0"/>
              <a:t>is the variable, </a:t>
            </a:r>
          </a:p>
          <a:p>
            <a:pPr lvl="1"/>
            <a:r>
              <a:rPr lang="en-IN" sz="2400" b="1" dirty="0"/>
              <a:t>N </a:t>
            </a:r>
            <a:r>
              <a:rPr lang="en-IN" sz="2400" dirty="0"/>
              <a:t>is the input set</a:t>
            </a:r>
          </a:p>
          <a:p>
            <a:pPr lvl="1"/>
            <a:r>
              <a:rPr lang="en-IN" sz="2400" dirty="0"/>
              <a:t>and </a:t>
            </a:r>
            <a:r>
              <a:rPr lang="en-IN" sz="2400" b="1" dirty="0"/>
              <a:t>x &lt;= 10 </a:t>
            </a:r>
            <a:r>
              <a:rPr lang="en-IN" sz="2400" dirty="0"/>
              <a:t>is the </a:t>
            </a:r>
            <a:r>
              <a:rPr lang="en-IN" sz="2400" i="1" dirty="0"/>
              <a:t>predicate</a:t>
            </a:r>
          </a:p>
          <a:p>
            <a:pPr lvl="1"/>
            <a:endParaRPr lang="en-IN" sz="2400" i="1" dirty="0"/>
          </a:p>
          <a:p>
            <a:pPr marL="342900" lvl="1" indent="-342900"/>
            <a:r>
              <a:rPr lang="en-IN" sz="2400" dirty="0"/>
              <a:t>Example in Haskell:</a:t>
            </a:r>
          </a:p>
          <a:p>
            <a:pPr lvl="1"/>
            <a:r>
              <a:rPr lang="en-IN" sz="2400" i="1" dirty="0" err="1"/>
              <a:t>ghci</a:t>
            </a:r>
            <a:r>
              <a:rPr lang="en-IN" sz="2400" i="1" dirty="0"/>
              <a:t>&gt; take 10 [2,4..]</a:t>
            </a:r>
          </a:p>
          <a:p>
            <a:pPr lvl="1"/>
            <a:r>
              <a:rPr lang="en-IN" sz="2400" i="1" dirty="0"/>
              <a:t>[2,4,6,8,10,12,14,16,18,20]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6370780" y="3122510"/>
            <a:ext cx="2664296" cy="1656184"/>
          </a:xfrm>
          <a:prstGeom prst="wedgeEllipseCallout">
            <a:avLst>
              <a:gd name="adj1" fmla="val -49940"/>
              <a:gd name="adj2" fmla="val -121654"/>
            </a:avLst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 contains the doubles of all natural numbers that satisfy the predicate.</a:t>
            </a:r>
          </a:p>
        </p:txBody>
      </p:sp>
    </p:spTree>
    <p:extLst>
      <p:ext uri="{BB962C8B-B14F-4D97-AF65-F5344CB8AC3E}">
        <p14:creationId xmlns:p14="http://schemas.microsoft.com/office/powerpoint/2010/main" val="57917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/>
              <a:t>List comprehension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6048672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Creates a list from one or more other lists</a:t>
            </a:r>
          </a:p>
          <a:p>
            <a:pPr marL="400050" lvl="1" indent="0">
              <a:buNone/>
            </a:pPr>
            <a:r>
              <a:rPr lang="en-IN" sz="2400" dirty="0"/>
              <a:t>Example 1:</a:t>
            </a:r>
          </a:p>
          <a:p>
            <a:pPr marL="457200" lvl="1" indent="0">
              <a:buNone/>
            </a:pPr>
            <a:r>
              <a:rPr lang="pl-PL" sz="2400" dirty="0"/>
              <a:t>ghci&gt; [x*x | x &lt;- [1..5]]</a:t>
            </a:r>
          </a:p>
          <a:p>
            <a:pPr marL="457200" lvl="1" indent="0">
              <a:buNone/>
            </a:pPr>
            <a:r>
              <a:rPr lang="pl-PL" sz="2400" dirty="0"/>
              <a:t>[1,4,9,16,25]</a:t>
            </a:r>
            <a:endParaRPr lang="en-IN" sz="2400" dirty="0"/>
          </a:p>
          <a:p>
            <a:pPr marL="457200" lvl="1" indent="0">
              <a:buNone/>
            </a:pPr>
            <a:endParaRPr lang="en-IN" sz="2400" dirty="0"/>
          </a:p>
          <a:p>
            <a:pPr marL="457200" lvl="1" indent="0">
              <a:buNone/>
            </a:pPr>
            <a:r>
              <a:rPr lang="en-IN" sz="2400" dirty="0"/>
              <a:t>Example 2:</a:t>
            </a:r>
          </a:p>
          <a:p>
            <a:pPr marL="457200" lvl="1" indent="0">
              <a:buNone/>
            </a:pPr>
            <a:r>
              <a:rPr lang="nn-NO" sz="2400" dirty="0"/>
              <a:t>ghci&gt; [(i,j) | i &lt;- [1..5], even i, j &lt;- [i..5]]</a:t>
            </a:r>
          </a:p>
          <a:p>
            <a:pPr marL="457200" lvl="1" indent="0">
              <a:buNone/>
            </a:pPr>
            <a:r>
              <a:rPr lang="nn-NO" sz="2400" dirty="0"/>
              <a:t>[(2,2),(2,3),(2,4),(2,5),(4,4),(4,5)]</a:t>
            </a:r>
          </a:p>
          <a:p>
            <a:pPr marL="457200" lvl="1" indent="0">
              <a:buNone/>
            </a:pPr>
            <a:endParaRPr lang="nn-NO" sz="2400" dirty="0"/>
          </a:p>
          <a:p>
            <a:pPr marL="457200" lvl="1" indent="0">
              <a:buNone/>
            </a:pPr>
            <a:r>
              <a:rPr lang="nn-NO" sz="2400" dirty="0"/>
              <a:t>Example 3:</a:t>
            </a:r>
          </a:p>
          <a:p>
            <a:pPr marL="457200" lvl="1" indent="0">
              <a:buNone/>
            </a:pPr>
            <a:r>
              <a:rPr lang="pl-PL" sz="2400" dirty="0"/>
              <a:t>ghci&gt; [x*2 | x &lt;- [1..10]]</a:t>
            </a:r>
          </a:p>
          <a:p>
            <a:pPr marL="457200" lvl="1" indent="0">
              <a:buNone/>
            </a:pPr>
            <a:r>
              <a:rPr lang="pl-PL" sz="2400" dirty="0"/>
              <a:t>[2,4,6,8,10,12,14,16,18,20]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3361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05"/>
            <a:ext cx="7924800" cy="562074"/>
          </a:xfrm>
        </p:spPr>
        <p:txBody>
          <a:bodyPr/>
          <a:lstStyle/>
          <a:p>
            <a:r>
              <a:rPr lang="en-IN" dirty="0"/>
              <a:t>List comprehension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548680"/>
            <a:ext cx="8928992" cy="6120680"/>
          </a:xfrm>
        </p:spPr>
        <p:txBody>
          <a:bodyPr>
            <a:normAutofit/>
          </a:bodyPr>
          <a:lstStyle/>
          <a:p>
            <a:r>
              <a:rPr lang="en-IN" sz="2400" dirty="0"/>
              <a:t>Predicates go after the binding parts and are separated from them by a comma.</a:t>
            </a:r>
          </a:p>
          <a:p>
            <a:r>
              <a:rPr lang="en-IN" sz="2400" dirty="0"/>
              <a:t>Let's say we want only the elements which, doubled, are greater than or equal to 12.</a:t>
            </a:r>
          </a:p>
          <a:p>
            <a:pPr marL="400050" lvl="1" indent="0">
              <a:buNone/>
            </a:pPr>
            <a:r>
              <a:rPr lang="pl-PL" sz="2400" dirty="0"/>
              <a:t>ghci&gt; [x*2 | x &lt;- [1..10], x*2 &gt;= 12]</a:t>
            </a:r>
          </a:p>
          <a:p>
            <a:pPr marL="400050" lvl="1" indent="0">
              <a:buNone/>
            </a:pPr>
            <a:r>
              <a:rPr lang="pl-PL" sz="2400" dirty="0"/>
              <a:t>[12,14,16,18,20]</a:t>
            </a:r>
            <a:endParaRPr lang="en-IN" sz="2400" dirty="0"/>
          </a:p>
          <a:p>
            <a:pPr marL="400050" lvl="1" indent="0">
              <a:buNone/>
            </a:pPr>
            <a:endParaRPr lang="en-IN" sz="2400" dirty="0"/>
          </a:p>
          <a:p>
            <a:pPr marL="400050" lvl="1" indent="0">
              <a:buNone/>
            </a:pPr>
            <a:r>
              <a:rPr lang="en-IN" sz="2400" dirty="0"/>
              <a:t>Try it yourself:</a:t>
            </a:r>
          </a:p>
          <a:p>
            <a:r>
              <a:rPr lang="en-IN" sz="2400" dirty="0"/>
              <a:t>How to obtain all numbers from 50 to 100 whose remainder when divided with the number 7 is 3?</a:t>
            </a:r>
          </a:p>
          <a:p>
            <a:pPr marL="400050" lvl="1" indent="0">
              <a:buNone/>
            </a:pPr>
            <a:r>
              <a:rPr lang="da-DK" sz="2400" dirty="0"/>
              <a:t>ghci&gt; [ x | x &lt;- [50..100], x `mod` 7 == 3]</a:t>
            </a:r>
          </a:p>
          <a:p>
            <a:pPr marL="400050" lvl="1" indent="0">
              <a:buNone/>
            </a:pPr>
            <a:r>
              <a:rPr lang="da-DK" sz="2400" dirty="0"/>
              <a:t>[52,59,66,73,80,87,94]</a:t>
            </a:r>
            <a:endParaRPr lang="en-IN" sz="2400" dirty="0"/>
          </a:p>
        </p:txBody>
      </p:sp>
      <p:sp>
        <p:nvSpPr>
          <p:cNvPr id="4" name="Oval Callout 3"/>
          <p:cNvSpPr/>
          <p:nvPr/>
        </p:nvSpPr>
        <p:spPr>
          <a:xfrm>
            <a:off x="6444208" y="2348880"/>
            <a:ext cx="2304256" cy="1512168"/>
          </a:xfrm>
          <a:prstGeom prst="wedgeEllipseCallout">
            <a:avLst>
              <a:gd name="adj1" fmla="val -129334"/>
              <a:gd name="adj2" fmla="val 146315"/>
            </a:avLst>
          </a:prstGeo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Weeding out lists by predicates is also called </a:t>
            </a:r>
            <a:r>
              <a:rPr lang="en-IN" b="1" dirty="0"/>
              <a:t>filtering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968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"/>
            <a:ext cx="9144000" cy="764486"/>
          </a:xfrm>
        </p:spPr>
        <p:txBody>
          <a:bodyPr/>
          <a:lstStyle/>
          <a:p>
            <a:r>
              <a:rPr lang="en-IN" dirty="0"/>
              <a:t>A comprehension scenario using function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836712"/>
            <a:ext cx="8928992" cy="5904656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Let's say we want a comprehension that replaces each odd number greater than 10 with </a:t>
            </a:r>
            <a:r>
              <a:rPr lang="en-IN" sz="2400" b="1" dirty="0"/>
              <a:t>"BANG!" </a:t>
            </a:r>
            <a:r>
              <a:rPr lang="en-IN" sz="2400" dirty="0"/>
              <a:t>and each odd number that's less than 10 with </a:t>
            </a:r>
            <a:r>
              <a:rPr lang="en-IN" sz="2400" b="1" dirty="0"/>
              <a:t>"BOOM!" </a:t>
            </a:r>
            <a:r>
              <a:rPr lang="en-IN" sz="2400" dirty="0"/>
              <a:t>. If a number isn't odd, we throw it out of our list.</a:t>
            </a:r>
          </a:p>
          <a:p>
            <a:pPr algn="just"/>
            <a:endParaRPr lang="en-IN" sz="2400" dirty="0"/>
          </a:p>
          <a:p>
            <a:pPr marL="400050" lvl="1" indent="0" algn="just">
              <a:buNone/>
            </a:pPr>
            <a:r>
              <a:rPr lang="en-IN" sz="2400" dirty="0"/>
              <a:t>--</a:t>
            </a:r>
            <a:r>
              <a:rPr lang="en-IN" sz="2400" dirty="0" err="1"/>
              <a:t>boomBangs.hs</a:t>
            </a:r>
            <a:endParaRPr lang="en-IN" sz="2400" dirty="0"/>
          </a:p>
          <a:p>
            <a:pPr marL="400050" lvl="1" indent="0" algn="just">
              <a:buNone/>
            </a:pPr>
            <a:r>
              <a:rPr lang="en-IN" sz="2400" dirty="0" err="1"/>
              <a:t>boomBangs</a:t>
            </a:r>
            <a:r>
              <a:rPr lang="en-IN" sz="2400" dirty="0"/>
              <a:t> </a:t>
            </a:r>
            <a:r>
              <a:rPr lang="en-IN" sz="2400" dirty="0" err="1"/>
              <a:t>xs</a:t>
            </a:r>
            <a:r>
              <a:rPr lang="en-IN" sz="2400" dirty="0"/>
              <a:t> = [ if x &lt; 10 then "BOOM!" else "BANG!" | x &lt;- </a:t>
            </a:r>
            <a:r>
              <a:rPr lang="en-IN" sz="2400" dirty="0" err="1"/>
              <a:t>xs</a:t>
            </a:r>
            <a:r>
              <a:rPr lang="en-IN" sz="2400" dirty="0"/>
              <a:t>, odd x]</a:t>
            </a:r>
          </a:p>
          <a:p>
            <a:pPr marL="400050" lvl="1" indent="0" algn="just">
              <a:buNone/>
            </a:pPr>
            <a:endParaRPr lang="en-IN" sz="2400" dirty="0"/>
          </a:p>
          <a:p>
            <a:pPr marL="400050" lvl="1" indent="0" algn="just">
              <a:buNone/>
            </a:pPr>
            <a:r>
              <a:rPr lang="en-IN" sz="2400" dirty="0" err="1"/>
              <a:t>ghci</a:t>
            </a:r>
            <a:r>
              <a:rPr lang="en-IN" sz="2400" dirty="0"/>
              <a:t>&gt; :l </a:t>
            </a:r>
            <a:r>
              <a:rPr lang="en-IN" sz="2400" dirty="0" err="1"/>
              <a:t>boomBangs.hs</a:t>
            </a:r>
            <a:endParaRPr lang="en-IN" sz="2400" dirty="0"/>
          </a:p>
          <a:p>
            <a:pPr marL="400050" lvl="1" indent="0" algn="just">
              <a:buNone/>
            </a:pPr>
            <a:r>
              <a:rPr lang="en-IN" sz="2400" dirty="0"/>
              <a:t>[1 of 1] Compiling Main             ( </a:t>
            </a:r>
            <a:r>
              <a:rPr lang="en-IN" sz="2400" dirty="0" err="1"/>
              <a:t>boomBangs.hs</a:t>
            </a:r>
            <a:r>
              <a:rPr lang="en-IN" sz="2400" dirty="0"/>
              <a:t>, interpreted )</a:t>
            </a:r>
          </a:p>
          <a:p>
            <a:pPr marL="400050" lvl="1" indent="0" algn="just">
              <a:buNone/>
            </a:pPr>
            <a:r>
              <a:rPr lang="en-IN" sz="2400" dirty="0"/>
              <a:t>Ok, one module loaded.</a:t>
            </a:r>
          </a:p>
          <a:p>
            <a:pPr marL="400050" lvl="1" indent="0" algn="just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boomBangs</a:t>
            </a:r>
            <a:r>
              <a:rPr lang="en-IN" sz="2400" dirty="0"/>
              <a:t> [7..13]</a:t>
            </a:r>
          </a:p>
          <a:p>
            <a:pPr marL="400050" lvl="1" indent="0" algn="just">
              <a:buNone/>
            </a:pPr>
            <a:r>
              <a:rPr lang="en-IN" sz="2400" dirty="0"/>
              <a:t>["BOOM!","BOOM!","BANG!","BANG!"]</a:t>
            </a:r>
          </a:p>
        </p:txBody>
      </p:sp>
    </p:spTree>
    <p:extLst>
      <p:ext uri="{BB962C8B-B14F-4D97-AF65-F5344CB8AC3E}">
        <p14:creationId xmlns:p14="http://schemas.microsoft.com/office/powerpoint/2010/main" val="295273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836712"/>
          </a:xfrm>
        </p:spPr>
        <p:txBody>
          <a:bodyPr/>
          <a:lstStyle/>
          <a:p>
            <a:r>
              <a:rPr lang="en-IN" dirty="0"/>
              <a:t>Including several 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908720"/>
            <a:ext cx="8856984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Example: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Obtain all numbers from 10 to 20 that are not 13, 15 or 19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pl-PL" sz="2400" dirty="0"/>
              <a:t>ghci&gt; [ x | x &lt;- [10..20], x /= 13, x /= 15, x /= 19]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pl-PL" sz="2400" dirty="0"/>
              <a:t>[10,11,12,14,16,17,18,20]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6041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/>
              <a:t>Drawing the output from several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048672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When drawing from several lists, comprehensions produce all combinations of the given lists and then join them by the output function we supply. </a:t>
            </a:r>
          </a:p>
          <a:p>
            <a:pPr algn="just"/>
            <a:r>
              <a:rPr lang="en-IN" sz="2400" dirty="0"/>
              <a:t>A list produced by a comprehension that draws from two lists of length 4 will have a length of 16, provided we don't filter them.</a:t>
            </a:r>
          </a:p>
          <a:p>
            <a:pPr algn="just"/>
            <a:r>
              <a:rPr lang="en-IN" sz="2400" dirty="0"/>
              <a:t>Example: To obtain the product of all possible combinations of two lists:</a:t>
            </a:r>
          </a:p>
          <a:p>
            <a:pPr marL="400050" lvl="1" indent="0" algn="just">
              <a:buNone/>
            </a:pPr>
            <a:r>
              <a:rPr lang="es-ES" sz="2400" dirty="0" err="1"/>
              <a:t>ghci</a:t>
            </a:r>
            <a:r>
              <a:rPr lang="es-ES" sz="2400" dirty="0"/>
              <a:t>&gt; [ x*y | x &lt;- [2,5,10], y &lt;- [8,10,11]]</a:t>
            </a:r>
          </a:p>
          <a:p>
            <a:pPr marL="400050" lvl="1" indent="0" algn="just">
              <a:buNone/>
            </a:pPr>
            <a:r>
              <a:rPr lang="es-ES" sz="2400" dirty="0"/>
              <a:t>[16,20,22,40,50,55,80,100,110]</a:t>
            </a:r>
          </a:p>
          <a:p>
            <a:r>
              <a:rPr lang="es-ES" sz="2400" dirty="0" err="1"/>
              <a:t>Using</a:t>
            </a:r>
            <a:r>
              <a:rPr lang="es-ES" sz="2400" dirty="0"/>
              <a:t> </a:t>
            </a:r>
            <a:r>
              <a:rPr lang="es-ES" sz="2400" dirty="0" err="1"/>
              <a:t>Filter</a:t>
            </a:r>
            <a:r>
              <a:rPr lang="es-ES" sz="2400" dirty="0"/>
              <a:t>: To </a:t>
            </a:r>
            <a:r>
              <a:rPr lang="es-ES" sz="2400" dirty="0" err="1"/>
              <a:t>get</a:t>
            </a:r>
            <a:r>
              <a:rPr lang="es-ES" sz="2400" dirty="0"/>
              <a:t> </a:t>
            </a:r>
            <a:r>
              <a:rPr lang="en-IN" sz="2400" dirty="0"/>
              <a:t>all possible products that are more than 50</a:t>
            </a:r>
          </a:p>
          <a:p>
            <a:pPr marL="400050" lvl="1" indent="0">
              <a:buNone/>
            </a:pPr>
            <a:r>
              <a:rPr lang="es-ES" sz="2400" dirty="0" err="1"/>
              <a:t>ghci</a:t>
            </a:r>
            <a:r>
              <a:rPr lang="es-ES" sz="2400" dirty="0"/>
              <a:t>&gt; [ x*y | x &lt;- [2,5,10], y &lt;- [8,10,11], x*y &gt; 50]</a:t>
            </a:r>
          </a:p>
          <a:p>
            <a:pPr marL="400050" lvl="1" indent="0">
              <a:buNone/>
            </a:pPr>
            <a:r>
              <a:rPr lang="es-ES" sz="2400" dirty="0"/>
              <a:t>[55,80,100,110]</a:t>
            </a:r>
            <a:endParaRPr lang="en-IN" sz="2400" dirty="0"/>
          </a:p>
          <a:p>
            <a:endParaRPr lang="en-IN" sz="2400" dirty="0"/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2983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611</TotalTime>
  <Words>2495</Words>
  <Application>Microsoft Office PowerPoint</Application>
  <PresentationFormat>On-screen Show (4:3)</PresentationFormat>
  <Paragraphs>341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Horizon</vt:lpstr>
      <vt:lpstr>Lists in haskell</vt:lpstr>
      <vt:lpstr>Some more list notations</vt:lpstr>
      <vt:lpstr>Forms and kinds of lists</vt:lpstr>
      <vt:lpstr>Set comprehensions to list comprehensions</vt:lpstr>
      <vt:lpstr>List comprehension</vt:lpstr>
      <vt:lpstr>List comprehension</vt:lpstr>
      <vt:lpstr>A comprehension scenario using function !</vt:lpstr>
      <vt:lpstr>Including several predicates</vt:lpstr>
      <vt:lpstr>Drawing the output from several lists</vt:lpstr>
      <vt:lpstr>More Examples</vt:lpstr>
      <vt:lpstr>Some common list functions using comprehensions : Map</vt:lpstr>
      <vt:lpstr>Filter function using comprehension</vt:lpstr>
      <vt:lpstr>Concatenation using comprehension</vt:lpstr>
      <vt:lpstr>Pythagorean triad function - example</vt:lpstr>
      <vt:lpstr>Some basic operations</vt:lpstr>
      <vt:lpstr>Some basic operations</vt:lpstr>
      <vt:lpstr>Some basic operations</vt:lpstr>
      <vt:lpstr>Defining concat using pattern matching</vt:lpstr>
      <vt:lpstr>Defining map using pattern matching</vt:lpstr>
      <vt:lpstr>Defining Filter using pattern matching</vt:lpstr>
      <vt:lpstr>Zip and zipwith</vt:lpstr>
      <vt:lpstr>standard prelude Definitions of zip and zipwith</vt:lpstr>
      <vt:lpstr>More list operators and functions</vt:lpstr>
      <vt:lpstr>List comparisons</vt:lpstr>
      <vt:lpstr>some more basic functions to operate on lists</vt:lpstr>
      <vt:lpstr>some more basic functions to operate on lists</vt:lpstr>
      <vt:lpstr>some more basic functions to operate on lists</vt:lpstr>
      <vt:lpstr>some more basic functions to operate on lists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195</cp:revision>
  <dcterms:created xsi:type="dcterms:W3CDTF">2022-01-17T04:17:54Z</dcterms:created>
  <dcterms:modified xsi:type="dcterms:W3CDTF">2023-04-21T04:07:10Z</dcterms:modified>
</cp:coreProperties>
</file>