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8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69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7327C-5A70-BEE7-A464-99CD2A5F1431}" v="34" dt="2023-03-19T15:29:52.7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84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esh Krishnan K (CSE)" userId="S::k_raghesh@cb.amrita.edu::735ba383-5b1f-4fba-bfef-9dd4f4c0a789" providerId="AD" clId="Web-{2277327C-5A70-BEE7-A464-99CD2A5F1431}"/>
    <pc:docChg chg="modSld">
      <pc:chgData name="Raghesh Krishnan K (CSE)" userId="S::k_raghesh@cb.amrita.edu::735ba383-5b1f-4fba-bfef-9dd4f4c0a789" providerId="AD" clId="Web-{2277327C-5A70-BEE7-A464-99CD2A5F1431}" dt="2023-03-19T15:29:48.688" v="32" actId="20577"/>
      <pc:docMkLst>
        <pc:docMk/>
      </pc:docMkLst>
      <pc:sldChg chg="modSp">
        <pc:chgData name="Raghesh Krishnan K (CSE)" userId="S::k_raghesh@cb.amrita.edu::735ba383-5b1f-4fba-bfef-9dd4f4c0a789" providerId="AD" clId="Web-{2277327C-5A70-BEE7-A464-99CD2A5F1431}" dt="2023-03-19T15:24:07.262" v="0" actId="14100"/>
        <pc:sldMkLst>
          <pc:docMk/>
          <pc:sldMk cId="2238846960" sldId="279"/>
        </pc:sldMkLst>
        <pc:spChg chg="mod">
          <ac:chgData name="Raghesh Krishnan K (CSE)" userId="S::k_raghesh@cb.amrita.edu::735ba383-5b1f-4fba-bfef-9dd4f4c0a789" providerId="AD" clId="Web-{2277327C-5A70-BEE7-A464-99CD2A5F1431}" dt="2023-03-19T15:24:07.262" v="0" actId="14100"/>
          <ac:spMkLst>
            <pc:docMk/>
            <pc:sldMk cId="2238846960" sldId="279"/>
            <ac:spMk id="6" creationId="{00000000-0000-0000-0000-000000000000}"/>
          </ac:spMkLst>
        </pc:spChg>
      </pc:sldChg>
      <pc:sldChg chg="modSp">
        <pc:chgData name="Raghesh Krishnan K (CSE)" userId="S::k_raghesh@cb.amrita.edu::735ba383-5b1f-4fba-bfef-9dd4f4c0a789" providerId="AD" clId="Web-{2277327C-5A70-BEE7-A464-99CD2A5F1431}" dt="2023-03-19T15:27:53.749" v="9" actId="1076"/>
        <pc:sldMkLst>
          <pc:docMk/>
          <pc:sldMk cId="2101033439" sldId="281"/>
        </pc:sldMkLst>
        <pc:spChg chg="mod">
          <ac:chgData name="Raghesh Krishnan K (CSE)" userId="S::k_raghesh@cb.amrita.edu::735ba383-5b1f-4fba-bfef-9dd4f4c0a789" providerId="AD" clId="Web-{2277327C-5A70-BEE7-A464-99CD2A5F1431}" dt="2023-03-19T15:27:53.749" v="9" actId="1076"/>
          <ac:spMkLst>
            <pc:docMk/>
            <pc:sldMk cId="2101033439" sldId="281"/>
            <ac:spMk id="4" creationId="{00000000-0000-0000-0000-000000000000}"/>
          </ac:spMkLst>
        </pc:spChg>
        <pc:spChg chg="mod">
          <ac:chgData name="Raghesh Krishnan K (CSE)" userId="S::k_raghesh@cb.amrita.edu::735ba383-5b1f-4fba-bfef-9dd4f4c0a789" providerId="AD" clId="Web-{2277327C-5A70-BEE7-A464-99CD2A5F1431}" dt="2023-03-19T15:27:43.858" v="6" actId="14100"/>
          <ac:spMkLst>
            <pc:docMk/>
            <pc:sldMk cId="2101033439" sldId="281"/>
            <ac:spMk id="6" creationId="{00000000-0000-0000-0000-000000000000}"/>
          </ac:spMkLst>
        </pc:spChg>
      </pc:sldChg>
      <pc:sldChg chg="addSp modSp addAnim">
        <pc:chgData name="Raghesh Krishnan K (CSE)" userId="S::k_raghesh@cb.amrita.edu::735ba383-5b1f-4fba-bfef-9dd4f4c0a789" providerId="AD" clId="Web-{2277327C-5A70-BEE7-A464-99CD2A5F1431}" dt="2023-03-19T15:29:48.688" v="32" actId="20577"/>
        <pc:sldMkLst>
          <pc:docMk/>
          <pc:sldMk cId="3024297024" sldId="282"/>
        </pc:sldMkLst>
        <pc:spChg chg="mod">
          <ac:chgData name="Raghesh Krishnan K (CSE)" userId="S::k_raghesh@cb.amrita.edu::735ba383-5b1f-4fba-bfef-9dd4f4c0a789" providerId="AD" clId="Web-{2277327C-5A70-BEE7-A464-99CD2A5F1431}" dt="2023-03-19T15:29:48.688" v="32" actId="20577"/>
          <ac:spMkLst>
            <pc:docMk/>
            <pc:sldMk cId="3024297024" sldId="282"/>
            <ac:spMk id="3" creationId="{00000000-0000-0000-0000-000000000000}"/>
          </ac:spMkLst>
        </pc:spChg>
        <pc:spChg chg="mod">
          <ac:chgData name="Raghesh Krishnan K (CSE)" userId="S::k_raghesh@cb.amrita.edu::735ba383-5b1f-4fba-bfef-9dd4f4c0a789" providerId="AD" clId="Web-{2277327C-5A70-BEE7-A464-99CD2A5F1431}" dt="2023-03-19T15:28:50.781" v="25" actId="1076"/>
          <ac:spMkLst>
            <pc:docMk/>
            <pc:sldMk cId="3024297024" sldId="282"/>
            <ac:spMk id="4" creationId="{00000000-0000-0000-0000-000000000000}"/>
          </ac:spMkLst>
        </pc:spChg>
        <pc:spChg chg="add mod">
          <ac:chgData name="Raghesh Krishnan K (CSE)" userId="S::k_raghesh@cb.amrita.edu::735ba383-5b1f-4fba-bfef-9dd4f4c0a789" providerId="AD" clId="Web-{2277327C-5A70-BEE7-A464-99CD2A5F1431}" dt="2023-03-19T15:28:40.047" v="22" actId="1076"/>
          <ac:spMkLst>
            <pc:docMk/>
            <pc:sldMk cId="3024297024" sldId="282"/>
            <ac:spMk id="6" creationId="{57144FFC-7F7D-EBDC-0D4B-9C2D44CFF0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00039E40-0D39-43B3-B0CC-7BD2FB37271A}" type="datetimeFigureOut">
              <a:rPr lang="en-IN" smtClean="0"/>
              <a:t>19-03-2023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42B4AA62-111A-4732-88D4-9E8C1D2EBFFF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Pattern matching</a:t>
            </a:r>
          </a:p>
        </p:txBody>
      </p:sp>
    </p:spTree>
    <p:extLst>
      <p:ext uri="{BB962C8B-B14F-4D97-AF65-F5344CB8AC3E}">
        <p14:creationId xmlns:p14="http://schemas.microsoft.com/office/powerpoint/2010/main" val="133071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/>
              <a:t>Addvectors</a:t>
            </a:r>
            <a:r>
              <a:rPr lang="en-IN" dirty="0"/>
              <a:t>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--addVectors1.hs - with pattern matching</a:t>
            </a:r>
          </a:p>
          <a:p>
            <a:pPr marL="0" indent="0">
              <a:buNone/>
            </a:pPr>
            <a:r>
              <a:rPr lang="en-IN" sz="2400" dirty="0"/>
              <a:t>addVectors1 :: (</a:t>
            </a:r>
            <a:r>
              <a:rPr lang="en-IN" sz="2400" dirty="0" err="1"/>
              <a:t>Num</a:t>
            </a:r>
            <a:r>
              <a:rPr lang="en-IN" sz="2400" dirty="0"/>
              <a:t> a) =&gt; (a, a) -&gt; (a, a) -&gt; (a, a)</a:t>
            </a:r>
          </a:p>
          <a:p>
            <a:pPr marL="0" indent="0">
              <a:buNone/>
            </a:pPr>
            <a:r>
              <a:rPr lang="en-IN" sz="2400" dirty="0"/>
              <a:t>addVectors1 (x1, y1) (x2, y2) = (x1 + x2, y1 + y2)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addVectors1.hs</a:t>
            </a:r>
          </a:p>
          <a:p>
            <a:pPr marL="0" indent="0">
              <a:buNone/>
            </a:pPr>
            <a:r>
              <a:rPr lang="en-IN" sz="2400" dirty="0"/>
              <a:t>[1 of 1] Compiling Main             ( addVectors1.hs,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addVectors1 (1,2) (3,4)</a:t>
            </a:r>
          </a:p>
          <a:p>
            <a:pPr marL="0" indent="0">
              <a:buNone/>
            </a:pPr>
            <a:r>
              <a:rPr lang="en-IN" sz="2400" dirty="0"/>
              <a:t>(4,6)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4077072"/>
            <a:ext cx="3528392" cy="1944216"/>
          </a:xfrm>
          <a:prstGeom prst="flowChartAlternateProcess">
            <a:avLst/>
          </a:prstGeom>
          <a:gradFill>
            <a:gsLst>
              <a:gs pos="0">
                <a:srgbClr val="FFF200"/>
              </a:gs>
              <a:gs pos="45000">
                <a:srgbClr val="FF7A00"/>
              </a:gs>
              <a:gs pos="70000">
                <a:srgbClr val="FF0300"/>
              </a:gs>
              <a:gs pos="100000">
                <a:srgbClr val="4D080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Note that this is already a catch-all pattern. The type of </a:t>
            </a:r>
            <a:r>
              <a:rPr lang="en-IN" dirty="0" err="1"/>
              <a:t>addVectors</a:t>
            </a:r>
            <a:endParaRPr lang="en-IN" dirty="0"/>
          </a:p>
          <a:p>
            <a:r>
              <a:rPr lang="en-IN" dirty="0"/>
              <a:t>(in both cases) is </a:t>
            </a:r>
            <a:r>
              <a:rPr lang="en-IN" dirty="0" err="1"/>
              <a:t>addVectors</a:t>
            </a:r>
            <a:r>
              <a:rPr lang="en-IN" dirty="0"/>
              <a:t> :: (</a:t>
            </a:r>
            <a:r>
              <a:rPr lang="en-IN" dirty="0" err="1"/>
              <a:t>Num</a:t>
            </a:r>
            <a:r>
              <a:rPr lang="en-IN" dirty="0"/>
              <a:t> a) =&gt; (a, a) -&gt; (a, a) - &gt; (a, a), so we are guaranteed to get two pairs as parameters.</a:t>
            </a:r>
          </a:p>
        </p:txBody>
      </p:sp>
    </p:spTree>
    <p:extLst>
      <p:ext uri="{BB962C8B-B14F-4D97-AF65-F5344CB8AC3E}">
        <p14:creationId xmlns:p14="http://schemas.microsoft.com/office/powerpoint/2010/main" val="2047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Defining our own functions for triples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first :: (a, b, c) -&gt; a</a:t>
            </a:r>
          </a:p>
          <a:p>
            <a:pPr marL="0" indent="0">
              <a:buNone/>
            </a:pPr>
            <a:r>
              <a:rPr lang="en-IN" sz="2400" dirty="0"/>
              <a:t>first (x, _, _) = x</a:t>
            </a:r>
          </a:p>
          <a:p>
            <a:pPr marL="0" indent="0">
              <a:buNone/>
            </a:pPr>
            <a:r>
              <a:rPr lang="en-IN" sz="2400" dirty="0"/>
              <a:t>second :: (a, b, c) -&gt; b</a:t>
            </a:r>
          </a:p>
          <a:p>
            <a:pPr marL="0" indent="0">
              <a:buNone/>
            </a:pPr>
            <a:r>
              <a:rPr lang="en-IN" sz="2400"/>
              <a:t>second </a:t>
            </a:r>
            <a:r>
              <a:rPr lang="en-IN" sz="2400" dirty="0"/>
              <a:t>(_, y, _) = y</a:t>
            </a:r>
          </a:p>
          <a:p>
            <a:pPr marL="0" indent="0">
              <a:buNone/>
            </a:pPr>
            <a:r>
              <a:rPr lang="en-IN" sz="2400" dirty="0"/>
              <a:t>third :: (a, b, c) -&gt; c</a:t>
            </a:r>
          </a:p>
          <a:p>
            <a:pPr marL="0" indent="0">
              <a:buNone/>
            </a:pPr>
            <a:r>
              <a:rPr lang="en-IN" sz="2400" dirty="0"/>
              <a:t>third (_, _, z) = z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644008" y="1340768"/>
            <a:ext cx="2592288" cy="1152128"/>
          </a:xfrm>
          <a:prstGeom prst="wedgeEllipseCallout">
            <a:avLst>
              <a:gd name="adj1" fmla="val -170916"/>
              <a:gd name="adj2" fmla="val -2744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_ means don’t care</a:t>
            </a:r>
          </a:p>
        </p:txBody>
      </p:sp>
    </p:spTree>
    <p:extLst>
      <p:ext uri="{BB962C8B-B14F-4D97-AF65-F5344CB8AC3E}">
        <p14:creationId xmlns:p14="http://schemas.microsoft.com/office/powerpoint/2010/main" val="36784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pattern match in list comprehensions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908720"/>
            <a:ext cx="8856984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ghci&gt; let xs = [(1,3), (4,3), (2,4), (5,3), (5,6), (3,1)]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[</a:t>
            </a:r>
            <a:r>
              <a:rPr lang="en-IN" sz="2400" dirty="0" err="1"/>
              <a:t>a+b</a:t>
            </a:r>
            <a:r>
              <a:rPr lang="en-IN" sz="2400" dirty="0"/>
              <a:t> | (</a:t>
            </a:r>
            <a:r>
              <a:rPr lang="en-IN" sz="2400" dirty="0" err="1"/>
              <a:t>a,b</a:t>
            </a:r>
            <a:r>
              <a:rPr lang="en-IN" sz="2400" dirty="0"/>
              <a:t>) &lt;- </a:t>
            </a:r>
            <a:r>
              <a:rPr lang="en-IN" sz="2400" dirty="0" err="1"/>
              <a:t>xs</a:t>
            </a:r>
            <a:r>
              <a:rPr lang="en-IN" sz="2400" dirty="0"/>
              <a:t>]</a:t>
            </a:r>
          </a:p>
          <a:p>
            <a:pPr marL="0" indent="0">
              <a:buNone/>
            </a:pPr>
            <a:r>
              <a:rPr lang="en-IN" sz="2400" dirty="0"/>
              <a:t>[4,7,6,8,11,4]</a:t>
            </a:r>
          </a:p>
          <a:p>
            <a:r>
              <a:rPr lang="en-IN" sz="2400" dirty="0"/>
              <a:t>Should a pattern match fail, it will just move on to the next element.</a:t>
            </a:r>
          </a:p>
        </p:txBody>
      </p:sp>
    </p:spTree>
    <p:extLst>
      <p:ext uri="{BB962C8B-B14F-4D97-AF65-F5344CB8AC3E}">
        <p14:creationId xmlns:p14="http://schemas.microsoft.com/office/powerpoint/2010/main" val="313300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239" y="0"/>
            <a:ext cx="7924800" cy="620688"/>
          </a:xfrm>
        </p:spPr>
        <p:txBody>
          <a:bodyPr/>
          <a:lstStyle/>
          <a:p>
            <a:r>
              <a:rPr lang="en-IN" dirty="0"/>
              <a:t>Lists and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Lists themselves can also be used in pattern matching</a:t>
            </a:r>
          </a:p>
          <a:p>
            <a:pPr algn="just"/>
            <a:r>
              <a:rPr lang="en-IN" sz="2400" dirty="0"/>
              <a:t>You can match with the empty list [ ] or any pattern that involves : and the empty list</a:t>
            </a:r>
          </a:p>
          <a:p>
            <a:pPr algn="just"/>
            <a:r>
              <a:rPr lang="en-IN" sz="2400" dirty="0"/>
              <a:t>A pattern like x:xs will bind the head of the list to x and the rest of it to </a:t>
            </a:r>
            <a:r>
              <a:rPr lang="en-IN" sz="2400" dirty="0" err="1"/>
              <a:t>xs</a:t>
            </a:r>
            <a:r>
              <a:rPr lang="en-IN" sz="2400" dirty="0"/>
              <a:t>, even if there's only one element so </a:t>
            </a:r>
            <a:r>
              <a:rPr lang="en-IN" sz="2400" dirty="0" err="1"/>
              <a:t>xs</a:t>
            </a:r>
            <a:r>
              <a:rPr lang="en-IN" sz="2400" dirty="0"/>
              <a:t> ends up being an empty list</a:t>
            </a:r>
          </a:p>
          <a:p>
            <a:pPr algn="just"/>
            <a:r>
              <a:rPr lang="en-IN" sz="2400" dirty="0"/>
              <a:t>The x:xs pattern is used a lot, especially with recursive functions</a:t>
            </a:r>
          </a:p>
          <a:p>
            <a:r>
              <a:rPr lang="en-IN" sz="2400" dirty="0"/>
              <a:t>Patterns that have : in them only match against lists of length 1 or more</a:t>
            </a:r>
          </a:p>
          <a:p>
            <a:r>
              <a:rPr lang="en-IN" sz="2400" dirty="0"/>
              <a:t>If you want to bind, say, the first three elements to variables and the rest of the list to another variable, you can use something like x:y:z:zs</a:t>
            </a:r>
          </a:p>
          <a:p>
            <a:r>
              <a:rPr lang="en-IN" sz="2400" dirty="0"/>
              <a:t>It will only match against lists that have three elements or more</a:t>
            </a:r>
          </a:p>
        </p:txBody>
      </p:sp>
    </p:spTree>
    <p:extLst>
      <p:ext uri="{BB962C8B-B14F-4D97-AF65-F5344CB8AC3E}">
        <p14:creationId xmlns:p14="http://schemas.microsoft.com/office/powerpoint/2010/main" val="401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932"/>
            <a:ext cx="9144000" cy="571612"/>
          </a:xfrm>
        </p:spPr>
        <p:txBody>
          <a:bodyPr/>
          <a:lstStyle/>
          <a:p>
            <a:r>
              <a:rPr lang="en-IN" dirty="0"/>
              <a:t>our own implementation of the head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928992" cy="6120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:: [a] -&gt; a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[] = error "Can't call head on an empty list, dummy!"</a:t>
            </a:r>
          </a:p>
          <a:p>
            <a:pPr marL="0" indent="0">
              <a:buNone/>
            </a:pPr>
            <a:r>
              <a:rPr lang="en-IN" sz="2400" dirty="0" err="1"/>
              <a:t>myhead</a:t>
            </a:r>
            <a:r>
              <a:rPr lang="en-IN" sz="2400" dirty="0"/>
              <a:t> (x:_) = x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myhead.hs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myhead.hs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[4,5,6]</a:t>
            </a:r>
          </a:p>
          <a:p>
            <a:pPr marL="0" indent="0">
              <a:buNone/>
            </a:pPr>
            <a:r>
              <a:rPr lang="en-IN" sz="2400" dirty="0"/>
              <a:t>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myhead</a:t>
            </a:r>
            <a:r>
              <a:rPr lang="en-IN" sz="2400" dirty="0"/>
              <a:t> "Hello"</a:t>
            </a:r>
          </a:p>
          <a:p>
            <a:pPr marL="0" indent="0">
              <a:buNone/>
            </a:pPr>
            <a:r>
              <a:rPr lang="en-IN" sz="2400" dirty="0"/>
              <a:t>'H'</a:t>
            </a:r>
          </a:p>
        </p:txBody>
      </p:sp>
    </p:spTree>
    <p:extLst>
      <p:ext uri="{BB962C8B-B14F-4D97-AF65-F5344CB8AC3E}">
        <p14:creationId xmlns:p14="http://schemas.microsoft.com/office/powerpoint/2010/main" val="9289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476672"/>
          </a:xfrm>
        </p:spPr>
        <p:txBody>
          <a:bodyPr/>
          <a:lstStyle/>
          <a:p>
            <a:r>
              <a:rPr lang="en-IN" dirty="0"/>
              <a:t>A safe list teller function 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1206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500" dirty="0"/>
              <a:t>--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tell :: (Show a) =&gt; [a] -&gt; String</a:t>
            </a:r>
          </a:p>
          <a:p>
            <a:pPr marL="0" indent="0">
              <a:buNone/>
            </a:pPr>
            <a:r>
              <a:rPr lang="en-IN" sz="1500" dirty="0"/>
              <a:t>tell [] = "The list is empty"</a:t>
            </a:r>
          </a:p>
          <a:p>
            <a:pPr marL="0" indent="0">
              <a:buNone/>
            </a:pPr>
            <a:r>
              <a:rPr lang="en-IN" sz="1500" dirty="0"/>
              <a:t>tell (x:[]) = "The list has one element: " ++ show x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:[]) = "The list has two elements: " ++ show x ++ " and " ++ show y</a:t>
            </a:r>
          </a:p>
          <a:p>
            <a:pPr marL="0" indent="0">
              <a:buNone/>
            </a:pPr>
            <a:r>
              <a:rPr lang="en-IN" sz="1500" dirty="0"/>
              <a:t>tell (</a:t>
            </a:r>
            <a:r>
              <a:rPr lang="en-IN" sz="1500" dirty="0" err="1"/>
              <a:t>x:y</a:t>
            </a:r>
            <a:r>
              <a:rPr lang="en-IN" sz="1500" dirty="0"/>
              <a:t>:_) = "This list is long. The first two elements are: " ++ show x ++ " and " ++ show y</a:t>
            </a:r>
          </a:p>
          <a:p>
            <a:pPr marL="0" indent="0">
              <a:buNone/>
            </a:pPr>
            <a:endParaRPr lang="en-IN" sz="1500" dirty="0"/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:l </a:t>
            </a:r>
            <a:r>
              <a:rPr lang="en-IN" sz="1500" dirty="0" err="1"/>
              <a:t>tell.hs</a:t>
            </a:r>
            <a:endParaRPr lang="en-IN" sz="1500" dirty="0"/>
          </a:p>
          <a:p>
            <a:pPr marL="0" indent="0">
              <a:buNone/>
            </a:pPr>
            <a:r>
              <a:rPr lang="en-IN" sz="1500" dirty="0"/>
              <a:t>[1 of 1] Compiling Main             ( </a:t>
            </a:r>
            <a:r>
              <a:rPr lang="en-IN" sz="1500" dirty="0" err="1"/>
              <a:t>tell.hs</a:t>
            </a:r>
            <a:r>
              <a:rPr lang="en-IN" sz="1500" dirty="0"/>
              <a:t>, interpreted )</a:t>
            </a:r>
          </a:p>
          <a:p>
            <a:pPr marL="0" indent="0">
              <a:buNone/>
            </a:pPr>
            <a:r>
              <a:rPr lang="en-IN" sz="1500" dirty="0"/>
              <a:t>Ok, one module loaded.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[]</a:t>
            </a:r>
          </a:p>
          <a:p>
            <a:pPr marL="0" indent="0">
              <a:buNone/>
            </a:pPr>
            <a:r>
              <a:rPr lang="en-IN" sz="1500" dirty="0"/>
              <a:t>"The list is empty"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[1]</a:t>
            </a:r>
          </a:p>
          <a:p>
            <a:pPr marL="0" indent="0">
              <a:buNone/>
            </a:pPr>
            <a:r>
              <a:rPr lang="en-IN" sz="1500" dirty="0"/>
              <a:t>"The list has one element: 1"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[1,2]</a:t>
            </a:r>
          </a:p>
          <a:p>
            <a:pPr marL="0" indent="0">
              <a:buNone/>
            </a:pPr>
            <a:r>
              <a:rPr lang="en-IN" sz="1500" dirty="0"/>
              <a:t>"The list has two elements: 1 and 2"</a:t>
            </a:r>
          </a:p>
          <a:p>
            <a:pPr marL="0" indent="0">
              <a:buNone/>
            </a:pPr>
            <a:r>
              <a:rPr lang="en-IN" sz="1500" dirty="0" err="1"/>
              <a:t>ghci</a:t>
            </a:r>
            <a:r>
              <a:rPr lang="en-IN" sz="1500" dirty="0"/>
              <a:t>&gt; tell [1,2,3]</a:t>
            </a:r>
          </a:p>
          <a:p>
            <a:pPr marL="0" indent="0">
              <a:buNone/>
            </a:pPr>
            <a:r>
              <a:rPr lang="en-IN" sz="1500" dirty="0"/>
              <a:t>"This list is long. The first two elements are: 1 and 2"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572000" y="3573016"/>
            <a:ext cx="4392488" cy="3096344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This function is safe because it takes care of the empty list, a singleton list, a list with </a:t>
            </a:r>
            <a:r>
              <a:rPr lang="en-IN">
                <a:solidFill>
                  <a:srgbClr val="7030A0"/>
                </a:solidFill>
              </a:rPr>
              <a:t>two elements and </a:t>
            </a:r>
            <a:r>
              <a:rPr lang="en-IN" dirty="0">
                <a:solidFill>
                  <a:srgbClr val="7030A0"/>
                </a:solidFill>
              </a:rPr>
              <a:t>a list with more than two elements.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>
              <a:solidFill>
                <a:srgbClr val="7030A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7030A0"/>
                </a:solidFill>
              </a:rPr>
              <a:t>Note that (x: [ ] ) and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 [ ] ) could be </a:t>
            </a:r>
            <a:r>
              <a:rPr lang="en-IN" dirty="0" err="1">
                <a:solidFill>
                  <a:srgbClr val="7030A0"/>
                </a:solidFill>
              </a:rPr>
              <a:t>rewriten</a:t>
            </a:r>
            <a:r>
              <a:rPr lang="en-IN" dirty="0">
                <a:solidFill>
                  <a:srgbClr val="7030A0"/>
                </a:solidFill>
              </a:rPr>
              <a:t> as [x] and [</a:t>
            </a:r>
            <a:r>
              <a:rPr lang="en-IN" dirty="0" err="1">
                <a:solidFill>
                  <a:srgbClr val="7030A0"/>
                </a:solidFill>
              </a:rPr>
              <a:t>x,y</a:t>
            </a:r>
            <a:r>
              <a:rPr lang="en-IN" dirty="0">
                <a:solidFill>
                  <a:srgbClr val="7030A0"/>
                </a:solidFill>
              </a:rPr>
              <a:t>](because its </a:t>
            </a:r>
            <a:r>
              <a:rPr lang="en-IN" dirty="0" err="1">
                <a:solidFill>
                  <a:srgbClr val="7030A0"/>
                </a:solidFill>
              </a:rPr>
              <a:t>syntatic</a:t>
            </a:r>
            <a:r>
              <a:rPr lang="en-IN" dirty="0">
                <a:solidFill>
                  <a:srgbClr val="7030A0"/>
                </a:solidFill>
              </a:rPr>
              <a:t> sugar, we don't need the parentheses). We can't rewrite (</a:t>
            </a:r>
            <a:r>
              <a:rPr lang="en-IN" dirty="0" err="1">
                <a:solidFill>
                  <a:srgbClr val="7030A0"/>
                </a:solidFill>
              </a:rPr>
              <a:t>x:y</a:t>
            </a:r>
            <a:r>
              <a:rPr lang="en-IN" dirty="0">
                <a:solidFill>
                  <a:srgbClr val="7030A0"/>
                </a:solidFill>
              </a:rPr>
              <a:t>:_) with square brackets because it matches any list of length 2 or more.</a:t>
            </a:r>
          </a:p>
        </p:txBody>
      </p:sp>
    </p:spTree>
    <p:extLst>
      <p:ext uri="{BB962C8B-B14F-4D97-AF65-F5344CB8AC3E}">
        <p14:creationId xmlns:p14="http://schemas.microsoft.com/office/powerpoint/2010/main" val="300735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Length using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:: (</a:t>
            </a:r>
            <a:r>
              <a:rPr lang="en-IN" sz="2400" dirty="0" err="1"/>
              <a:t>Num</a:t>
            </a:r>
            <a:r>
              <a:rPr lang="en-IN" sz="2400" dirty="0"/>
              <a:t> b) =&gt; [a] -&gt; b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[] = 0                     -- length of empty list</a:t>
            </a:r>
          </a:p>
          <a:p>
            <a:pPr marL="0" indent="0">
              <a:buNone/>
            </a:pPr>
            <a:r>
              <a:rPr lang="en-IN" sz="2400" dirty="0" err="1"/>
              <a:t>mylength</a:t>
            </a:r>
            <a:r>
              <a:rPr lang="en-IN" sz="2400" dirty="0"/>
              <a:t> (_:</a:t>
            </a:r>
            <a:r>
              <a:rPr lang="en-IN" sz="2400" dirty="0" err="1"/>
              <a:t>xs</a:t>
            </a:r>
            <a:r>
              <a:rPr lang="en-IN" sz="2400" dirty="0"/>
              <a:t>) = 1 + </a:t>
            </a:r>
            <a:r>
              <a:rPr lang="en-IN" sz="2400" dirty="0" err="1"/>
              <a:t>mylength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  -- recursive call to </a:t>
            </a:r>
            <a:r>
              <a:rPr lang="en-IN" sz="2400" dirty="0" err="1"/>
              <a:t>mylength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mylength.hs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mylength.hs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[]</a:t>
            </a:r>
          </a:p>
          <a:p>
            <a:pPr marL="0" indent="0">
              <a:buNone/>
            </a:pPr>
            <a:r>
              <a:rPr lang="en-IN" sz="2400" dirty="0"/>
              <a:t>0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mylength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5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3347864" y="3140968"/>
            <a:ext cx="5688632" cy="3600400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This is similar to the factorial function.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First define the result of a known input — the empty list,  also known as the edge condition.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In the second pattern, take the list apart by splitting it into a head and a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We say that the length is equal to 1 plus the length of the tail.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_  is used to match the head because we don't actually care what it 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Also note that all possible patterns of a list are taken care of. The first pattern matches an empty list and the second one matches anything that isn't an empty list.</a:t>
            </a:r>
          </a:p>
        </p:txBody>
      </p:sp>
    </p:spTree>
    <p:extLst>
      <p:ext uri="{BB962C8B-B14F-4D97-AF65-F5344CB8AC3E}">
        <p14:creationId xmlns:p14="http://schemas.microsoft.com/office/powerpoint/2010/main" val="328711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Execution of </a:t>
            </a:r>
            <a:r>
              <a:rPr lang="en-IN" dirty="0" err="1"/>
              <a:t>mylength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35038" y="680012"/>
            <a:ext cx="8829450" cy="5989347"/>
          </a:xfrm>
        </p:spPr>
        <p:txBody>
          <a:bodyPr>
            <a:normAutofit/>
          </a:bodyPr>
          <a:lstStyle/>
          <a:p>
            <a:r>
              <a:rPr lang="en-IN" sz="2400" dirty="0"/>
              <a:t>Let's see what happens if we call length' on "ham". </a:t>
            </a:r>
          </a:p>
          <a:p>
            <a:r>
              <a:rPr lang="en-IN" sz="2400" dirty="0"/>
              <a:t>First, it will check if it's an empty list. Because it isn't, it falls through to the second pattern. </a:t>
            </a:r>
          </a:p>
          <a:p>
            <a:r>
              <a:rPr lang="en-IN" sz="2400" dirty="0"/>
              <a:t>It matches on the second pattern and there it says that the length is 1 + length' "am", because we broke it into a head and a tail and discarded the head.  </a:t>
            </a:r>
          </a:p>
          <a:p>
            <a:r>
              <a:rPr lang="en-IN" sz="2400" dirty="0"/>
              <a:t>The length' of "am" is, similarly, 1 + length' "m". </a:t>
            </a:r>
          </a:p>
          <a:p>
            <a:r>
              <a:rPr lang="en-IN" sz="2400" dirty="0"/>
              <a:t>So right now we have 1 + (1 + length' "m"). </a:t>
            </a:r>
          </a:p>
          <a:p>
            <a:r>
              <a:rPr lang="en-IN" sz="2400" dirty="0"/>
              <a:t>length' "m" is 1 + length' "" (could also be written as 1 + length'[]). </a:t>
            </a:r>
          </a:p>
          <a:p>
            <a:r>
              <a:rPr lang="en-IN" sz="2400" dirty="0"/>
              <a:t>And we've defined length' [] to be 0. </a:t>
            </a:r>
          </a:p>
          <a:p>
            <a:r>
              <a:rPr lang="en-IN" sz="2400" dirty="0"/>
              <a:t>So in the end we have 1 + (1 + (1 + 0)).</a:t>
            </a:r>
          </a:p>
        </p:txBody>
      </p:sp>
    </p:spTree>
    <p:extLst>
      <p:ext uri="{BB962C8B-B14F-4D97-AF65-F5344CB8AC3E}">
        <p14:creationId xmlns:p14="http://schemas.microsoft.com/office/powerpoint/2010/main" val="180247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Sum of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--mysum.hs</a:t>
            </a:r>
          </a:p>
          <a:p>
            <a:pPr marL="0" indent="0">
              <a:buNone/>
            </a:pPr>
            <a:r>
              <a:rPr lang="pt-BR" sz="2400" dirty="0"/>
              <a:t>mysum :: (Num a) =&gt; [a] -&gt; a</a:t>
            </a:r>
          </a:p>
          <a:p>
            <a:pPr marL="0" indent="0">
              <a:buNone/>
            </a:pPr>
            <a:r>
              <a:rPr lang="pt-BR" sz="2400" dirty="0"/>
              <a:t>mysum [] = 0</a:t>
            </a:r>
          </a:p>
          <a:p>
            <a:pPr marL="0" indent="0">
              <a:buNone/>
            </a:pPr>
            <a:r>
              <a:rPr lang="pt-BR" sz="2400" dirty="0"/>
              <a:t>mysum (x:xs) = x + sum xs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mysum.hs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mysum.hs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mysum</a:t>
            </a:r>
            <a:r>
              <a:rPr lang="en-IN" sz="2400" dirty="0"/>
              <a:t> [1,2,3,4,5]</a:t>
            </a:r>
          </a:p>
          <a:p>
            <a:pPr marL="0" indent="0">
              <a:buNone/>
            </a:pPr>
            <a:r>
              <a:rPr lang="en-IN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86138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/>
          </a:bodyPr>
          <a:lstStyle/>
          <a:p>
            <a:r>
              <a:rPr lang="en-IN" sz="2400" dirty="0"/>
              <a:t>Patterns are a way of making sure a value conforms to some form and deconstructing it</a:t>
            </a:r>
          </a:p>
          <a:p>
            <a:r>
              <a:rPr lang="en-IN" sz="2400" dirty="0"/>
              <a:t>Guards are a way of testing whether some property of a value (or several of them) are true or false.</a:t>
            </a:r>
          </a:p>
          <a:p>
            <a:r>
              <a:rPr lang="en-IN" sz="2400" dirty="0"/>
              <a:t>Guards are similar to if statements</a:t>
            </a:r>
          </a:p>
          <a:p>
            <a:r>
              <a:rPr lang="en-IN" sz="2400" dirty="0"/>
              <a:t>Guards are lot more readable to match several conditions</a:t>
            </a:r>
          </a:p>
        </p:txBody>
      </p:sp>
    </p:spTree>
    <p:extLst>
      <p:ext uri="{BB962C8B-B14F-4D97-AF65-F5344CB8AC3E}">
        <p14:creationId xmlns:p14="http://schemas.microsoft.com/office/powerpoint/2010/main" val="371418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4" y="6005"/>
            <a:ext cx="7924800" cy="686691"/>
          </a:xfrm>
        </p:spPr>
        <p:txBody>
          <a:bodyPr/>
          <a:lstStyle/>
          <a:p>
            <a:r>
              <a:rPr lang="en-IN" dirty="0"/>
              <a:t>Pattern matching in </a:t>
            </a:r>
            <a:r>
              <a:rPr lang="en-IN" dirty="0" err="1"/>
              <a:t>haskell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908720"/>
            <a:ext cx="8784976" cy="5760640"/>
          </a:xfrm>
        </p:spPr>
        <p:txBody>
          <a:bodyPr>
            <a:normAutofit/>
          </a:bodyPr>
          <a:lstStyle/>
          <a:p>
            <a:r>
              <a:rPr lang="en-IN" sz="2400" dirty="0"/>
              <a:t>Pattern matching consists of specifying patterns to which some data should conform and then..</a:t>
            </a:r>
          </a:p>
          <a:p>
            <a:r>
              <a:rPr lang="en-IN" sz="2400" dirty="0"/>
              <a:t>checking to see if it does and…</a:t>
            </a:r>
          </a:p>
          <a:p>
            <a:r>
              <a:rPr lang="en-IN" sz="2400" dirty="0"/>
              <a:t>deconstructing the data according to those patterns.</a:t>
            </a:r>
          </a:p>
          <a:p>
            <a:r>
              <a:rPr lang="en-IN" sz="2400" dirty="0"/>
              <a:t>When defining functions, separate function bodies  can be defined for</a:t>
            </a:r>
          </a:p>
          <a:p>
            <a:pPr marL="0" indent="0">
              <a:buNone/>
            </a:pPr>
            <a:r>
              <a:rPr lang="en-IN" sz="2400" dirty="0"/>
              <a:t>     different patterns.</a:t>
            </a:r>
          </a:p>
          <a:p>
            <a:r>
              <a:rPr lang="en-IN" sz="2400" dirty="0"/>
              <a:t>This leads to really neat code that's simple and readable.</a:t>
            </a:r>
          </a:p>
          <a:p>
            <a:r>
              <a:rPr lang="en-IN" sz="2400" dirty="0"/>
              <a:t>Pattern matching can be used on any data type — numbers, characters, lists, tuples, etc.</a:t>
            </a:r>
          </a:p>
        </p:txBody>
      </p:sp>
    </p:spTree>
    <p:extLst>
      <p:ext uri="{BB962C8B-B14F-4D97-AF65-F5344CB8AC3E}">
        <p14:creationId xmlns:p14="http://schemas.microsoft.com/office/powerpoint/2010/main" val="421581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357"/>
            <a:ext cx="7924800" cy="704053"/>
          </a:xfrm>
        </p:spPr>
        <p:txBody>
          <a:bodyPr/>
          <a:lstStyle/>
          <a:p>
            <a:r>
              <a:rPr lang="en-IN" dirty="0"/>
              <a:t>A </a:t>
            </a:r>
            <a:r>
              <a:rPr lang="en-IN" dirty="0" err="1"/>
              <a:t>bmi</a:t>
            </a:r>
            <a:r>
              <a:rPr lang="en-IN" dirty="0"/>
              <a:t> example using 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5976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:: (</a:t>
            </a:r>
            <a:r>
              <a:rPr lang="en-IN" sz="2400" dirty="0" err="1"/>
              <a:t>RealFloat</a:t>
            </a:r>
            <a:r>
              <a:rPr lang="en-IN" sz="2400" dirty="0"/>
              <a:t> a) =&gt; a -&gt; String</a:t>
            </a:r>
          </a:p>
          <a:p>
            <a:pPr marL="0" indent="0">
              <a:buNone/>
            </a:pPr>
            <a:r>
              <a:rPr lang="en-IN" sz="2400" dirty="0" err="1"/>
              <a:t>bmiTell</a:t>
            </a:r>
            <a:r>
              <a:rPr lang="en-IN" sz="2400" dirty="0"/>
              <a:t> </a:t>
            </a:r>
            <a:r>
              <a:rPr lang="en-IN" sz="2400" dirty="0" err="1"/>
              <a:t>bmi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</a:t>
            </a:r>
            <a:r>
              <a:rPr lang="en-IN" sz="2400" dirty="0" err="1"/>
              <a:t>bmi</a:t>
            </a:r>
            <a:r>
              <a:rPr lang="en-IN" sz="2400" dirty="0"/>
              <a:t>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bmiTell.hs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bmiTell.hs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bmiTell</a:t>
            </a:r>
            <a:r>
              <a:rPr lang="en-IN" sz="2400" dirty="0"/>
              <a:t> 24.3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067944" y="3933056"/>
            <a:ext cx="4752528" cy="280831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Guards are indicated by pipes that follow a function's name and its parameters.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Usually, they're indented a bit to the right and lined up.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A guard is basically a </a:t>
            </a:r>
            <a:r>
              <a:rPr lang="en-IN" dirty="0" err="1">
                <a:solidFill>
                  <a:srgbClr val="FFFFFF"/>
                </a:solidFill>
              </a:rPr>
              <a:t>boolean</a:t>
            </a:r>
            <a:r>
              <a:rPr lang="en-IN" dirty="0">
                <a:solidFill>
                  <a:srgbClr val="FFFFFF"/>
                </a:solidFill>
              </a:rPr>
              <a:t> expression.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True, then the corresponding function body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If it evaluates to False, checking drops through to the next guard and so on.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5724128" y="44624"/>
            <a:ext cx="3384376" cy="1512168"/>
          </a:xfrm>
          <a:prstGeom prst="cloudCallout">
            <a:avLst>
              <a:gd name="adj1" fmla="val -206986"/>
              <a:gd name="adj2" fmla="val 87209"/>
            </a:avLst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Reminiscent of a big if else tree in imperative languages but more readable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228184" y="1710704"/>
            <a:ext cx="2880320" cy="2082761"/>
          </a:xfrm>
          <a:prstGeom prst="wedgeEllipseCallout">
            <a:avLst>
              <a:gd name="adj1" fmla="val -237216"/>
              <a:gd name="adj2" fmla="val 4192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Many times, the last guard is otherwise. otherwise is defined simply as otherwise = True and catches everything.</a:t>
            </a:r>
          </a:p>
        </p:txBody>
      </p:sp>
    </p:spTree>
    <p:extLst>
      <p:ext uri="{BB962C8B-B14F-4D97-AF65-F5344CB8AC3E}">
        <p14:creationId xmlns:p14="http://schemas.microsoft.com/office/powerpoint/2010/main" val="223884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"/>
            <a:ext cx="7924800" cy="69247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with more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--bmiTell1.hs</a:t>
            </a:r>
          </a:p>
          <a:p>
            <a:pPr marL="0" indent="0">
              <a:buNone/>
            </a:pPr>
            <a:r>
              <a:rPr lang="en-IN" sz="2400" dirty="0"/>
              <a:t>bmiTell1 :: (</a:t>
            </a:r>
            <a:r>
              <a:rPr lang="en-IN" sz="2400" dirty="0" err="1"/>
              <a:t>RealFloat</a:t>
            </a:r>
            <a:r>
              <a:rPr lang="en-IN" sz="2400" dirty="0"/>
              <a:t> a) =&gt; a -&gt; a -&gt; String</a:t>
            </a:r>
          </a:p>
          <a:p>
            <a:pPr marL="0" indent="0">
              <a:buNone/>
            </a:pPr>
            <a:r>
              <a:rPr lang="en-IN" sz="2400" dirty="0"/>
              <a:t>bmiTell1 weight height</a:t>
            </a:r>
          </a:p>
          <a:p>
            <a:pPr marL="0" indent="0">
              <a:buNone/>
            </a:pPr>
            <a:r>
              <a:rPr lang="en-IN" sz="2400" dirty="0"/>
              <a:t> | weight / height ^ 2 &lt;= 18.5 = "You're underweight, you emo, you!"</a:t>
            </a:r>
          </a:p>
          <a:p>
            <a:pPr marL="0" indent="0">
              <a:buNone/>
            </a:pPr>
            <a:r>
              <a:rPr lang="en-IN" sz="2400" dirty="0"/>
              <a:t> | weight / height ^ 2 &lt;= 25.0 = 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  <a:p>
            <a:pPr marL="0" indent="0">
              <a:buNone/>
            </a:pPr>
            <a:r>
              <a:rPr lang="en-IN" sz="2400" dirty="0"/>
              <a:t> | weight / height ^ 2 &lt;= 30.0 = "You're fat! Lose some weight, fatty!"</a:t>
            </a:r>
          </a:p>
          <a:p>
            <a:pPr marL="0" indent="0">
              <a:buNone/>
            </a:pPr>
            <a:r>
              <a:rPr lang="en-IN" sz="2400" dirty="0"/>
              <a:t> | otherwise = "You're a whale, congratulations!“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bmiTell1 85 1.90</a:t>
            </a:r>
          </a:p>
          <a:p>
            <a:pPr marL="0" indent="0">
              <a:buNone/>
            </a:pPr>
            <a:r>
              <a:rPr lang="en-IN" sz="2400" dirty="0"/>
              <a:t>"You're supposedly normal. </a:t>
            </a:r>
            <a:r>
              <a:rPr lang="en-IN" sz="2400" dirty="0" err="1"/>
              <a:t>Pffft</a:t>
            </a:r>
            <a:r>
              <a:rPr lang="en-IN" sz="2400" dirty="0"/>
              <a:t>, I bet you're ugly!"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796136" y="116632"/>
            <a:ext cx="3240360" cy="1728192"/>
          </a:xfrm>
          <a:prstGeom prst="wedgeEllipseCallout">
            <a:avLst>
              <a:gd name="adj1" fmla="val -189556"/>
              <a:gd name="adj2" fmla="val 53922"/>
            </a:avLst>
          </a:prstGeom>
          <a:gradFill>
            <a:gsLst>
              <a:gs pos="0">
                <a:srgbClr val="8488C4"/>
              </a:gs>
              <a:gs pos="53000">
                <a:srgbClr val="D4DEFF"/>
              </a:gs>
              <a:gs pos="83000">
                <a:srgbClr val="D4DEFF"/>
              </a:gs>
              <a:gs pos="100000">
                <a:srgbClr val="96AB94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There's no = right after the function name and its parameters, before the first guard.</a:t>
            </a:r>
          </a:p>
        </p:txBody>
      </p:sp>
    </p:spTree>
    <p:extLst>
      <p:ext uri="{BB962C8B-B14F-4D97-AF65-F5344CB8AC3E}">
        <p14:creationId xmlns:p14="http://schemas.microsoft.com/office/powerpoint/2010/main" val="423465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764704"/>
          </a:xfrm>
        </p:spPr>
        <p:txBody>
          <a:bodyPr/>
          <a:lstStyle/>
          <a:p>
            <a:r>
              <a:rPr lang="en-IN" dirty="0"/>
              <a:t>Our own Max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928992" cy="590465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mymax.hs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mymax</a:t>
            </a:r>
            <a:r>
              <a:rPr lang="en-IN" sz="2400" dirty="0"/>
              <a:t> a b</a:t>
            </a:r>
          </a:p>
          <a:p>
            <a:pPr marL="0" indent="0">
              <a:buNone/>
            </a:pPr>
            <a:r>
              <a:rPr lang="en-IN" sz="2400" dirty="0"/>
              <a:t> | a &gt; b = a</a:t>
            </a:r>
          </a:p>
          <a:p>
            <a:pPr marL="0" indent="0">
              <a:buNone/>
            </a:pPr>
            <a:r>
              <a:rPr lang="en-IN" sz="2400" dirty="0"/>
              <a:t> | otherwise = b</a:t>
            </a:r>
          </a:p>
          <a:p>
            <a:pPr marL="0" indent="0">
              <a:buNone/>
            </a:pPr>
            <a:r>
              <a:rPr lang="pl-PL" sz="2400" dirty="0"/>
              <a:t>ghci&gt; mymax 3 2</a:t>
            </a:r>
          </a:p>
          <a:p>
            <a:pPr marL="0" indent="0">
              <a:buNone/>
            </a:pPr>
            <a:r>
              <a:rPr lang="pl-PL" sz="2400" dirty="0"/>
              <a:t>3</a:t>
            </a:r>
            <a:endParaRPr lang="en-IN" sz="2400" dirty="0"/>
          </a:p>
          <a:p>
            <a:pPr marL="0" indent="0">
              <a:buNone/>
            </a:pPr>
            <a:r>
              <a:rPr lang="en-IN" sz="2400" u="sng" dirty="0"/>
              <a:t>Inline Guards:</a:t>
            </a:r>
          </a:p>
          <a:p>
            <a:pPr marL="0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maxI.hs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:: (Ord a) =&gt; a -&gt; a -&gt; a</a:t>
            </a:r>
          </a:p>
          <a:p>
            <a:pPr marL="0" indent="0">
              <a:buNone/>
            </a:pPr>
            <a:r>
              <a:rPr lang="en-IN" sz="2400" dirty="0" err="1"/>
              <a:t>maxI</a:t>
            </a:r>
            <a:r>
              <a:rPr lang="en-IN" sz="2400" dirty="0"/>
              <a:t> a b | a &gt; b = a | otherwise = b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maxI</a:t>
            </a:r>
            <a:r>
              <a:rPr lang="en-IN" sz="2400" dirty="0"/>
              <a:t> 2 3</a:t>
            </a:r>
          </a:p>
          <a:p>
            <a:pPr marL="0" indent="0">
              <a:buNone/>
            </a:pPr>
            <a:r>
              <a:rPr lang="en-IN" sz="2400" dirty="0"/>
              <a:t>3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97920" y="5084784"/>
            <a:ext cx="4032448" cy="1337173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Guards can also be written inline, although its not advisable as it's less readable, even</a:t>
            </a:r>
          </a:p>
          <a:p>
            <a:r>
              <a:rPr lang="en-IN" dirty="0"/>
              <a:t>for very short functions.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3779912" y="836712"/>
            <a:ext cx="4968552" cy="1326632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Ord class is used for types that have an ordering. Ord covers all the standard comparing functions such as &gt;, &lt;, &gt;= and &lt;=. </a:t>
            </a:r>
            <a:endParaRPr lang="en-US"/>
          </a:p>
          <a:p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03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Our own compare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400" dirty="0" err="1"/>
              <a:t>myCompare</a:t>
            </a:r>
            <a:r>
              <a:rPr lang="en-IN" sz="2400" dirty="0"/>
              <a:t> :: (Ord a) =&gt; a -&gt; a -&gt; Ordering</a:t>
            </a:r>
          </a:p>
          <a:p>
            <a:pPr marL="0" indent="0">
              <a:buNone/>
            </a:pPr>
            <a:r>
              <a:rPr lang="en-IN" sz="2400" dirty="0"/>
              <a:t>a `</a:t>
            </a:r>
            <a:r>
              <a:rPr lang="en-IN" sz="2400" dirty="0" err="1"/>
              <a:t>myCompare</a:t>
            </a:r>
            <a:r>
              <a:rPr lang="en-IN" sz="2400" dirty="0"/>
              <a:t>` b</a:t>
            </a:r>
          </a:p>
          <a:p>
            <a:pPr marL="0" indent="0">
              <a:buNone/>
            </a:pPr>
            <a:r>
              <a:rPr lang="en-IN" sz="2400" dirty="0"/>
              <a:t>| a &gt; b = GT</a:t>
            </a:r>
          </a:p>
          <a:p>
            <a:pPr marL="0" indent="0">
              <a:buNone/>
            </a:pPr>
            <a:r>
              <a:rPr lang="en-IN" sz="2400" dirty="0"/>
              <a:t>| a == b = EQ</a:t>
            </a:r>
          </a:p>
          <a:p>
            <a:pPr marL="0" indent="0">
              <a:buNone/>
            </a:pPr>
            <a:r>
              <a:rPr lang="en-IN" sz="2400" dirty="0"/>
              <a:t>| otherwise = LT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3 `</a:t>
            </a:r>
            <a:r>
              <a:rPr lang="en-IN" sz="2400" dirty="0" err="1"/>
              <a:t>myCompare</a:t>
            </a:r>
            <a:r>
              <a:rPr lang="en-IN" sz="2400" dirty="0"/>
              <a:t>` 2</a:t>
            </a:r>
            <a:endParaRPr lang="en-IN"/>
          </a:p>
          <a:p>
            <a:pPr marL="0" indent="0">
              <a:buNone/>
            </a:pPr>
            <a:r>
              <a:rPr lang="en-IN" sz="2400" dirty="0"/>
              <a:t>GT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it-IT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441660" y="4382161"/>
            <a:ext cx="4032448" cy="145592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Back ticks ( ` `) (check tilde ~ key on your keyboard) are used to call and define functions as infix to make it easy for readability ! ! ! 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7144FFC-7F7D-EBDC-0D4B-9C2D44CFF05C}"/>
              </a:ext>
            </a:extLst>
          </p:cNvPr>
          <p:cNvSpPr/>
          <p:nvPr/>
        </p:nvSpPr>
        <p:spPr>
          <a:xfrm>
            <a:off x="3967938" y="1717465"/>
            <a:ext cx="4968552" cy="1593827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compare function takes two Ord members of</a:t>
            </a:r>
            <a:endParaRPr lang="en-US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      the same type and returns an ordering.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Ordering is a type that can be GT, LT or EQ, meaning greater than, lesser than and equal,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302429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8" y="0"/>
            <a:ext cx="9137882" cy="692696"/>
          </a:xfrm>
        </p:spPr>
        <p:txBody>
          <a:bodyPr/>
          <a:lstStyle/>
          <a:p>
            <a:r>
              <a:rPr lang="en-IN" dirty="0"/>
              <a:t>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roots :: (Float, Float, Float) -&gt; (Float, Float)  </a:t>
            </a:r>
          </a:p>
          <a:p>
            <a:pPr marL="0" indent="0">
              <a:buNone/>
            </a:pPr>
            <a:r>
              <a:rPr lang="en-IN" sz="2000" dirty="0"/>
              <a:t>roots (</a:t>
            </a:r>
            <a:r>
              <a:rPr lang="en-IN" sz="2000" dirty="0" err="1"/>
              <a:t>a,b,c</a:t>
            </a:r>
            <a:r>
              <a:rPr lang="en-IN" sz="2000" dirty="0"/>
              <a:t>) = (x1, x2) where </a:t>
            </a:r>
          </a:p>
          <a:p>
            <a:pPr marL="0" indent="0">
              <a:buNone/>
            </a:pPr>
            <a:r>
              <a:rPr lang="en-IN" sz="2000" dirty="0"/>
              <a:t> x1 = e +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x2 = e - </a:t>
            </a:r>
            <a:r>
              <a:rPr lang="en-IN" sz="2000" dirty="0" err="1"/>
              <a:t>sqrt</a:t>
            </a:r>
            <a:r>
              <a:rPr lang="en-IN" sz="2000" dirty="0"/>
              <a:t> d / (2 * a) </a:t>
            </a:r>
          </a:p>
          <a:p>
            <a:pPr marL="0" indent="0">
              <a:buNone/>
            </a:pPr>
            <a:r>
              <a:rPr lang="en-IN" sz="2000" dirty="0"/>
              <a:t> d = b * b - 4 * a * c  </a:t>
            </a:r>
          </a:p>
          <a:p>
            <a:pPr marL="0" indent="0">
              <a:buNone/>
            </a:pPr>
            <a:r>
              <a:rPr lang="en-IN" sz="2000" dirty="0"/>
              <a:t> e = - b / (2 * a)  </a:t>
            </a:r>
          </a:p>
          <a:p>
            <a:pPr marL="0" indent="0">
              <a:buNone/>
            </a:pPr>
            <a:r>
              <a:rPr lang="en-IN" sz="2000" dirty="0"/>
              <a:t>main = do 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lang="en-IN" sz="2000" dirty="0" err="1"/>
              <a:t>putStrLn</a:t>
            </a:r>
            <a:r>
              <a:rPr lang="en-IN" sz="2000" dirty="0"/>
              <a:t> "The roots of our Polynomial equation are:" </a:t>
            </a:r>
          </a:p>
          <a:p>
            <a:pPr marL="0" indent="0">
              <a:buNone/>
            </a:pPr>
            <a:r>
              <a:rPr lang="en-IN" sz="2000" dirty="0"/>
              <a:t> print (roots(1,-8,6))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8640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Where</a:t>
            </a:r>
            <a:r>
              <a:rPr lang="en-IN" dirty="0"/>
              <a:t> is a keyword or inbuilt function that can be used at runtime to generate a desired output.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can be very helpful when function calculation becomes complex.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Consider a scenario where your input is a complex expression with multiple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such cases, you can break the entire expression into small parts using the "where" clause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812" y="5018409"/>
            <a:ext cx="87216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err="1"/>
              <a:t>ghci</a:t>
            </a:r>
            <a:r>
              <a:rPr lang="en-IN" b="1" dirty="0"/>
              <a:t>&gt; :l </a:t>
            </a:r>
            <a:r>
              <a:rPr lang="en-IN" b="1" dirty="0" err="1"/>
              <a:t>whereroots.hs</a:t>
            </a:r>
            <a:endParaRPr lang="en-IN" b="1" dirty="0"/>
          </a:p>
          <a:p>
            <a:r>
              <a:rPr lang="en-IN" b="1" dirty="0"/>
              <a:t>[1 of 1] Compiling Main             ( </a:t>
            </a:r>
            <a:r>
              <a:rPr lang="en-IN" b="1" dirty="0" err="1"/>
              <a:t>whereroots.hs</a:t>
            </a:r>
            <a:r>
              <a:rPr lang="en-IN" b="1" dirty="0"/>
              <a:t>, interpreted )</a:t>
            </a:r>
          </a:p>
          <a:p>
            <a:r>
              <a:rPr lang="en-IN" b="1" dirty="0"/>
              <a:t>Ok, one module loaded.</a:t>
            </a:r>
          </a:p>
          <a:p>
            <a:r>
              <a:rPr lang="en-IN" b="1" dirty="0" err="1"/>
              <a:t>ghci</a:t>
            </a:r>
            <a:r>
              <a:rPr lang="en-IN" b="1" dirty="0"/>
              <a:t>&gt; main</a:t>
            </a:r>
          </a:p>
          <a:p>
            <a:r>
              <a:rPr lang="en-IN" b="1" dirty="0"/>
              <a:t>The roots of our Polynomial equation are:</a:t>
            </a:r>
          </a:p>
          <a:p>
            <a:r>
              <a:rPr lang="en-IN" b="1" dirty="0"/>
              <a:t>(7.1622777,0.8377223)</a:t>
            </a:r>
          </a:p>
        </p:txBody>
      </p:sp>
    </p:spTree>
    <p:extLst>
      <p:ext uri="{BB962C8B-B14F-4D97-AF65-F5344CB8AC3E}">
        <p14:creationId xmlns:p14="http://schemas.microsoft.com/office/powerpoint/2010/main" val="41492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7924800" cy="626258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err="1"/>
              <a:t>bmi</a:t>
            </a:r>
            <a:r>
              <a:rPr lang="en-IN" dirty="0"/>
              <a:t> example modified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64534"/>
            <a:ext cx="8784976" cy="218840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 Earlier Version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 | weight / height ^ 2 &lt;= 18.5 = "You're underweight, you emo, you!"</a:t>
            </a:r>
          </a:p>
          <a:p>
            <a:r>
              <a:rPr lang="en-IN" sz="2200" dirty="0"/>
              <a:t> | weight / height ^ 2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 | weight / height ^ 2 &lt;= 30.0 = "You're fat! Lose some weight, fatty!"</a:t>
            </a:r>
          </a:p>
          <a:p>
            <a:r>
              <a:rPr lang="en-IN" sz="2200" dirty="0"/>
              <a:t> | otherwise = "You're a whale, congratulations!"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323528" y="4221088"/>
            <a:ext cx="8496944" cy="2376264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200" dirty="0" err="1"/>
              <a:t>bmiTell</a:t>
            </a:r>
            <a:r>
              <a:rPr lang="en-IN" sz="2200" dirty="0"/>
              <a:t> :: (</a:t>
            </a:r>
            <a:r>
              <a:rPr lang="en-IN" sz="2200" dirty="0" err="1"/>
              <a:t>RealFloat</a:t>
            </a:r>
            <a:r>
              <a:rPr lang="en-IN" sz="2200" dirty="0"/>
              <a:t> a) =&gt; a -&gt; a -&gt; String    --Revised using Where</a:t>
            </a:r>
          </a:p>
          <a:p>
            <a:r>
              <a:rPr lang="en-IN" sz="2200" dirty="0" err="1"/>
              <a:t>bmiTell</a:t>
            </a:r>
            <a:r>
              <a:rPr lang="en-IN" sz="2200" dirty="0"/>
              <a:t> weight height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18.5 = "You're underweight, you emo, you!"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25.0 = "You're supposedly normal. </a:t>
            </a:r>
            <a:r>
              <a:rPr lang="en-IN" sz="2200" dirty="0" err="1"/>
              <a:t>Pffft</a:t>
            </a:r>
            <a:r>
              <a:rPr lang="en-IN" sz="2200" dirty="0"/>
              <a:t>, I bet you're ugly!"</a:t>
            </a:r>
          </a:p>
          <a:p>
            <a:r>
              <a:rPr lang="en-IN" sz="2200" dirty="0"/>
              <a:t>| </a:t>
            </a:r>
            <a:r>
              <a:rPr lang="en-IN" sz="2200" dirty="0" err="1"/>
              <a:t>bmi</a:t>
            </a:r>
            <a:r>
              <a:rPr lang="en-IN" sz="2200" dirty="0"/>
              <a:t> &lt;= 30.0 = "You're fat! Lose some weight, fatty!"</a:t>
            </a:r>
          </a:p>
          <a:p>
            <a:r>
              <a:rPr lang="en-IN" sz="2200" dirty="0"/>
              <a:t>| otherwise = "You're a whale, congratulations!"</a:t>
            </a:r>
          </a:p>
          <a:p>
            <a:r>
              <a:rPr lang="en-IN" sz="2200" dirty="0"/>
              <a:t>where </a:t>
            </a:r>
            <a:r>
              <a:rPr lang="en-IN" sz="2200" dirty="0" err="1"/>
              <a:t>bmi</a:t>
            </a:r>
            <a:r>
              <a:rPr lang="en-IN" sz="2200" dirty="0"/>
              <a:t> = weight / height ^ 2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868144" y="2924944"/>
            <a:ext cx="2808312" cy="1080120"/>
          </a:xfrm>
          <a:prstGeom prst="wedgeEllipseCallout">
            <a:avLst>
              <a:gd name="adj1" fmla="val -176835"/>
              <a:gd name="adj2" fmla="val -163610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Same expression repeated thrice ! ! !</a:t>
            </a:r>
          </a:p>
        </p:txBody>
      </p:sp>
      <p:sp>
        <p:nvSpPr>
          <p:cNvPr id="7" name="Oval Callout 6"/>
          <p:cNvSpPr/>
          <p:nvPr/>
        </p:nvSpPr>
        <p:spPr>
          <a:xfrm>
            <a:off x="251520" y="2852936"/>
            <a:ext cx="4680520" cy="1080120"/>
          </a:xfrm>
          <a:prstGeom prst="wedgeEllipseCallout">
            <a:avLst>
              <a:gd name="adj1" fmla="val -33678"/>
              <a:gd name="adj2" fmla="val 269238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The where keyword is put after the guards , indented and several names or functions are defined</a:t>
            </a:r>
          </a:p>
        </p:txBody>
      </p:sp>
    </p:spTree>
    <p:extLst>
      <p:ext uri="{BB962C8B-B14F-4D97-AF65-F5344CB8AC3E}">
        <p14:creationId xmlns:p14="http://schemas.microsoft.com/office/powerpoint/2010/main" val="345217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 err="1"/>
              <a:t>Bmi</a:t>
            </a:r>
            <a:r>
              <a:rPr lang="en-IN" dirty="0"/>
              <a:t> – another version…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107504" y="620688"/>
            <a:ext cx="7776864" cy="3240360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13000">
                <a:srgbClr val="0047FF"/>
              </a:gs>
              <a:gs pos="28000">
                <a:srgbClr val="000082"/>
              </a:gs>
              <a:gs pos="42999">
                <a:srgbClr val="0047FF"/>
              </a:gs>
              <a:gs pos="58000">
                <a:srgbClr val="000082"/>
              </a:gs>
              <a:gs pos="72000">
                <a:srgbClr val="0047FF"/>
              </a:gs>
              <a:gs pos="87000">
                <a:srgbClr val="000082"/>
              </a:gs>
              <a:gs pos="100000">
                <a:srgbClr val="0047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 err="1"/>
              <a:t>bmiTell</a:t>
            </a:r>
            <a:r>
              <a:rPr lang="en-IN" sz="2000" dirty="0"/>
              <a:t> :: (</a:t>
            </a:r>
            <a:r>
              <a:rPr lang="en-IN" sz="2000" dirty="0" err="1"/>
              <a:t>RealFloat</a:t>
            </a:r>
            <a:r>
              <a:rPr lang="en-IN" sz="2000" dirty="0"/>
              <a:t> a) =&gt; a -&gt; a -&gt; String</a:t>
            </a:r>
          </a:p>
          <a:p>
            <a:r>
              <a:rPr lang="en-IN" sz="2000" dirty="0" err="1"/>
              <a:t>bmiTell</a:t>
            </a:r>
            <a:r>
              <a:rPr lang="en-IN" sz="2000" dirty="0"/>
              <a:t> weight height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skinny = "You're underweight, you emo, you!"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normal = "You're supposedly normal. </a:t>
            </a:r>
            <a:r>
              <a:rPr lang="en-IN" sz="2000" dirty="0" err="1"/>
              <a:t>Pffft</a:t>
            </a:r>
            <a:r>
              <a:rPr lang="en-IN" sz="2000" dirty="0"/>
              <a:t>, I bet you're ugly!"</a:t>
            </a:r>
          </a:p>
          <a:p>
            <a:r>
              <a:rPr lang="en-IN" sz="2000" dirty="0"/>
              <a:t>| </a:t>
            </a:r>
            <a:r>
              <a:rPr lang="en-IN" sz="2000" dirty="0" err="1"/>
              <a:t>bmi</a:t>
            </a:r>
            <a:r>
              <a:rPr lang="en-IN" sz="2000" dirty="0"/>
              <a:t> &lt;= fat = "You're fat! Lose some weight, fatty!"</a:t>
            </a:r>
          </a:p>
          <a:p>
            <a:r>
              <a:rPr lang="en-IN" sz="2000" dirty="0"/>
              <a:t>| otherwise = "You're a whale, congratulations!"</a:t>
            </a:r>
          </a:p>
          <a:p>
            <a:r>
              <a:rPr lang="en-IN" sz="2000" dirty="0"/>
              <a:t>where </a:t>
            </a:r>
            <a:r>
              <a:rPr lang="en-IN" sz="2000" dirty="0" err="1"/>
              <a:t>bmi</a:t>
            </a:r>
            <a:r>
              <a:rPr lang="en-IN" sz="2000" dirty="0"/>
              <a:t> = weight / height ^ 2</a:t>
            </a:r>
          </a:p>
          <a:p>
            <a:r>
              <a:rPr lang="en-IN" sz="2000" dirty="0"/>
              <a:t>skinny = 18.5</a:t>
            </a:r>
          </a:p>
          <a:p>
            <a:r>
              <a:rPr lang="en-IN" sz="2000" dirty="0"/>
              <a:t>normal = 25.0</a:t>
            </a:r>
          </a:p>
          <a:p>
            <a:r>
              <a:rPr lang="en-IN" sz="2000" dirty="0"/>
              <a:t>fat = 30.0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179512" y="4005064"/>
            <a:ext cx="8856984" cy="273630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names defined after where are visible across the Guards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They give us the advantage of not having to repeat ourselves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we decide that we want to calculate BMI a bit differently, we only have to change it once.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also improves readability by giving names to things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It can make our programs faster since </a:t>
            </a:r>
            <a:r>
              <a:rPr lang="en-IN" dirty="0" err="1">
                <a:solidFill>
                  <a:schemeClr val="bg2"/>
                </a:solidFill>
              </a:rPr>
              <a:t>bmi</a:t>
            </a:r>
            <a:r>
              <a:rPr lang="en-IN" dirty="0">
                <a:solidFill>
                  <a:schemeClr val="bg2"/>
                </a:solidFill>
              </a:rPr>
              <a:t> variable here is calculated only once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names we define in the where section of a function are only visible to that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All the names are aligned at a single column if they are a part of the same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Bindings aren't shared across function bodies of different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you want several patterns of one function to access some shared name, you have to define it globally.</a:t>
            </a:r>
          </a:p>
        </p:txBody>
      </p:sp>
    </p:spTree>
    <p:extLst>
      <p:ext uri="{BB962C8B-B14F-4D97-AF65-F5344CB8AC3E}">
        <p14:creationId xmlns:p14="http://schemas.microsoft.com/office/powerpoint/2010/main" val="191310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70" y="218"/>
            <a:ext cx="7924800" cy="764486"/>
          </a:xfrm>
        </p:spPr>
        <p:txBody>
          <a:bodyPr/>
          <a:lstStyle/>
          <a:p>
            <a:r>
              <a:rPr lang="en-IN" dirty="0"/>
              <a:t>using where bindings to pattern match!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836712"/>
            <a:ext cx="8856984" cy="5832648"/>
          </a:xfrm>
        </p:spPr>
        <p:txBody>
          <a:bodyPr>
            <a:normAutofit/>
          </a:bodyPr>
          <a:lstStyle/>
          <a:p>
            <a:r>
              <a:rPr lang="en-IN" sz="2400" dirty="0"/>
              <a:t>Rewrite the where section of the previous function as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400050" lvl="1" indent="0">
              <a:buNone/>
            </a:pPr>
            <a:r>
              <a:rPr lang="en-IN" sz="2400" dirty="0"/>
              <a:t>where </a:t>
            </a:r>
            <a:r>
              <a:rPr lang="en-IN" sz="2400" dirty="0" err="1"/>
              <a:t>bmi</a:t>
            </a:r>
            <a:r>
              <a:rPr lang="en-IN" sz="2400" dirty="0"/>
              <a:t> = weight / height ^ 2</a:t>
            </a:r>
          </a:p>
          <a:p>
            <a:pPr marL="400050" lvl="1" indent="0">
              <a:buNone/>
            </a:pPr>
            <a:r>
              <a:rPr lang="da-DK" sz="2400" dirty="0"/>
              <a:t>(skinny, normal, fat) = (18.5, 25.0, 30.0)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2873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864096"/>
          </a:xfrm>
        </p:spPr>
        <p:txBody>
          <a:bodyPr/>
          <a:lstStyle/>
          <a:p>
            <a:r>
              <a:rPr lang="en-IN" dirty="0"/>
              <a:t>A trivial function to get a first and a last name and back initials.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1052736"/>
            <a:ext cx="8784976" cy="5544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initials :: String -&gt; String -&gt; String</a:t>
            </a:r>
          </a:p>
          <a:p>
            <a:pPr marL="0" indent="0">
              <a:buNone/>
            </a:pPr>
            <a:r>
              <a:rPr lang="en-IN" sz="2400" dirty="0"/>
              <a:t>initials </a:t>
            </a:r>
            <a:r>
              <a:rPr lang="en-IN" sz="2400" dirty="0" err="1"/>
              <a:t>firstname</a:t>
            </a:r>
            <a:r>
              <a:rPr lang="en-IN" sz="2400" dirty="0"/>
              <a:t> </a:t>
            </a:r>
            <a:r>
              <a:rPr lang="en-IN" sz="2400" dirty="0" err="1"/>
              <a:t>lastname</a:t>
            </a:r>
            <a:r>
              <a:rPr lang="en-IN" sz="2400" dirty="0"/>
              <a:t> = [f] ++ ". " ++ [l] ++ "."</a:t>
            </a:r>
          </a:p>
          <a:p>
            <a:pPr marL="0" indent="0">
              <a:buNone/>
            </a:pPr>
            <a:r>
              <a:rPr lang="en-IN" sz="2400" dirty="0"/>
              <a:t> where (f:_) = </a:t>
            </a:r>
            <a:r>
              <a:rPr lang="en-IN" sz="2400" dirty="0" err="1"/>
              <a:t>firstname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       (l:_) = </a:t>
            </a:r>
            <a:r>
              <a:rPr lang="en-IN" sz="2400" dirty="0" err="1"/>
              <a:t>lastname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initials "Abraham" "Lincoln"</a:t>
            </a:r>
          </a:p>
          <a:p>
            <a:pPr marL="0" indent="0">
              <a:buNone/>
            </a:pPr>
            <a:r>
              <a:rPr lang="en-IN" sz="2400" dirty="0"/>
              <a:t>"A. L."</a:t>
            </a:r>
          </a:p>
        </p:txBody>
      </p:sp>
    </p:spTree>
    <p:extLst>
      <p:ext uri="{BB962C8B-B14F-4D97-AF65-F5344CB8AC3E}">
        <p14:creationId xmlns:p14="http://schemas.microsoft.com/office/powerpoint/2010/main" val="211880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548680"/>
          </a:xfrm>
        </p:spPr>
        <p:txBody>
          <a:bodyPr/>
          <a:lstStyle/>
          <a:p>
            <a:r>
              <a:rPr lang="en-IN" dirty="0"/>
              <a:t>Let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Autofit/>
          </a:bodyPr>
          <a:lstStyle/>
          <a:p>
            <a:r>
              <a:rPr lang="en-IN" sz="2000" dirty="0"/>
              <a:t>Let Bindings are similar to where bindings         </a:t>
            </a:r>
            <a:r>
              <a:rPr lang="en-IN" sz="2000" dirty="0">
                <a:solidFill>
                  <a:srgbClr val="FFFF00"/>
                </a:solidFill>
              </a:rPr>
              <a:t>Syntax: let &lt;bindings&gt; in &lt;expression&gt;</a:t>
            </a:r>
          </a:p>
          <a:p>
            <a:r>
              <a:rPr lang="en-IN" sz="2000" dirty="0"/>
              <a:t>Normally, bindings are a syntactic construct that let you bind to variables at the end of a function and  the whole function can see them, including all the guards.</a:t>
            </a:r>
          </a:p>
          <a:p>
            <a:r>
              <a:rPr lang="en-IN" sz="2000" dirty="0"/>
              <a:t>Let bindings let you bind to variables anywhere and are expressions themselves, but are very </a:t>
            </a:r>
            <a:r>
              <a:rPr lang="en-IN" sz="2000"/>
              <a:t>local, so </a:t>
            </a:r>
            <a:r>
              <a:rPr lang="en-IN" sz="2000" dirty="0"/>
              <a:t>they don't span across guards.</a:t>
            </a:r>
          </a:p>
          <a:p>
            <a:r>
              <a:rPr lang="en-IN" sz="2000" dirty="0"/>
              <a:t>Let bindings can also be used for pattern matching.</a:t>
            </a:r>
          </a:p>
          <a:p>
            <a:r>
              <a:rPr lang="en-IN" sz="2000" dirty="0"/>
              <a:t>Example: Function to calculate surface area of a Cylinder</a:t>
            </a:r>
          </a:p>
          <a:p>
            <a:pPr marL="400050" lvl="1" indent="0">
              <a:buNone/>
            </a:pPr>
            <a:r>
              <a:rPr lang="pt-BR" sz="2000" dirty="0"/>
              <a:t>cylinder :: (RealFloat a) =&gt; a -&gt; a -&gt; a</a:t>
            </a:r>
          </a:p>
          <a:p>
            <a:pPr marL="400050" lvl="1" indent="0">
              <a:buNone/>
            </a:pPr>
            <a:r>
              <a:rPr lang="en-IN" sz="2000" dirty="0"/>
              <a:t>cylinder r h =</a:t>
            </a:r>
          </a:p>
          <a:p>
            <a:pPr marL="400050" lvl="1" indent="0">
              <a:buNone/>
            </a:pPr>
            <a:r>
              <a:rPr lang="pt-BR" sz="2000" dirty="0"/>
              <a:t>let sideArea = 2 * pi * r * h</a:t>
            </a:r>
          </a:p>
          <a:p>
            <a:pPr marL="400050" lvl="1" indent="0">
              <a:buNone/>
            </a:pPr>
            <a:r>
              <a:rPr lang="en-IN" sz="2000" dirty="0"/>
              <a:t>     </a:t>
            </a:r>
            <a:r>
              <a:rPr lang="en-IN" sz="2000" dirty="0" err="1"/>
              <a:t>topArea</a:t>
            </a:r>
            <a:r>
              <a:rPr lang="en-IN" sz="2000" dirty="0"/>
              <a:t> = pi * r ^2</a:t>
            </a:r>
          </a:p>
          <a:p>
            <a:pPr marL="400050" lvl="1" indent="0">
              <a:buNone/>
            </a:pPr>
            <a:r>
              <a:rPr lang="en-IN" sz="2000" dirty="0"/>
              <a:t>in  </a:t>
            </a:r>
            <a:r>
              <a:rPr lang="en-IN" sz="2000" dirty="0" err="1"/>
              <a:t>sideArea</a:t>
            </a:r>
            <a:r>
              <a:rPr lang="en-IN" sz="2000" dirty="0"/>
              <a:t> + 2 * </a:t>
            </a:r>
            <a:r>
              <a:rPr lang="en-IN" sz="2000" dirty="0" err="1"/>
              <a:t>topArea</a:t>
            </a:r>
            <a:endParaRPr lang="en-IN" sz="20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275856" y="4581128"/>
            <a:ext cx="5616624" cy="2088232"/>
          </a:xfrm>
          <a:prstGeom prst="flowChartAlternateProcess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:l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endParaRPr lang="en-IN" dirty="0">
              <a:solidFill>
                <a:srgbClr val="FFFFFF"/>
              </a:solidFill>
            </a:endParaRPr>
          </a:p>
          <a:p>
            <a:r>
              <a:rPr lang="en-IN" dirty="0">
                <a:solidFill>
                  <a:srgbClr val="FFFFFF"/>
                </a:solidFill>
              </a:rPr>
              <a:t>[1 of 1] Compiling Main             ( </a:t>
            </a:r>
            <a:r>
              <a:rPr lang="en-IN" dirty="0" err="1">
                <a:solidFill>
                  <a:srgbClr val="FFFFFF"/>
                </a:solidFill>
              </a:rPr>
              <a:t>surfarea.hs</a:t>
            </a:r>
            <a:r>
              <a:rPr lang="en-IN" dirty="0">
                <a:solidFill>
                  <a:srgbClr val="FFFFFF"/>
                </a:solidFill>
              </a:rPr>
              <a:t>, interpreted )</a:t>
            </a:r>
          </a:p>
          <a:p>
            <a:r>
              <a:rPr lang="en-IN" dirty="0">
                <a:solidFill>
                  <a:srgbClr val="FFFFFF"/>
                </a:solidFill>
              </a:rPr>
              <a:t>Ok, one module loaded.</a:t>
            </a:r>
          </a:p>
          <a:p>
            <a:r>
              <a:rPr lang="en-IN" dirty="0" err="1">
                <a:solidFill>
                  <a:srgbClr val="FFFFFF"/>
                </a:solidFill>
              </a:rPr>
              <a:t>ghci</a:t>
            </a:r>
            <a:r>
              <a:rPr lang="en-IN" dirty="0">
                <a:solidFill>
                  <a:srgbClr val="FFFFFF"/>
                </a:solidFill>
              </a:rPr>
              <a:t>&gt; cylinder 20 30</a:t>
            </a:r>
          </a:p>
          <a:p>
            <a:r>
              <a:rPr lang="en-IN" dirty="0">
                <a:solidFill>
                  <a:srgbClr val="FFFFFF"/>
                </a:solidFill>
              </a:rPr>
              <a:t>6283.185307179587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436096" y="2420888"/>
            <a:ext cx="3528392" cy="1008112"/>
          </a:xfrm>
          <a:prstGeom prst="wedgeEllipseCallout">
            <a:avLst>
              <a:gd name="adj1" fmla="val -177638"/>
              <a:gd name="adj2" fmla="val 233575"/>
            </a:avLst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Indentation is important !</a:t>
            </a:r>
          </a:p>
        </p:txBody>
      </p:sp>
    </p:spTree>
    <p:extLst>
      <p:ext uri="{BB962C8B-B14F-4D97-AF65-F5344CB8AC3E}">
        <p14:creationId xmlns:p14="http://schemas.microsoft.com/office/powerpoint/2010/main" val="229941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to match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en-IN" sz="2000" dirty="0"/>
              <a:t>--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:: (Integral a) =&gt; a -&gt; String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1 = "One!"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2 = "Two!"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3 = "Three!"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4 = "Four!"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5 = "Five!"</a:t>
            </a:r>
          </a:p>
          <a:p>
            <a:pPr marL="0" indent="0">
              <a:buNone/>
            </a:pPr>
            <a:r>
              <a:rPr lang="en-IN" sz="2000" dirty="0" err="1"/>
              <a:t>sayMe</a:t>
            </a:r>
            <a:r>
              <a:rPr lang="en-IN" sz="2000" dirty="0"/>
              <a:t> x = "Not between 1 and 5“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:l </a:t>
            </a:r>
            <a:r>
              <a:rPr lang="en-IN" sz="2000" dirty="0" err="1"/>
              <a:t>sayMe.hs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[1 of 1] Compiling Main             ( </a:t>
            </a:r>
            <a:r>
              <a:rPr lang="en-IN" sz="2000" dirty="0" err="1"/>
              <a:t>sayMe.hs</a:t>
            </a:r>
            <a:r>
              <a:rPr lang="en-IN" sz="2000" dirty="0"/>
              <a:t>, interpreted )</a:t>
            </a:r>
          </a:p>
          <a:p>
            <a:pPr marL="0" indent="0">
              <a:buNone/>
            </a:pPr>
            <a:r>
              <a:rPr lang="en-IN" sz="2000" dirty="0"/>
              <a:t>Ok, one module loaded.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1</a:t>
            </a:r>
          </a:p>
          <a:p>
            <a:pPr marL="0" indent="0">
              <a:buNone/>
            </a:pPr>
            <a:r>
              <a:rPr lang="en-IN" sz="2000" dirty="0"/>
              <a:t>"One!"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5</a:t>
            </a:r>
          </a:p>
          <a:p>
            <a:pPr marL="0" indent="0">
              <a:buNone/>
            </a:pPr>
            <a:r>
              <a:rPr lang="en-IN" sz="2000" dirty="0"/>
              <a:t>"Five!"</a:t>
            </a:r>
          </a:p>
          <a:p>
            <a:pPr marL="0" indent="0">
              <a:buNone/>
            </a:pPr>
            <a:r>
              <a:rPr lang="en-IN" sz="2000" dirty="0" err="1"/>
              <a:t>ghci</a:t>
            </a:r>
            <a:r>
              <a:rPr lang="en-IN" sz="2000" dirty="0"/>
              <a:t>&gt; </a:t>
            </a:r>
            <a:r>
              <a:rPr lang="en-IN" sz="2000" dirty="0" err="1"/>
              <a:t>sayMe</a:t>
            </a:r>
            <a:r>
              <a:rPr lang="en-IN" sz="2000" dirty="0"/>
              <a:t> 7</a:t>
            </a:r>
          </a:p>
          <a:p>
            <a:pPr marL="0" indent="0">
              <a:buNone/>
            </a:pPr>
            <a:r>
              <a:rPr lang="en-IN" sz="2000" dirty="0"/>
              <a:t>"Not between 1 and 5"</a:t>
            </a:r>
          </a:p>
        </p:txBody>
      </p:sp>
    </p:spTree>
    <p:extLst>
      <p:ext uri="{BB962C8B-B14F-4D97-AF65-F5344CB8AC3E}">
        <p14:creationId xmlns:p14="http://schemas.microsoft.com/office/powerpoint/2010/main" val="225962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5570"/>
            <a:ext cx="9144000" cy="698266"/>
          </a:xfrm>
        </p:spPr>
        <p:txBody>
          <a:bodyPr/>
          <a:lstStyle/>
          <a:p>
            <a:r>
              <a:rPr lang="en-IN" dirty="0"/>
              <a:t>Difference between let and where bindings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727356100"/>
              </p:ext>
            </p:extLst>
          </p:nvPr>
        </p:nvGraphicFramePr>
        <p:xfrm>
          <a:off x="107950" y="765175"/>
          <a:ext cx="89281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Let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Where Binding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let bindings are expressions themselves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bindings are just syntactic</a:t>
                      </a:r>
                    </a:p>
                    <a:p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constructs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107504" y="1988840"/>
            <a:ext cx="8928992" cy="4680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Font typeface="Arial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Uses of Let Bindings</a:t>
            </a:r>
          </a:p>
          <a:p>
            <a:pPr lvl="1"/>
            <a:r>
              <a:rPr lang="en-IN" sz="2000" dirty="0"/>
              <a:t>In replacing Expressions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(if 10 &gt; 5 then 10 else 0)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r>
              <a:rPr lang="en-IN" sz="1800" dirty="0" err="1"/>
              <a:t>ghci</a:t>
            </a:r>
            <a:r>
              <a:rPr lang="en-IN" sz="1800" dirty="0"/>
              <a:t>&gt; 4 * (let a = 9 in a + 1) + 2</a:t>
            </a:r>
          </a:p>
          <a:p>
            <a:pPr marL="800100" lvl="2" indent="0">
              <a:buNone/>
            </a:pPr>
            <a:r>
              <a:rPr lang="en-IN" sz="1800" dirty="0"/>
              <a:t>42</a:t>
            </a:r>
          </a:p>
          <a:p>
            <a:pPr marL="800100" lvl="2" indent="0">
              <a:buNone/>
            </a:pPr>
            <a:endParaRPr lang="en-IN" sz="1800" dirty="0"/>
          </a:p>
          <a:p>
            <a:pPr marL="800100" lvl="3" indent="-342900"/>
            <a:r>
              <a:rPr lang="en-IN" sz="2000" dirty="0"/>
              <a:t>To introduce functions in a local scope:</a:t>
            </a:r>
          </a:p>
          <a:p>
            <a:pPr marL="800100" lvl="2" indent="0">
              <a:buNone/>
            </a:pPr>
            <a:r>
              <a:rPr lang="it-IT" sz="1800" dirty="0"/>
              <a:t>ghci&gt; [let square x = x * x in (square 5, square 3, square 2)]</a:t>
            </a:r>
          </a:p>
          <a:p>
            <a:pPr marL="800100" lvl="2" indent="0">
              <a:buNone/>
            </a:pPr>
            <a:r>
              <a:rPr lang="en-IN" sz="1800" dirty="0"/>
              <a:t>[(25,9,4)]</a:t>
            </a:r>
          </a:p>
          <a:p>
            <a:pPr marL="800100" lvl="2" indent="0">
              <a:buNone/>
            </a:pP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4652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92696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928992" cy="5904656"/>
          </a:xfrm>
        </p:spPr>
        <p:txBody>
          <a:bodyPr/>
          <a:lstStyle/>
          <a:p>
            <a:r>
              <a:rPr lang="en-IN" sz="2400" dirty="0"/>
              <a:t>Separate several inline variables with semicolons: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a = 100; b = 200; c = 300 in a*b*c, let foo="Hey "; bar = "there!" in foo ++ bar)</a:t>
            </a:r>
          </a:p>
          <a:p>
            <a:pPr marL="400050" lvl="1" indent="0">
              <a:buNone/>
            </a:pPr>
            <a:r>
              <a:rPr lang="en-IN" sz="2400" dirty="0"/>
              <a:t>(6000000,"Hey there!")</a:t>
            </a:r>
          </a:p>
          <a:p>
            <a:r>
              <a:rPr lang="en-IN" sz="2400" dirty="0"/>
              <a:t>Pattern matching with let bindings: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(let (</a:t>
            </a:r>
            <a:r>
              <a:rPr lang="en-IN" sz="2400" dirty="0" err="1"/>
              <a:t>a,b,c</a:t>
            </a:r>
            <a:r>
              <a:rPr lang="en-IN" sz="2400" dirty="0"/>
              <a:t>) = (1,2,3) in </a:t>
            </a:r>
            <a:r>
              <a:rPr lang="en-IN" sz="2400" dirty="0" err="1"/>
              <a:t>a+b+c</a:t>
            </a:r>
            <a:r>
              <a:rPr lang="en-IN" sz="2400" dirty="0"/>
              <a:t>) * 100</a:t>
            </a:r>
          </a:p>
          <a:p>
            <a:pPr marL="400050" lvl="1" indent="0">
              <a:buNone/>
            </a:pPr>
            <a:r>
              <a:rPr lang="en-IN" sz="2400" dirty="0"/>
              <a:t>600</a:t>
            </a:r>
          </a:p>
          <a:p>
            <a:pPr marL="342900" lvl="1" indent="-342900"/>
            <a:r>
              <a:rPr lang="en-IN" sz="2400" dirty="0"/>
              <a:t>Let bindings inside list comprehensions:</a:t>
            </a:r>
          </a:p>
          <a:p>
            <a:pPr marL="400050" lvl="1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400050" lvl="1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2]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148064" y="1700808"/>
            <a:ext cx="3816424" cy="1183288"/>
          </a:xfrm>
          <a:prstGeom prst="wedgeEllipseCallout">
            <a:avLst>
              <a:gd name="adj1" fmla="val -71930"/>
              <a:gd name="adj2" fmla="val -50182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No need for a semicolon after the last binding but you can if you want !!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220072" y="2917819"/>
            <a:ext cx="3816424" cy="1399312"/>
          </a:xfrm>
          <a:prstGeom prst="wedgeEllipseCallout">
            <a:avLst>
              <a:gd name="adj1" fmla="val -54946"/>
              <a:gd name="adj2" fmla="val 120680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Let inside a comprehension is possible only if it doesn't filter</a:t>
            </a:r>
          </a:p>
          <a:p>
            <a:r>
              <a:rPr lang="en-IN" dirty="0"/>
              <a:t>the list and it only binds to names</a:t>
            </a:r>
          </a:p>
        </p:txBody>
      </p:sp>
    </p:spTree>
    <p:extLst>
      <p:ext uri="{BB962C8B-B14F-4D97-AF65-F5344CB8AC3E}">
        <p14:creationId xmlns:p14="http://schemas.microsoft.com/office/powerpoint/2010/main" val="15202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calcBmis :: (RealFloat a) =&gt; [(a, a)] -&gt; [a]</a:t>
            </a:r>
          </a:p>
          <a:p>
            <a:pPr marL="0" indent="0">
              <a:buNone/>
            </a:pPr>
            <a:r>
              <a:rPr lang="en-IN" sz="2400" dirty="0" err="1"/>
              <a:t>calcBmis</a:t>
            </a:r>
            <a:r>
              <a:rPr lang="en-IN" sz="2400" dirty="0"/>
              <a:t> </a:t>
            </a:r>
            <a:r>
              <a:rPr lang="en-IN" sz="2400" dirty="0" err="1"/>
              <a:t>xs</a:t>
            </a:r>
            <a:r>
              <a:rPr lang="en-IN" sz="2400" dirty="0"/>
              <a:t> = [</a:t>
            </a:r>
            <a:r>
              <a:rPr lang="en-IN" sz="2400" dirty="0" err="1"/>
              <a:t>bmi</a:t>
            </a:r>
            <a:r>
              <a:rPr lang="en-IN" sz="2400" dirty="0"/>
              <a:t> | (w, h) &lt;- </a:t>
            </a:r>
            <a:r>
              <a:rPr lang="en-IN" sz="2400" dirty="0" err="1"/>
              <a:t>xs</a:t>
            </a:r>
            <a:r>
              <a:rPr lang="en-IN" sz="2400" dirty="0"/>
              <a:t>, let </a:t>
            </a:r>
            <a:r>
              <a:rPr lang="en-IN" sz="2400" dirty="0" err="1"/>
              <a:t>bmi</a:t>
            </a:r>
            <a:r>
              <a:rPr lang="en-IN" sz="2400" dirty="0"/>
              <a:t> = w / h ^ 2, </a:t>
            </a:r>
            <a:r>
              <a:rPr lang="en-IN" sz="2400" dirty="0" err="1"/>
              <a:t>bmi</a:t>
            </a:r>
            <a:r>
              <a:rPr lang="en-IN" sz="2400" dirty="0"/>
              <a:t> &gt;= 25.0]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4716016" y="1844824"/>
            <a:ext cx="4320480" cy="1944216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The names defined in a let inside a list comprehension are visible to the output function (the part before the |) and all predicates and sections that come after of the binding. So we could make our function return only the BMIs of fat people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467544" y="2492896"/>
            <a:ext cx="3312368" cy="1584176"/>
          </a:xfrm>
          <a:prstGeom prst="wedgeEllipseCallout">
            <a:avLst>
              <a:gd name="adj1" fmla="val 25992"/>
              <a:gd name="adj2" fmla="val -106279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 can't use the </a:t>
            </a:r>
            <a:r>
              <a:rPr lang="en-IN" dirty="0" err="1"/>
              <a:t>bmi</a:t>
            </a:r>
            <a:r>
              <a:rPr lang="en-IN" dirty="0"/>
              <a:t> name in the (w, h) &lt;- </a:t>
            </a:r>
            <a:r>
              <a:rPr lang="en-IN" dirty="0" err="1"/>
              <a:t>xs</a:t>
            </a:r>
            <a:r>
              <a:rPr lang="en-IN" dirty="0"/>
              <a:t> part because it's defined prior to the let binding.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323528" y="4293096"/>
            <a:ext cx="8424936" cy="2376264"/>
          </a:xfrm>
          <a:prstGeom prst="flowChart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in part of the let binding is omitted in list comprehensions because the visibility of the names is already predefined there.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FFFFF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FFFF"/>
                </a:solidFill>
              </a:rPr>
              <a:t>However, we could use a let in binding in a predicate and the names defined would only be visible to that predicate.</a:t>
            </a:r>
          </a:p>
        </p:txBody>
      </p:sp>
    </p:spTree>
    <p:extLst>
      <p:ext uri="{BB962C8B-B14F-4D97-AF65-F5344CB8AC3E}">
        <p14:creationId xmlns:p14="http://schemas.microsoft.com/office/powerpoint/2010/main" val="248558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Variants of 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79512" y="692696"/>
            <a:ext cx="8784976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400" dirty="0"/>
              <a:t>ghci&gt; let zoot x y z = x * y + z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zoot 3 9 2</a:t>
            </a:r>
          </a:p>
          <a:p>
            <a:pPr marL="0" indent="0">
              <a:buNone/>
            </a:pPr>
            <a:r>
              <a:rPr lang="en-IN" sz="2400" dirty="0"/>
              <a:t>29</a:t>
            </a:r>
          </a:p>
          <a:p>
            <a:pPr marL="0" indent="0">
              <a:buNone/>
            </a:pPr>
            <a:r>
              <a:rPr lang="pl-PL" sz="2400" dirty="0"/>
              <a:t>ghci&gt; let boot x y z = x * y + z in boot 3 4 2</a:t>
            </a:r>
          </a:p>
          <a:p>
            <a:pPr marL="0" indent="0">
              <a:buNone/>
            </a:pPr>
            <a:r>
              <a:rPr lang="en-IN" sz="2400" dirty="0"/>
              <a:t>14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boot</a:t>
            </a:r>
          </a:p>
          <a:p>
            <a:pPr marL="0" indent="0">
              <a:buNone/>
            </a:pPr>
            <a:r>
              <a:rPr lang="en-IN" sz="2400" dirty="0"/>
              <a:t>&lt;interactive&gt;:1:0: Not in scope: `boot'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932040" y="2780928"/>
            <a:ext cx="4104456" cy="2088232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in part can also be omitted when defining functions and constants directly in </a:t>
            </a:r>
            <a:r>
              <a:rPr lang="en-IN" dirty="0" err="1"/>
              <a:t>GHCi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we do that, then the names will be visible throughout the entire interactive session.</a:t>
            </a:r>
          </a:p>
        </p:txBody>
      </p:sp>
    </p:spTree>
    <p:extLst>
      <p:ext uri="{BB962C8B-B14F-4D97-AF65-F5344CB8AC3E}">
        <p14:creationId xmlns:p14="http://schemas.microsoft.com/office/powerpoint/2010/main" val="63633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548680"/>
            <a:ext cx="8856984" cy="6264696"/>
          </a:xfrm>
        </p:spPr>
        <p:txBody>
          <a:bodyPr>
            <a:normAutofit/>
          </a:bodyPr>
          <a:lstStyle/>
          <a:p>
            <a:r>
              <a:rPr lang="en-IN" sz="2400" dirty="0"/>
              <a:t>Case expressions are much similar to if else expressions and let bindings.</a:t>
            </a:r>
          </a:p>
          <a:p>
            <a:r>
              <a:rPr lang="en-IN" sz="2400" dirty="0"/>
              <a:t>Not only can expressions be evaluated based on the possible cases of the value of a variable, but also can do pattern matching.</a:t>
            </a:r>
          </a:p>
          <a:p>
            <a:r>
              <a:rPr lang="en-IN" sz="2400" dirty="0"/>
              <a:t>The syntax for case expressions is pretty simple:</a:t>
            </a:r>
          </a:p>
          <a:p>
            <a:pPr marL="400050" lvl="1" indent="0">
              <a:buNone/>
            </a:pPr>
            <a:r>
              <a:rPr lang="en-IN" sz="2400" dirty="0"/>
              <a:t>case expression of 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pattern -&gt; result</a:t>
            </a:r>
          </a:p>
          <a:p>
            <a:pPr marL="400050" lvl="1" indent="0">
              <a:buNone/>
            </a:pPr>
            <a:r>
              <a:rPr lang="en-IN" sz="2400" dirty="0"/>
              <a:t>...</a:t>
            </a:r>
          </a:p>
          <a:p>
            <a:pPr marL="342900" lvl="1" indent="-342900"/>
            <a:r>
              <a:rPr lang="en-IN" sz="2400" dirty="0"/>
              <a:t>These two pieces of code do the same thing and are interchangeable:</a:t>
            </a:r>
          </a:p>
          <a:p>
            <a:pPr marL="342900" lvl="1" indent="-342900"/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179512" y="5360977"/>
            <a:ext cx="3960440" cy="1368152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[] =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head' (x:_) = x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427984" y="5373216"/>
            <a:ext cx="4608512" cy="1368152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head' :: [a] -&gt; a</a:t>
            </a:r>
          </a:p>
          <a:p>
            <a:r>
              <a:rPr lang="en-IN" dirty="0">
                <a:solidFill>
                  <a:schemeClr val="bg2"/>
                </a:solidFill>
              </a:rPr>
              <a:t>head'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case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of [] -&gt; error "No head for empty lists!"</a:t>
            </a:r>
          </a:p>
          <a:p>
            <a:r>
              <a:rPr lang="en-IN" dirty="0">
                <a:solidFill>
                  <a:schemeClr val="bg2"/>
                </a:solidFill>
              </a:rPr>
              <a:t>                                  (x:_) -&gt; x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6794682" y="2470191"/>
            <a:ext cx="2232248" cy="1008112"/>
          </a:xfrm>
          <a:prstGeom prst="wedgeEllipseCallout">
            <a:avLst>
              <a:gd name="adj1" fmla="val -206913"/>
              <a:gd name="adj2" fmla="val 6527"/>
            </a:avLst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rgbClr val="A65528"/>
              </a:gs>
              <a:gs pos="100000">
                <a:srgbClr val="66301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Expression is matched against the patterns.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2843808" y="3645024"/>
            <a:ext cx="5616624" cy="1296144"/>
          </a:xfrm>
          <a:prstGeom prst="flowChartProcess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The first pattern that matches the expression is used.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bg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/>
                </a:solidFill>
              </a:rPr>
              <a:t>If it falls through the whole case expression and no suitable pattern is found, a runtime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28728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Example usage of Case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12068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While Pattern matching on function parameters can only be done when defining functions, case expressions can be used pretty much anywhere.</a:t>
            </a:r>
          </a:p>
          <a:p>
            <a:pPr algn="just"/>
            <a:r>
              <a:rPr lang="en-IN" sz="2400" dirty="0"/>
              <a:t>They are useful for pattern matching against something in the middle of an expression.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395536" y="2564904"/>
            <a:ext cx="6264696" cy="1296144"/>
          </a:xfrm>
          <a:prstGeom prst="flowChartAlternateProcess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rgbClr val="FFFFFF"/>
                </a:solidFill>
              </a:rPr>
              <a:t>describeList</a:t>
            </a:r>
            <a:r>
              <a:rPr lang="en-IN" dirty="0">
                <a:solidFill>
                  <a:srgbClr val="FFFFFF"/>
                </a:solidFill>
              </a:rPr>
              <a:t>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= "The list is " ++ case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of [] -&gt; "empty."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[x] -&gt; "a singleton list."</a:t>
            </a:r>
          </a:p>
          <a:p>
            <a:r>
              <a:rPr lang="en-IN" dirty="0">
                <a:solidFill>
                  <a:srgbClr val="FFFFFF"/>
                </a:solidFill>
              </a:rPr>
              <a:t>                                                                     </a:t>
            </a:r>
            <a:r>
              <a:rPr lang="en-IN" dirty="0" err="1">
                <a:solidFill>
                  <a:srgbClr val="FFFFFF"/>
                </a:solidFill>
              </a:rPr>
              <a:t>xs</a:t>
            </a:r>
            <a:r>
              <a:rPr lang="en-IN" dirty="0">
                <a:solidFill>
                  <a:srgbClr val="FFFFFF"/>
                </a:solidFill>
              </a:rPr>
              <a:t> -&gt; "a longer list."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148064" y="4509120"/>
            <a:ext cx="3888432" cy="1800200"/>
          </a:xfrm>
          <a:prstGeom prst="flowChartAlternateProcess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:: [a] -&gt; String</a:t>
            </a:r>
          </a:p>
          <a:p>
            <a:r>
              <a:rPr lang="en-IN" dirty="0" err="1">
                <a:solidFill>
                  <a:schemeClr val="bg2"/>
                </a:solidFill>
              </a:rPr>
              <a:t>describeList</a:t>
            </a:r>
            <a:r>
              <a:rPr lang="en-IN" dirty="0">
                <a:solidFill>
                  <a:schemeClr val="bg2"/>
                </a:solidFill>
              </a:rPr>
              <a:t>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"The list is " ++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endParaRPr lang="en-IN" dirty="0">
              <a:solidFill>
                <a:schemeClr val="bg2"/>
              </a:solidFill>
            </a:endParaRPr>
          </a:p>
          <a:p>
            <a:r>
              <a:rPr lang="en-IN" dirty="0">
                <a:solidFill>
                  <a:schemeClr val="bg2"/>
                </a:solidFill>
              </a:rPr>
              <a:t>      where what [] = "empty."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[x] = "a singleton list."</a:t>
            </a:r>
          </a:p>
          <a:p>
            <a:r>
              <a:rPr lang="en-IN" dirty="0">
                <a:solidFill>
                  <a:schemeClr val="bg2"/>
                </a:solidFill>
              </a:rPr>
              <a:t>      what </a:t>
            </a:r>
            <a:r>
              <a:rPr lang="en-IN" dirty="0" err="1">
                <a:solidFill>
                  <a:schemeClr val="bg2"/>
                </a:solidFill>
              </a:rPr>
              <a:t>xs</a:t>
            </a:r>
            <a:r>
              <a:rPr lang="en-IN" dirty="0">
                <a:solidFill>
                  <a:schemeClr val="bg2"/>
                </a:solidFill>
              </a:rPr>
              <a:t> = "a longer list."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107504" y="4581128"/>
            <a:ext cx="3744416" cy="1800200"/>
          </a:xfrm>
          <a:prstGeom prst="wedgeEllipseCallout">
            <a:avLst>
              <a:gd name="adj1" fmla="val 83413"/>
              <a:gd name="adj2" fmla="val 775"/>
            </a:avLst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Because pattern matching in function definitions is syntactic sugar for case expressions, this is also possible !</a:t>
            </a:r>
          </a:p>
        </p:txBody>
      </p:sp>
    </p:spTree>
    <p:extLst>
      <p:ext uri="{BB962C8B-B14F-4D97-AF65-F5344CB8AC3E}">
        <p14:creationId xmlns:p14="http://schemas.microsoft.com/office/powerpoint/2010/main" val="326750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924" y="0"/>
            <a:ext cx="7924800" cy="620688"/>
          </a:xfrm>
        </p:spPr>
        <p:txBody>
          <a:bodyPr/>
          <a:lstStyle/>
          <a:p>
            <a:r>
              <a:rPr lang="en-IN" dirty="0"/>
              <a:t>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6048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dirty="0"/>
              <a:t>Pattern Matching is process of matching specific type of expressions.</a:t>
            </a:r>
          </a:p>
          <a:p>
            <a:pPr algn="just"/>
            <a:r>
              <a:rPr lang="en-IN" sz="2000" dirty="0"/>
              <a:t>Can be considered as a variant of dynamic polymorphism where at runtime, different methods can be executed depending on their argument list.</a:t>
            </a:r>
          </a:p>
          <a:p>
            <a:pPr algn="just"/>
            <a:r>
              <a:rPr lang="en-IN" sz="2000" dirty="0"/>
              <a:t>Example:</a:t>
            </a:r>
          </a:p>
          <a:p>
            <a:pPr marL="400050" lvl="1" indent="0" algn="just">
              <a:buNone/>
            </a:pPr>
            <a:r>
              <a:rPr lang="en-IN" sz="2000" dirty="0"/>
              <a:t>fact :: </a:t>
            </a:r>
            <a:r>
              <a:rPr lang="en-IN" sz="2000" dirty="0" err="1"/>
              <a:t>Int</a:t>
            </a:r>
            <a:r>
              <a:rPr lang="en-IN" sz="2000" dirty="0"/>
              <a:t> -&gt; 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</a:p>
          <a:p>
            <a:pPr marL="400050" lvl="1" indent="0" algn="just">
              <a:buNone/>
            </a:pPr>
            <a:r>
              <a:rPr lang="en-IN" sz="2000" dirty="0"/>
              <a:t>fact 0 = 1 </a:t>
            </a:r>
          </a:p>
          <a:p>
            <a:pPr marL="400050" lvl="1" indent="0" algn="just">
              <a:buNone/>
            </a:pPr>
            <a:r>
              <a:rPr lang="en-IN" sz="2000" dirty="0"/>
              <a:t>fact n = n * fact ( n - 1 ) 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/>
              <a:t>main = do </a:t>
            </a:r>
          </a:p>
          <a:p>
            <a:pPr marL="400050" lvl="1" indent="0" algn="just">
              <a:buNone/>
            </a:pPr>
            <a:r>
              <a:rPr lang="en-IN" sz="2000" dirty="0"/>
              <a:t>   </a:t>
            </a:r>
            <a:r>
              <a:rPr lang="en-IN" sz="2000" dirty="0" err="1"/>
              <a:t>putStrLn</a:t>
            </a:r>
            <a:r>
              <a:rPr lang="en-IN" sz="2000" dirty="0"/>
              <a:t> "The factorial of 5 is:" </a:t>
            </a:r>
          </a:p>
          <a:p>
            <a:pPr marL="400050" lvl="1" indent="0" algn="just">
              <a:buNone/>
            </a:pPr>
            <a:r>
              <a:rPr lang="en-IN" sz="2000" dirty="0"/>
              <a:t>   print (fact 5)</a:t>
            </a:r>
          </a:p>
          <a:p>
            <a:pPr marL="400050" lvl="1" indent="0" algn="just">
              <a:buNone/>
            </a:pPr>
            <a:endParaRPr lang="en-IN" sz="2000" dirty="0"/>
          </a:p>
          <a:p>
            <a:pPr marL="400050" lvl="1" indent="0" algn="just">
              <a:buNone/>
            </a:pPr>
            <a:r>
              <a:rPr lang="en-IN" sz="2000" dirty="0" err="1"/>
              <a:t>ghci</a:t>
            </a:r>
            <a:r>
              <a:rPr lang="en-IN" sz="2000" dirty="0"/>
              <a:t>&gt; main</a:t>
            </a:r>
          </a:p>
          <a:p>
            <a:pPr marL="400050" lvl="1" indent="0" algn="just">
              <a:buNone/>
            </a:pPr>
            <a:r>
              <a:rPr lang="en-IN" sz="2000" dirty="0"/>
              <a:t>The factorial of 5 is:</a:t>
            </a:r>
          </a:p>
          <a:p>
            <a:pPr marL="400050" lvl="1" indent="0" algn="just">
              <a:buNone/>
            </a:pPr>
            <a:r>
              <a:rPr lang="en-IN" sz="2000" dirty="0"/>
              <a:t>120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499992" y="1772816"/>
            <a:ext cx="4320480" cy="4824536"/>
          </a:xfrm>
          <a:prstGeom prst="flowChartAlternateProcess">
            <a:avLst/>
          </a:prstGeom>
          <a:gradFill>
            <a:gsLst>
              <a:gs pos="0">
                <a:srgbClr val="000000"/>
              </a:gs>
              <a:gs pos="39999">
                <a:srgbClr val="0A128C"/>
              </a:gs>
              <a:gs pos="70000">
                <a:srgbClr val="181CC7"/>
              </a:gs>
              <a:gs pos="88000">
                <a:srgbClr val="7005D4"/>
              </a:gs>
              <a:gs pos="100000">
                <a:srgbClr val="8C3D9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compiler will start searching for a function called "fact" with an argument.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the argument is not equal to 0, then the number will keep on calling the same function with 1 less than that of the actual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When the pattern of the argument exactly matches with 0, it will call our pattern which is "fact 0 = 1".</a:t>
            </a:r>
          </a:p>
        </p:txBody>
      </p:sp>
    </p:spTree>
    <p:extLst>
      <p:ext uri="{BB962C8B-B14F-4D97-AF65-F5344CB8AC3E}">
        <p14:creationId xmlns:p14="http://schemas.microsoft.com/office/powerpoint/2010/main" val="397252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A factorial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856984" cy="6048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--factorial using pattern matching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:: (Integral a) =&gt; a -&gt; a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0 = 1</a:t>
            </a:r>
          </a:p>
          <a:p>
            <a:pPr marL="0" indent="0">
              <a:buNone/>
            </a:pPr>
            <a:r>
              <a:rPr lang="en-IN" sz="2400" dirty="0" err="1"/>
              <a:t>factorialp</a:t>
            </a:r>
            <a:r>
              <a:rPr lang="en-IN" sz="2400" dirty="0"/>
              <a:t> n = n * </a:t>
            </a:r>
            <a:r>
              <a:rPr lang="en-IN" sz="2400" dirty="0" err="1"/>
              <a:t>factorialp</a:t>
            </a:r>
            <a:r>
              <a:rPr lang="en-IN" sz="2400" dirty="0"/>
              <a:t> (n - 1)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factorialp.hs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factorialp.hs</a:t>
            </a:r>
            <a:r>
              <a:rPr lang="en-IN" sz="2400" dirty="0"/>
              <a:t>, interpreted )</a:t>
            </a:r>
          </a:p>
          <a:p>
            <a:pPr marL="0" indent="0">
              <a:buNone/>
            </a:pPr>
            <a:r>
              <a:rPr lang="en-IN" sz="2400" dirty="0"/>
              <a:t>Ok, one module loaded.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0</a:t>
            </a:r>
          </a:p>
          <a:p>
            <a:pPr marL="0" indent="0">
              <a:buNone/>
            </a:pPr>
            <a:r>
              <a:rPr lang="en-IN" sz="2400" dirty="0"/>
              <a:t>1</a:t>
            </a:r>
          </a:p>
          <a:p>
            <a:pPr marL="0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factorialp</a:t>
            </a:r>
            <a:r>
              <a:rPr lang="en-IN" sz="2400" dirty="0"/>
              <a:t> 5</a:t>
            </a:r>
          </a:p>
          <a:p>
            <a:pPr marL="0" indent="0">
              <a:buNone/>
            </a:pPr>
            <a:r>
              <a:rPr lang="en-IN" sz="2400" dirty="0"/>
              <a:t>120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40152" y="397092"/>
            <a:ext cx="2736304" cy="2808312"/>
          </a:xfrm>
          <a:prstGeom prst="wedgeEllipseCallout">
            <a:avLst>
              <a:gd name="adj1" fmla="val -195111"/>
              <a:gd name="adj2" fmla="val 2054"/>
            </a:avLst>
          </a:prstGeom>
          <a:gradFill>
            <a:gsLst>
              <a:gs pos="0">
                <a:srgbClr val="03D4A8"/>
              </a:gs>
              <a:gs pos="25000">
                <a:srgbClr val="21D6E0"/>
              </a:gs>
              <a:gs pos="75000">
                <a:srgbClr val="0087E6"/>
              </a:gs>
              <a:gs pos="100000">
                <a:srgbClr val="005CB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Order is important 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Specify the most specific ones first and then the more general ones later</a:t>
            </a:r>
          </a:p>
        </p:txBody>
      </p:sp>
    </p:spTree>
    <p:extLst>
      <p:ext uri="{BB962C8B-B14F-4D97-AF65-F5344CB8AC3E}">
        <p14:creationId xmlns:p14="http://schemas.microsoft.com/office/powerpoint/2010/main" val="532093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5" y="218"/>
            <a:ext cx="7924800" cy="692478"/>
          </a:xfrm>
        </p:spPr>
        <p:txBody>
          <a:bodyPr/>
          <a:lstStyle/>
          <a:p>
            <a:r>
              <a:rPr lang="en-IN" dirty="0"/>
              <a:t>Factorial execution for n=3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764704"/>
            <a:ext cx="8856984" cy="5904656"/>
          </a:xfrm>
        </p:spPr>
        <p:txBody>
          <a:bodyPr/>
          <a:lstStyle/>
          <a:p>
            <a:pPr marL="400050" lvl="1" indent="0">
              <a:buNone/>
            </a:pPr>
            <a:r>
              <a:rPr lang="en-IN" sz="2400" dirty="0"/>
              <a:t>factorial 3</a:t>
            </a:r>
          </a:p>
          <a:p>
            <a:pPr marL="400050" lvl="1" indent="0">
              <a:buNone/>
            </a:pPr>
            <a:r>
              <a:rPr lang="en-IN" sz="2400" dirty="0"/>
              <a:t>3* factorial 2</a:t>
            </a:r>
          </a:p>
          <a:p>
            <a:pPr marL="400050" lvl="1" indent="0">
              <a:buNone/>
            </a:pPr>
            <a:r>
              <a:rPr lang="en-IN" sz="2400" dirty="0"/>
              <a:t>3*(2 * factorial 1)</a:t>
            </a:r>
          </a:p>
          <a:p>
            <a:pPr marL="400050" lvl="1" indent="0">
              <a:buNone/>
            </a:pPr>
            <a:r>
              <a:rPr lang="pt-BR" sz="2400" dirty="0"/>
              <a:t>3 * (2 * (1 * factorial 0))</a:t>
            </a:r>
          </a:p>
          <a:p>
            <a:pPr marL="400050" lvl="1" indent="0">
              <a:buNone/>
            </a:pPr>
            <a:r>
              <a:rPr lang="en-IN" sz="2400" dirty="0"/>
              <a:t>3 * (2 * (1 * 1))</a:t>
            </a:r>
          </a:p>
          <a:p>
            <a:pPr marL="400050" lvl="1" indent="0">
              <a:buNone/>
            </a:pPr>
            <a:r>
              <a:rPr lang="en-IN" sz="2400" dirty="0"/>
              <a:t>3 * (2 * 1)</a:t>
            </a:r>
          </a:p>
          <a:p>
            <a:pPr marL="400050" lvl="1" indent="0">
              <a:buNone/>
            </a:pPr>
            <a:r>
              <a:rPr lang="en-IN" sz="2400" dirty="0"/>
              <a:t>3 * 2</a:t>
            </a:r>
          </a:p>
          <a:p>
            <a:pPr marL="400050" lvl="1" indent="0">
              <a:buNone/>
            </a:pPr>
            <a:r>
              <a:rPr lang="en-IN" sz="2400" dirty="0"/>
              <a:t>6</a:t>
            </a:r>
          </a:p>
          <a:p>
            <a:endParaRPr lang="en-IN" dirty="0"/>
          </a:p>
        </p:txBody>
      </p:sp>
      <p:sp>
        <p:nvSpPr>
          <p:cNvPr id="4" name="Oval Callout 3"/>
          <p:cNvSpPr/>
          <p:nvPr/>
        </p:nvSpPr>
        <p:spPr>
          <a:xfrm>
            <a:off x="5652120" y="980728"/>
            <a:ext cx="2592288" cy="1368152"/>
          </a:xfrm>
          <a:prstGeom prst="wedgeEllipseCallout">
            <a:avLst>
              <a:gd name="adj1" fmla="val -142729"/>
              <a:gd name="adj2" fmla="val 62500"/>
            </a:avLst>
          </a:prstGeom>
          <a:gradFill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factorial 0 = 1 pattern is matched here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731822" y="3573016"/>
            <a:ext cx="3528392" cy="1728192"/>
          </a:xfrm>
          <a:prstGeom prst="flowChartAlternateProcess">
            <a:avLst/>
          </a:prstGeom>
          <a:gradFill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/>
              <a:t>Had we written the second pattern (factorial n) before the first one (factorial 0), it would catch all numbers, including 0 and our calculation would never terminate.</a:t>
            </a:r>
          </a:p>
        </p:txBody>
      </p:sp>
    </p:spTree>
    <p:extLst>
      <p:ext uri="{BB962C8B-B14F-4D97-AF65-F5344CB8AC3E}">
        <p14:creationId xmlns:p14="http://schemas.microsoft.com/office/powerpoint/2010/main" val="222150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4" y="0"/>
            <a:ext cx="7924800" cy="692696"/>
          </a:xfrm>
        </p:spPr>
        <p:txBody>
          <a:bodyPr/>
          <a:lstStyle/>
          <a:p>
            <a:r>
              <a:rPr lang="en-IN" dirty="0"/>
              <a:t>Pattern matching could fail!!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92696"/>
            <a:ext cx="8928992" cy="5976664"/>
          </a:xfrm>
        </p:spPr>
        <p:txBody>
          <a:bodyPr>
            <a:normAutofit fontScale="92500" lnSpcReduction="10000"/>
          </a:bodyPr>
          <a:lstStyle/>
          <a:p>
            <a:pPr marL="400050" lvl="1" indent="0">
              <a:buNone/>
            </a:pPr>
            <a:r>
              <a:rPr lang="en-IN" sz="2400" dirty="0"/>
              <a:t>--</a:t>
            </a:r>
            <a:r>
              <a:rPr lang="en-IN" sz="2400" dirty="0" err="1"/>
              <a:t>charName.hs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:: Char -&gt; String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'a' = "Albert"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/>
              <a:t>charName</a:t>
            </a:r>
            <a:r>
              <a:rPr lang="en-IN" sz="2400" dirty="0"/>
              <a:t> 'c' = "Cecil“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'a'</a:t>
            </a:r>
          </a:p>
          <a:p>
            <a:pPr marL="400050" lvl="1" indent="0">
              <a:buNone/>
            </a:pPr>
            <a:r>
              <a:rPr lang="en-IN" sz="2400" dirty="0"/>
              <a:t>"Albert"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'c'</a:t>
            </a:r>
          </a:p>
          <a:p>
            <a:pPr marL="400050" lvl="1" indent="0">
              <a:buNone/>
            </a:pPr>
            <a:r>
              <a:rPr lang="en-IN" sz="2400" dirty="0"/>
              <a:t>"Cecil"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charName</a:t>
            </a:r>
            <a:r>
              <a:rPr lang="en-IN" sz="2400" dirty="0"/>
              <a:t> ‘h'</a:t>
            </a:r>
          </a:p>
          <a:p>
            <a:pPr marL="400050" lvl="1" indent="0">
              <a:buNone/>
            </a:pPr>
            <a:r>
              <a:rPr lang="en-IN" sz="2400" dirty="0"/>
              <a:t>"*** Exception: </a:t>
            </a:r>
            <a:r>
              <a:rPr lang="en-IN" sz="2400" dirty="0" err="1"/>
              <a:t>charName.hs</a:t>
            </a:r>
            <a:r>
              <a:rPr lang="en-IN" sz="2400" dirty="0"/>
              <a:t>:(3,1)-(5,22): Non-exhaustive patterns in function </a:t>
            </a:r>
            <a:r>
              <a:rPr lang="en-IN" sz="2400" dirty="0" err="1"/>
              <a:t>charName</a:t>
            </a:r>
            <a:endParaRPr lang="en-IN" sz="2400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4860032" y="1412776"/>
            <a:ext cx="3960440" cy="2304256"/>
          </a:xfrm>
          <a:prstGeom prst="flowChartAlternateProcess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bg2"/>
                </a:solidFill>
              </a:rPr>
              <a:t>When making patterns, we should always include a catch-all pattern so that our program doesn't crash if we get some</a:t>
            </a:r>
          </a:p>
          <a:p>
            <a:r>
              <a:rPr lang="en-IN" dirty="0">
                <a:solidFill>
                  <a:schemeClr val="bg2"/>
                </a:solidFill>
              </a:rPr>
              <a:t>unexpected input.</a:t>
            </a:r>
          </a:p>
        </p:txBody>
      </p:sp>
    </p:spTree>
    <p:extLst>
      <p:ext uri="{BB962C8B-B14F-4D97-AF65-F5344CB8AC3E}">
        <p14:creationId xmlns:p14="http://schemas.microsoft.com/office/powerpoint/2010/main" val="321156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566" y="6005"/>
            <a:ext cx="7924800" cy="614683"/>
          </a:xfrm>
        </p:spPr>
        <p:txBody>
          <a:bodyPr/>
          <a:lstStyle/>
          <a:p>
            <a:r>
              <a:rPr lang="en-IN" dirty="0"/>
              <a:t>Fix !!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928992" cy="60486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IN" sz="2400" dirty="0"/>
              <a:t>--charName1.hs</a:t>
            </a:r>
          </a:p>
          <a:p>
            <a:pPr marL="400050" lvl="1" indent="0">
              <a:buNone/>
            </a:pPr>
            <a:r>
              <a:rPr lang="en-IN" sz="2400" dirty="0"/>
              <a:t>charName1 :: Char -&gt; String</a:t>
            </a:r>
          </a:p>
          <a:p>
            <a:pPr marL="400050" lvl="1" indent="0">
              <a:buNone/>
            </a:pPr>
            <a:r>
              <a:rPr lang="en-IN" sz="2400" dirty="0"/>
              <a:t>charName1 'a' = "Albert"</a:t>
            </a:r>
          </a:p>
          <a:p>
            <a:pPr marL="400050" lvl="1" indent="0">
              <a:buNone/>
            </a:pPr>
            <a:r>
              <a:rPr lang="en-IN" sz="2400" dirty="0"/>
              <a:t>charName1 'b' = 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/>
              <a:t>charName1 'c' = "Cecil"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charName1  x  = "String not defined“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charName1.hs</a:t>
            </a:r>
          </a:p>
          <a:p>
            <a:pPr marL="400050" lvl="1" indent="0">
              <a:buNone/>
            </a:pPr>
            <a:r>
              <a:rPr lang="en-IN" sz="2400" dirty="0"/>
              <a:t>[1 of 1] Compiling Main             ( charName1.hs,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charName1 'b'</a:t>
            </a:r>
          </a:p>
          <a:p>
            <a:pPr marL="400050" lvl="1" indent="0">
              <a:buNone/>
            </a:pPr>
            <a:r>
              <a:rPr lang="en-IN" sz="2400" dirty="0"/>
              <a:t>"</a:t>
            </a:r>
            <a:r>
              <a:rPr lang="en-IN" sz="2400" dirty="0" err="1"/>
              <a:t>Broseph</a:t>
            </a:r>
            <a:r>
              <a:rPr lang="en-IN" sz="2400" dirty="0"/>
              <a:t>"</a:t>
            </a:r>
          </a:p>
          <a:p>
            <a:pPr marL="400050" lvl="1" indent="0">
              <a:buNone/>
            </a:pPr>
            <a:r>
              <a:rPr lang="en-IN" sz="2400" dirty="0" err="1">
                <a:solidFill>
                  <a:srgbClr val="FFFF00"/>
                </a:solidFill>
              </a:rPr>
              <a:t>ghci</a:t>
            </a:r>
            <a:r>
              <a:rPr lang="en-IN" sz="2400" dirty="0">
                <a:solidFill>
                  <a:srgbClr val="FFFF00"/>
                </a:solidFill>
              </a:rPr>
              <a:t>&gt; charName1 'h'</a:t>
            </a:r>
          </a:p>
          <a:p>
            <a:pPr marL="400050" lvl="1" indent="0">
              <a:buNone/>
            </a:pPr>
            <a:r>
              <a:rPr lang="en-IN" sz="2400" dirty="0">
                <a:solidFill>
                  <a:srgbClr val="FFFF00"/>
                </a:solidFill>
              </a:rPr>
              <a:t>"String not defined"</a:t>
            </a:r>
          </a:p>
        </p:txBody>
      </p:sp>
    </p:spTree>
    <p:extLst>
      <p:ext uri="{BB962C8B-B14F-4D97-AF65-F5344CB8AC3E}">
        <p14:creationId xmlns:p14="http://schemas.microsoft.com/office/powerpoint/2010/main" val="313469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924800" cy="620688"/>
          </a:xfrm>
        </p:spPr>
        <p:txBody>
          <a:bodyPr/>
          <a:lstStyle/>
          <a:p>
            <a:r>
              <a:rPr lang="en-IN" dirty="0"/>
              <a:t>Pattern matching on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107504" y="620688"/>
            <a:ext cx="8856984" cy="604867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To make a function that takes two vectors in a 2D space (that are in the form of pairs) and adds them together</a:t>
            </a:r>
          </a:p>
          <a:p>
            <a:endParaRPr lang="en-IN" sz="2400" dirty="0"/>
          </a:p>
          <a:p>
            <a:r>
              <a:rPr lang="en-IN" sz="2400" dirty="0"/>
              <a:t>Without pattern matching</a:t>
            </a:r>
          </a:p>
          <a:p>
            <a:endParaRPr lang="en-IN" sz="2400" dirty="0"/>
          </a:p>
          <a:p>
            <a:pPr marL="400050" lvl="1" indent="0">
              <a:buNone/>
            </a:pPr>
            <a:r>
              <a:rPr lang="pt-BR" sz="2400" dirty="0"/>
              <a:t>addVectors :: (Num a) =&gt; (a, a) -&gt; (a, a) -&gt; (a, a)</a:t>
            </a:r>
          </a:p>
          <a:p>
            <a:pPr marL="400050" lvl="1" indent="0">
              <a:buNone/>
            </a:pPr>
            <a:r>
              <a:rPr lang="en-IN" sz="2400" dirty="0" err="1"/>
              <a:t>addVectors</a:t>
            </a:r>
            <a:r>
              <a:rPr lang="en-IN" sz="2400" dirty="0"/>
              <a:t> a b = (</a:t>
            </a:r>
            <a:r>
              <a:rPr lang="en-IN" sz="2400" dirty="0" err="1"/>
              <a:t>fst</a:t>
            </a:r>
            <a:r>
              <a:rPr lang="en-IN" sz="2400" dirty="0"/>
              <a:t> a + </a:t>
            </a:r>
            <a:r>
              <a:rPr lang="en-IN" sz="2400" dirty="0" err="1"/>
              <a:t>fst</a:t>
            </a:r>
            <a:r>
              <a:rPr lang="en-IN" sz="2400" dirty="0"/>
              <a:t> b, </a:t>
            </a:r>
            <a:r>
              <a:rPr lang="en-IN" sz="2400" dirty="0" err="1"/>
              <a:t>snd</a:t>
            </a:r>
            <a:r>
              <a:rPr lang="en-IN" sz="2400" dirty="0"/>
              <a:t> a + </a:t>
            </a:r>
            <a:r>
              <a:rPr lang="en-IN" sz="2400" dirty="0" err="1"/>
              <a:t>snd</a:t>
            </a:r>
            <a:r>
              <a:rPr lang="en-IN" sz="2400" dirty="0"/>
              <a:t> b)</a:t>
            </a:r>
          </a:p>
          <a:p>
            <a:pPr marL="400050" lvl="1" indent="0">
              <a:buNone/>
            </a:pPr>
            <a:endParaRPr lang="en-IN" sz="2400" dirty="0"/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:l </a:t>
            </a:r>
            <a:r>
              <a:rPr lang="en-IN" sz="2400" dirty="0" err="1"/>
              <a:t>addVectors.hs</a:t>
            </a:r>
            <a:endParaRPr lang="en-IN" sz="2400" dirty="0"/>
          </a:p>
          <a:p>
            <a:pPr marL="400050" lvl="1" indent="0">
              <a:buNone/>
            </a:pPr>
            <a:r>
              <a:rPr lang="en-IN" sz="2400" dirty="0"/>
              <a:t>[1 of 1] Compiling Main             ( </a:t>
            </a:r>
            <a:r>
              <a:rPr lang="en-IN" sz="2400" dirty="0" err="1"/>
              <a:t>addVectors.hs</a:t>
            </a:r>
            <a:r>
              <a:rPr lang="en-IN" sz="2400" dirty="0"/>
              <a:t>, interpreted )</a:t>
            </a:r>
          </a:p>
          <a:p>
            <a:pPr marL="400050" lvl="1" indent="0">
              <a:buNone/>
            </a:pPr>
            <a:r>
              <a:rPr lang="en-IN" sz="2400" dirty="0"/>
              <a:t>Ok, one module loaded.</a:t>
            </a:r>
          </a:p>
          <a:p>
            <a:pPr marL="400050" lvl="1" indent="0">
              <a:buNone/>
            </a:pPr>
            <a:r>
              <a:rPr lang="en-IN" sz="2400" dirty="0" err="1"/>
              <a:t>ghci</a:t>
            </a:r>
            <a:r>
              <a:rPr lang="en-IN" sz="2400" dirty="0"/>
              <a:t>&gt; </a:t>
            </a:r>
            <a:r>
              <a:rPr lang="en-IN" sz="2400" dirty="0" err="1"/>
              <a:t>addVectors</a:t>
            </a:r>
            <a:r>
              <a:rPr lang="en-IN" sz="2400" dirty="0"/>
              <a:t> (1,2) (3,4)</a:t>
            </a:r>
          </a:p>
          <a:p>
            <a:pPr marL="400050" lvl="1" indent="0">
              <a:buNone/>
            </a:pPr>
            <a:r>
              <a:rPr lang="en-IN" sz="2400" dirty="0"/>
              <a:t>(4,6)</a:t>
            </a:r>
          </a:p>
          <a:p>
            <a:pPr marL="400050" lvl="1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904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1019</TotalTime>
  <Words>4316</Words>
  <Application>Microsoft Office PowerPoint</Application>
  <PresentationFormat>On-screen Show (4:3)</PresentationFormat>
  <Paragraphs>468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Horizon</vt:lpstr>
      <vt:lpstr>Pattern matching</vt:lpstr>
      <vt:lpstr>Pattern matching in haskell</vt:lpstr>
      <vt:lpstr>Example to match a number</vt:lpstr>
      <vt:lpstr>Pattern matching</vt:lpstr>
      <vt:lpstr>A factorial example</vt:lpstr>
      <vt:lpstr>Factorial execution for n=3</vt:lpstr>
      <vt:lpstr>Pattern matching could fail!!</vt:lpstr>
      <vt:lpstr>Fix !!</vt:lpstr>
      <vt:lpstr>Pattern matching on tuples</vt:lpstr>
      <vt:lpstr>Addvectors using pattern matching</vt:lpstr>
      <vt:lpstr>Defining our own functions for triples</vt:lpstr>
      <vt:lpstr>pattern match in list comprehensions</vt:lpstr>
      <vt:lpstr>Lists and pattern matching</vt:lpstr>
      <vt:lpstr>our own implementation of the head function</vt:lpstr>
      <vt:lpstr>A safe list teller function !</vt:lpstr>
      <vt:lpstr>Length using pattern matching</vt:lpstr>
      <vt:lpstr>Execution of mylength</vt:lpstr>
      <vt:lpstr>Sum of a list</vt:lpstr>
      <vt:lpstr>guards</vt:lpstr>
      <vt:lpstr>A bmi example using guards</vt:lpstr>
      <vt:lpstr>Bmi with more parameters</vt:lpstr>
      <vt:lpstr>Our own Max function</vt:lpstr>
      <vt:lpstr>Our own compare function</vt:lpstr>
      <vt:lpstr>Where clause</vt:lpstr>
      <vt:lpstr>The bmi example modified</vt:lpstr>
      <vt:lpstr>Bmi – another version…</vt:lpstr>
      <vt:lpstr>using where bindings to pattern match!</vt:lpstr>
      <vt:lpstr>A trivial function to get a first and a last name and back initials.</vt:lpstr>
      <vt:lpstr>Let bindings</vt:lpstr>
      <vt:lpstr>Difference between let and where bindings</vt:lpstr>
      <vt:lpstr>Variants of let</vt:lpstr>
      <vt:lpstr>Variants of let</vt:lpstr>
      <vt:lpstr>Variants of let</vt:lpstr>
      <vt:lpstr>Case expressions</vt:lpstr>
      <vt:lpstr>Example usage of Case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412</cp:revision>
  <dcterms:created xsi:type="dcterms:W3CDTF">2022-01-17T04:17:54Z</dcterms:created>
  <dcterms:modified xsi:type="dcterms:W3CDTF">2023-03-19T15:30:02Z</dcterms:modified>
</cp:coreProperties>
</file>