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2F9ECC-F817-368B-5FA0-5A9DEC619336}" v="6" dt="2023-04-03T04:03:26.343"/>
    <p1510:client id="{F3B93F7B-4EAC-A7FB-010E-95E32D2265C5}" v="3" dt="2023-03-27T03:58:16.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esh Krishnan K (CSE)" userId="S::k_raghesh@cb.amrita.edu::735ba383-5b1f-4fba-bfef-9dd4f4c0a789" providerId="AD" clId="Web-{F3B93F7B-4EAC-A7FB-010E-95E32D2265C5}"/>
    <pc:docChg chg="modSld">
      <pc:chgData name="Raghesh Krishnan K (CSE)" userId="S::k_raghesh@cb.amrita.edu::735ba383-5b1f-4fba-bfef-9dd4f4c0a789" providerId="AD" clId="Web-{F3B93F7B-4EAC-A7FB-010E-95E32D2265C5}" dt="2023-03-27T03:58:14.195" v="1" actId="20577"/>
      <pc:docMkLst>
        <pc:docMk/>
      </pc:docMkLst>
      <pc:sldChg chg="modSp">
        <pc:chgData name="Raghesh Krishnan K (CSE)" userId="S::k_raghesh@cb.amrita.edu::735ba383-5b1f-4fba-bfef-9dd4f4c0a789" providerId="AD" clId="Web-{F3B93F7B-4EAC-A7FB-010E-95E32D2265C5}" dt="2023-03-27T03:58:14.195" v="1" actId="20577"/>
        <pc:sldMkLst>
          <pc:docMk/>
          <pc:sldMk cId="371464193" sldId="267"/>
        </pc:sldMkLst>
        <pc:spChg chg="mod">
          <ac:chgData name="Raghesh Krishnan K (CSE)" userId="S::k_raghesh@cb.amrita.edu::735ba383-5b1f-4fba-bfef-9dd4f4c0a789" providerId="AD" clId="Web-{F3B93F7B-4EAC-A7FB-010E-95E32D2265C5}" dt="2023-03-27T03:58:14.195" v="1" actId="20577"/>
          <ac:spMkLst>
            <pc:docMk/>
            <pc:sldMk cId="371464193" sldId="267"/>
            <ac:spMk id="5" creationId="{00000000-0000-0000-0000-000000000000}"/>
          </ac:spMkLst>
        </pc:spChg>
      </pc:sldChg>
    </pc:docChg>
  </pc:docChgLst>
  <pc:docChgLst>
    <pc:chgData name="Raghesh Krishnan K (CSE)" userId="S::k_raghesh@cb.amrita.edu::735ba383-5b1f-4fba-bfef-9dd4f4c0a789" providerId="AD" clId="Web-{B42F9ECC-F817-368B-5FA0-5A9DEC619336}"/>
    <pc:docChg chg="modSld">
      <pc:chgData name="Raghesh Krishnan K (CSE)" userId="S::k_raghesh@cb.amrita.edu::735ba383-5b1f-4fba-bfef-9dd4f4c0a789" providerId="AD" clId="Web-{B42F9ECC-F817-368B-5FA0-5A9DEC619336}" dt="2023-04-03T04:03:24.156" v="4" actId="20577"/>
      <pc:docMkLst>
        <pc:docMk/>
      </pc:docMkLst>
      <pc:sldChg chg="modSp">
        <pc:chgData name="Raghesh Krishnan K (CSE)" userId="S::k_raghesh@cb.amrita.edu::735ba383-5b1f-4fba-bfef-9dd4f4c0a789" providerId="AD" clId="Web-{B42F9ECC-F817-368B-5FA0-5A9DEC619336}" dt="2023-04-03T04:03:24.156" v="4" actId="20577"/>
        <pc:sldMkLst>
          <pc:docMk/>
          <pc:sldMk cId="1138964525" sldId="276"/>
        </pc:sldMkLst>
        <pc:spChg chg="mod">
          <ac:chgData name="Raghesh Krishnan K (CSE)" userId="S::k_raghesh@cb.amrita.edu::735ba383-5b1f-4fba-bfef-9dd4f4c0a789" providerId="AD" clId="Web-{B42F9ECC-F817-368B-5FA0-5A9DEC619336}" dt="2023-04-03T04:03:24.156" v="4" actId="20577"/>
          <ac:spMkLst>
            <pc:docMk/>
            <pc:sldMk cId="1138964525" sldId="27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BC5D68C-E44C-484F-ADB2-2D0E23CB9CA7}"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5D68C-E44C-484F-ADB2-2D0E23CB9CA7}"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5D68C-E44C-484F-ADB2-2D0E23CB9CA7}"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BC5D68C-E44C-484F-ADB2-2D0E23CB9CA7}"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5D68C-E44C-484F-ADB2-2D0E23CB9CA7}"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BC5D68C-E44C-484F-ADB2-2D0E23CB9CA7}"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C5D68C-E44C-484F-ADB2-2D0E23CB9CA7}" type="datetimeFigureOut">
              <a:rPr lang="en-IN" smtClean="0"/>
              <a:t>02-04-2023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5D68C-E44C-484F-ADB2-2D0E23CB9CA7}"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5D68C-E44C-484F-ADB2-2D0E23CB9CA7}" type="datetimeFigureOut">
              <a:rPr lang="en-IN" smtClean="0"/>
              <a:t>02-04-2023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5D68C-E44C-484F-ADB2-2D0E23CB9CA7}"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5D68C-E44C-484F-ADB2-2D0E23CB9CA7}"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BC5D68C-E44C-484F-ADB2-2D0E23CB9CA7}" type="datetimeFigureOut">
              <a:rPr lang="en-IN" smtClean="0"/>
              <a:t>02-04-2023</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B2C1FBF-7955-45E0-B0D9-9F9A35A0A07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2636912"/>
            <a:ext cx="6400800" cy="550912"/>
          </a:xfrm>
        </p:spPr>
        <p:txBody>
          <a:bodyPr>
            <a:normAutofit/>
          </a:bodyPr>
          <a:lstStyle/>
          <a:p>
            <a:r>
              <a:rPr lang="en-IN" sz="2800" dirty="0">
                <a:gradFill>
                  <a:gsLst>
                    <a:gs pos="0">
                      <a:srgbClr val="FBEAC7"/>
                    </a:gs>
                    <a:gs pos="17999">
                      <a:srgbClr val="FEE7F2"/>
                    </a:gs>
                    <a:gs pos="36000">
                      <a:srgbClr val="FAC77D"/>
                    </a:gs>
                    <a:gs pos="61000">
                      <a:srgbClr val="FBA97D"/>
                    </a:gs>
                    <a:gs pos="82001">
                      <a:srgbClr val="FBD49C"/>
                    </a:gs>
                    <a:gs pos="100000">
                      <a:srgbClr val="FEE7F2"/>
                    </a:gs>
                  </a:gsLst>
                  <a:lin ang="5400000" scaled="0"/>
                </a:gradFill>
              </a:rPr>
              <a:t>Recursion in Haskell</a:t>
            </a:r>
          </a:p>
        </p:txBody>
      </p:sp>
      <p:sp>
        <p:nvSpPr>
          <p:cNvPr id="2" name="Title 1"/>
          <p:cNvSpPr>
            <a:spLocks noGrp="1"/>
          </p:cNvSpPr>
          <p:nvPr>
            <p:ph type="ctrTitle"/>
          </p:nvPr>
        </p:nvSpPr>
        <p:spPr>
          <a:xfrm>
            <a:off x="755576" y="980728"/>
            <a:ext cx="7772400" cy="917056"/>
          </a:xfrm>
        </p:spPr>
        <p:txBody>
          <a:bodyPr/>
          <a:lstStyle/>
          <a:p>
            <a:r>
              <a:rPr lang="en-IN" dirty="0"/>
              <a:t>19CSE313 – Principles of Programming Languages</a:t>
            </a:r>
          </a:p>
        </p:txBody>
      </p:sp>
    </p:spTree>
    <p:extLst>
      <p:ext uri="{BB962C8B-B14F-4D97-AF65-F5344CB8AC3E}">
        <p14:creationId xmlns:p14="http://schemas.microsoft.com/office/powerpoint/2010/main" val="302476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12360" cy="620688"/>
          </a:xfrm>
        </p:spPr>
        <p:txBody>
          <a:bodyPr/>
          <a:lstStyle/>
          <a:p>
            <a:r>
              <a:rPr lang="en-IN" dirty="0"/>
              <a:t>Example - </a:t>
            </a:r>
            <a:r>
              <a:rPr lang="en-IN" dirty="0" err="1"/>
              <a:t>elem</a:t>
            </a:r>
            <a:endParaRPr lang="en-IN" dirty="0"/>
          </a:p>
        </p:txBody>
      </p:sp>
      <p:sp>
        <p:nvSpPr>
          <p:cNvPr id="3" name="Content Placeholder 2"/>
          <p:cNvSpPr>
            <a:spLocks noGrp="1"/>
          </p:cNvSpPr>
          <p:nvPr>
            <p:ph sz="quarter" idx="13"/>
          </p:nvPr>
        </p:nvSpPr>
        <p:spPr>
          <a:xfrm>
            <a:off x="35496" y="620688"/>
            <a:ext cx="9025368" cy="6120680"/>
          </a:xfrm>
        </p:spPr>
        <p:txBody>
          <a:bodyPr>
            <a:normAutofit/>
          </a:bodyPr>
          <a:lstStyle/>
          <a:p>
            <a:pPr marL="0" indent="0">
              <a:buNone/>
            </a:pPr>
            <a:r>
              <a:rPr lang="en-IN" sz="2400" dirty="0"/>
              <a:t>--</a:t>
            </a:r>
            <a:r>
              <a:rPr lang="en-IN" sz="2400" dirty="0" err="1"/>
              <a:t>elem</a:t>
            </a:r>
            <a:r>
              <a:rPr lang="en-IN" sz="2400" dirty="0"/>
              <a:t>'.</a:t>
            </a:r>
            <a:r>
              <a:rPr lang="en-IN" sz="2400" dirty="0" err="1"/>
              <a:t>hs</a:t>
            </a:r>
            <a:endParaRPr lang="en-IN" sz="2400" dirty="0"/>
          </a:p>
          <a:p>
            <a:pPr marL="0" indent="0">
              <a:buNone/>
            </a:pPr>
            <a:r>
              <a:rPr lang="en-IN" sz="2400" dirty="0" err="1"/>
              <a:t>elem</a:t>
            </a:r>
            <a:r>
              <a:rPr lang="en-IN" sz="2400" dirty="0"/>
              <a:t>' :: (</a:t>
            </a:r>
            <a:r>
              <a:rPr lang="en-IN" sz="2400" dirty="0" err="1"/>
              <a:t>Eq</a:t>
            </a:r>
            <a:r>
              <a:rPr lang="en-IN" sz="2400" dirty="0"/>
              <a:t> a) =&gt; a -&gt; [a] -&gt; Bool</a:t>
            </a:r>
          </a:p>
          <a:p>
            <a:pPr marL="0" indent="0">
              <a:buNone/>
            </a:pPr>
            <a:r>
              <a:rPr lang="en-IN" sz="2400" dirty="0" err="1"/>
              <a:t>elem</a:t>
            </a:r>
            <a:r>
              <a:rPr lang="en-IN" sz="2400" dirty="0"/>
              <a:t>' a [] = False</a:t>
            </a:r>
          </a:p>
          <a:p>
            <a:pPr marL="0" indent="0">
              <a:buNone/>
            </a:pPr>
            <a:r>
              <a:rPr lang="en-IN" sz="2400" dirty="0" err="1"/>
              <a:t>elem</a:t>
            </a:r>
            <a:r>
              <a:rPr lang="en-IN" sz="2400" dirty="0"/>
              <a:t>' a (</a:t>
            </a:r>
            <a:r>
              <a:rPr lang="en-IN" sz="2400" dirty="0" err="1"/>
              <a:t>x:xs</a:t>
            </a:r>
            <a:r>
              <a:rPr lang="en-IN" sz="2400" dirty="0"/>
              <a:t>)</a:t>
            </a:r>
          </a:p>
          <a:p>
            <a:pPr marL="0" indent="0">
              <a:buNone/>
            </a:pPr>
            <a:r>
              <a:rPr lang="en-IN" sz="2400" dirty="0"/>
              <a:t> | a == x = True</a:t>
            </a:r>
          </a:p>
          <a:p>
            <a:pPr marL="0" indent="0">
              <a:buNone/>
            </a:pPr>
            <a:r>
              <a:rPr lang="en-IN" sz="2400" dirty="0"/>
              <a:t> | otherwise = a `</a:t>
            </a:r>
            <a:r>
              <a:rPr lang="en-IN" sz="2400" dirty="0" err="1"/>
              <a:t>elem</a:t>
            </a:r>
            <a:r>
              <a:rPr lang="en-IN" sz="2400" dirty="0"/>
              <a:t>'` </a:t>
            </a:r>
            <a:r>
              <a:rPr lang="en-IN" sz="2400" dirty="0" err="1"/>
              <a:t>xs</a:t>
            </a:r>
            <a:endParaRPr lang="en-IN" sz="2400" dirty="0"/>
          </a:p>
          <a:p>
            <a:pPr marL="0" indent="0">
              <a:buNone/>
            </a:pPr>
            <a:endParaRPr lang="en-IN" sz="2400" dirty="0"/>
          </a:p>
          <a:p>
            <a:pPr marL="0" indent="0">
              <a:buNone/>
            </a:pPr>
            <a:r>
              <a:rPr lang="da-DK" sz="2400" dirty="0"/>
              <a:t>ghci&gt; elem 2 [1,2,3,4,5]</a:t>
            </a:r>
          </a:p>
          <a:p>
            <a:pPr marL="0" indent="0">
              <a:buNone/>
            </a:pPr>
            <a:r>
              <a:rPr lang="da-DK" sz="2400" dirty="0"/>
              <a:t>True</a:t>
            </a:r>
          </a:p>
          <a:p>
            <a:pPr marL="0" indent="0">
              <a:buNone/>
            </a:pPr>
            <a:r>
              <a:rPr lang="da-DK" sz="2400" dirty="0"/>
              <a:t>ghci&gt; elem 2 []</a:t>
            </a:r>
          </a:p>
          <a:p>
            <a:pPr marL="0" indent="0">
              <a:buNone/>
            </a:pPr>
            <a:r>
              <a:rPr lang="da-DK" sz="2400" dirty="0"/>
              <a:t>False</a:t>
            </a:r>
            <a:endParaRPr lang="en-IN" sz="2400" dirty="0"/>
          </a:p>
        </p:txBody>
      </p:sp>
      <p:sp>
        <p:nvSpPr>
          <p:cNvPr id="4" name="Oval Callout 3"/>
          <p:cNvSpPr/>
          <p:nvPr/>
        </p:nvSpPr>
        <p:spPr>
          <a:xfrm>
            <a:off x="5580112" y="908720"/>
            <a:ext cx="3456384" cy="1296144"/>
          </a:xfrm>
          <a:prstGeom prst="wedgeEllipseCallout">
            <a:avLst>
              <a:gd name="adj1" fmla="val -103447"/>
              <a:gd name="adj2" fmla="val -11620"/>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It takes an element and a list and sees if the element is present  in the list.</a:t>
            </a:r>
          </a:p>
        </p:txBody>
      </p:sp>
      <p:sp>
        <p:nvSpPr>
          <p:cNvPr id="5" name="Oval Callout 4"/>
          <p:cNvSpPr/>
          <p:nvPr/>
        </p:nvSpPr>
        <p:spPr>
          <a:xfrm>
            <a:off x="5508104" y="2528900"/>
            <a:ext cx="3600400" cy="1224136"/>
          </a:xfrm>
          <a:prstGeom prst="wedgeEllipseCallout">
            <a:avLst>
              <a:gd name="adj1" fmla="val -143640"/>
              <a:gd name="adj2" fmla="val -102969"/>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7030A0"/>
                </a:solidFill>
              </a:rPr>
              <a:t>Empty list contains no elements</a:t>
            </a:r>
          </a:p>
        </p:txBody>
      </p:sp>
      <p:sp>
        <p:nvSpPr>
          <p:cNvPr id="6" name="Oval Callout 5"/>
          <p:cNvSpPr/>
          <p:nvPr/>
        </p:nvSpPr>
        <p:spPr>
          <a:xfrm>
            <a:off x="5436096" y="4437112"/>
            <a:ext cx="3600400" cy="1728192"/>
          </a:xfrm>
          <a:prstGeom prst="wedgeEllipseCallout">
            <a:avLst>
              <a:gd name="adj1" fmla="val -120975"/>
              <a:gd name="adj2" fmla="val -96842"/>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If the head isn't the element then we check the tail. If we reach an empty list, the result is False.</a:t>
            </a:r>
          </a:p>
        </p:txBody>
      </p:sp>
    </p:spTree>
    <p:extLst>
      <p:ext uri="{BB962C8B-B14F-4D97-AF65-F5344CB8AC3E}">
        <p14:creationId xmlns:p14="http://schemas.microsoft.com/office/powerpoint/2010/main" val="17463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heel(1)">
                                      <p:cBhvr>
                                        <p:cTn id="47" dur="20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4704"/>
          </a:xfrm>
        </p:spPr>
        <p:txBody>
          <a:bodyPr/>
          <a:lstStyle/>
          <a:p>
            <a:r>
              <a:rPr lang="en-IN" dirty="0"/>
              <a:t>Example – quick sort</a:t>
            </a:r>
          </a:p>
        </p:txBody>
      </p:sp>
      <p:sp>
        <p:nvSpPr>
          <p:cNvPr id="3" name="Content Placeholder 2"/>
          <p:cNvSpPr>
            <a:spLocks noGrp="1"/>
          </p:cNvSpPr>
          <p:nvPr>
            <p:ph sz="quarter" idx="13"/>
          </p:nvPr>
        </p:nvSpPr>
        <p:spPr>
          <a:xfrm>
            <a:off x="107504" y="764704"/>
            <a:ext cx="8856984" cy="5904656"/>
          </a:xfrm>
        </p:spPr>
        <p:txBody>
          <a:bodyPr>
            <a:normAutofit lnSpcReduction="10000"/>
          </a:bodyPr>
          <a:lstStyle/>
          <a:p>
            <a:pPr marL="0" indent="0">
              <a:buNone/>
            </a:pPr>
            <a:endParaRPr lang="en-IN" sz="2400" dirty="0"/>
          </a:p>
          <a:p>
            <a:pPr marL="0" indent="0">
              <a:buNone/>
            </a:pPr>
            <a:r>
              <a:rPr lang="en-IN" sz="2400" dirty="0"/>
              <a:t>quicksort :: (Ord a) =&gt; [a] -&gt; [a]</a:t>
            </a:r>
          </a:p>
          <a:p>
            <a:pPr marL="0" indent="0">
              <a:buNone/>
            </a:pPr>
            <a:r>
              <a:rPr lang="en-IN" sz="2400" dirty="0"/>
              <a:t>quicksort [] = []</a:t>
            </a:r>
          </a:p>
          <a:p>
            <a:pPr marL="0" indent="0">
              <a:buNone/>
            </a:pPr>
            <a:r>
              <a:rPr lang="en-IN" sz="2400" dirty="0"/>
              <a:t>quicksort (</a:t>
            </a:r>
            <a:r>
              <a:rPr lang="en-IN" sz="2400" dirty="0" err="1"/>
              <a:t>x:xs</a:t>
            </a:r>
            <a:r>
              <a:rPr lang="en-IN" sz="2400" dirty="0"/>
              <a:t>) =</a:t>
            </a:r>
          </a:p>
          <a:p>
            <a:pPr marL="0" indent="0">
              <a:buNone/>
            </a:pPr>
            <a:r>
              <a:rPr lang="en-IN" sz="2400" dirty="0"/>
              <a:t>    let </a:t>
            </a:r>
            <a:r>
              <a:rPr lang="en-IN" sz="2400" dirty="0" err="1"/>
              <a:t>smallerSorted</a:t>
            </a:r>
            <a:r>
              <a:rPr lang="en-IN" sz="2400" dirty="0"/>
              <a:t> = quicksort [a | a &lt;- </a:t>
            </a:r>
            <a:r>
              <a:rPr lang="en-IN" sz="2400" dirty="0" err="1"/>
              <a:t>xs</a:t>
            </a:r>
            <a:r>
              <a:rPr lang="en-IN" sz="2400" dirty="0"/>
              <a:t>, a &lt;= x]</a:t>
            </a:r>
          </a:p>
          <a:p>
            <a:pPr marL="0" indent="0">
              <a:buNone/>
            </a:pPr>
            <a:r>
              <a:rPr lang="en-IN" sz="2400" dirty="0"/>
              <a:t>        </a:t>
            </a:r>
            <a:r>
              <a:rPr lang="en-IN" sz="2400" dirty="0" err="1"/>
              <a:t>biggerSorted</a:t>
            </a:r>
            <a:r>
              <a:rPr lang="en-IN" sz="2400" dirty="0"/>
              <a:t> = quicksort [a | a &lt;- </a:t>
            </a:r>
            <a:r>
              <a:rPr lang="en-IN" sz="2400" dirty="0" err="1"/>
              <a:t>xs</a:t>
            </a:r>
            <a:r>
              <a:rPr lang="en-IN" sz="2400" dirty="0"/>
              <a:t>, a &gt; x]</a:t>
            </a:r>
          </a:p>
          <a:p>
            <a:pPr marL="0" indent="0">
              <a:buNone/>
            </a:pPr>
            <a:r>
              <a:rPr lang="en-IN" sz="2400" dirty="0"/>
              <a:t>    in </a:t>
            </a:r>
            <a:r>
              <a:rPr lang="en-IN" sz="2400" dirty="0" err="1"/>
              <a:t>smallerSorted</a:t>
            </a:r>
            <a:r>
              <a:rPr lang="en-IN" sz="2400" dirty="0"/>
              <a:t> ++ [x] ++ </a:t>
            </a:r>
            <a:r>
              <a:rPr lang="en-IN" sz="2400" dirty="0" err="1"/>
              <a:t>biggerSorted</a:t>
            </a:r>
            <a:endParaRPr lang="en-IN" sz="2400" dirty="0"/>
          </a:p>
          <a:p>
            <a:pPr marL="0" indent="0">
              <a:buNone/>
            </a:pPr>
            <a:endParaRPr lang="en-IN" sz="2400" dirty="0"/>
          </a:p>
          <a:p>
            <a:pPr marL="0" indent="0">
              <a:buNone/>
            </a:pPr>
            <a:r>
              <a:rPr lang="en-IN" sz="2400" dirty="0" err="1"/>
              <a:t>ghci</a:t>
            </a:r>
            <a:r>
              <a:rPr lang="en-IN" sz="2400" dirty="0"/>
              <a:t>&gt; quicksort [10,2,5,3,1,6,7,4,2,3,4,8,9]</a:t>
            </a:r>
          </a:p>
          <a:p>
            <a:pPr marL="0" indent="0">
              <a:buNone/>
            </a:pPr>
            <a:r>
              <a:rPr lang="en-IN" sz="2400" dirty="0"/>
              <a:t>[1,2,2,3,3,4,4,5,6,7,8,9,10]</a:t>
            </a:r>
          </a:p>
          <a:p>
            <a:pPr marL="0" indent="0">
              <a:buNone/>
            </a:pPr>
            <a:r>
              <a:rPr lang="en-IN" sz="2400" dirty="0" err="1"/>
              <a:t>ghci</a:t>
            </a:r>
            <a:r>
              <a:rPr lang="en-IN" sz="2400" dirty="0"/>
              <a:t>&gt; quicksort "the quick brown fox jumps over the lazy dog"</a:t>
            </a:r>
          </a:p>
          <a:p>
            <a:pPr marL="0" indent="0">
              <a:buNone/>
            </a:pPr>
            <a:r>
              <a:rPr lang="en-IN" sz="2400" dirty="0"/>
              <a:t>"        </a:t>
            </a:r>
            <a:r>
              <a:rPr lang="en-IN" sz="2400" dirty="0" err="1"/>
              <a:t>abcdeeefghhijklmnoooopqrrsttuuvwxyz</a:t>
            </a:r>
            <a:r>
              <a:rPr lang="en-IN" sz="2400" dirty="0"/>
              <a:t>"</a:t>
            </a:r>
          </a:p>
        </p:txBody>
      </p:sp>
      <p:sp>
        <p:nvSpPr>
          <p:cNvPr id="4" name="Flowchart: Alternate Process 3"/>
          <p:cNvSpPr/>
          <p:nvPr/>
        </p:nvSpPr>
        <p:spPr>
          <a:xfrm>
            <a:off x="3995936" y="116632"/>
            <a:ext cx="5112568" cy="2520280"/>
          </a:xfrm>
          <a:prstGeom prst="flowChartAlternateProcess">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IN" dirty="0"/>
              <a:t>Type signature  - quicksort :: (Ord a) =&gt; [a] -&gt; [a]. </a:t>
            </a:r>
          </a:p>
          <a:p>
            <a:pPr marL="285750" indent="-285750" algn="just">
              <a:buFont typeface="Arial" panose="020B0604020202020204" pitchFamily="34" charset="0"/>
              <a:buChar char="•"/>
            </a:pPr>
            <a:r>
              <a:rPr lang="en-IN" dirty="0"/>
              <a:t>Edge condition - Empty list. A sorted empty list is an empty list. </a:t>
            </a:r>
          </a:p>
          <a:p>
            <a:pPr marL="285750" indent="-285750" algn="just">
              <a:buFont typeface="Arial" panose="020B0604020202020204" pitchFamily="34" charset="0"/>
              <a:buChar char="•"/>
            </a:pPr>
            <a:r>
              <a:rPr lang="en-IN" dirty="0"/>
              <a:t>Main algorithm: a sorted list is a list that has all the values smaller than (or equal to) the head of the      list in front (and those values are sorted), then   comes the head of the list in the middle and then come all the values that are bigger than the head (they're also sorted).</a:t>
            </a:r>
          </a:p>
        </p:txBody>
      </p:sp>
    </p:spTree>
    <p:extLst>
      <p:ext uri="{BB962C8B-B14F-4D97-AF65-F5344CB8AC3E}">
        <p14:creationId xmlns:p14="http://schemas.microsoft.com/office/powerpoint/2010/main" val="230828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4368" cy="764704"/>
          </a:xfrm>
        </p:spPr>
        <p:txBody>
          <a:bodyPr/>
          <a:lstStyle/>
          <a:p>
            <a:r>
              <a:rPr lang="en-IN" dirty="0"/>
              <a:t>Quick sort evaluation</a:t>
            </a:r>
          </a:p>
        </p:txBody>
      </p:sp>
      <p:sp>
        <p:nvSpPr>
          <p:cNvPr id="3" name="Content Placeholder 2"/>
          <p:cNvSpPr>
            <a:spLocks noGrp="1"/>
          </p:cNvSpPr>
          <p:nvPr>
            <p:ph sz="quarter" idx="13"/>
          </p:nvPr>
        </p:nvSpPr>
        <p:spPr>
          <a:xfrm>
            <a:off x="107504" y="836712"/>
            <a:ext cx="8856984" cy="5832648"/>
          </a:xfrm>
        </p:spPr>
        <p:txBody>
          <a:bodyPr>
            <a:normAutofit/>
          </a:bodyPr>
          <a:lstStyle/>
          <a:p>
            <a:r>
              <a:rPr lang="en-IN" sz="2200" dirty="0"/>
              <a:t>If we have to sort [5,1,9,4,6,7,3] ,the algorithm will first take the head, which is 5 and then put it in the middle of two lists that are smaller and bigger than it. </a:t>
            </a:r>
          </a:p>
          <a:p>
            <a:r>
              <a:rPr lang="en-IN" sz="2200" dirty="0"/>
              <a:t>Hence at a point, you will have [1,4,3] ++ [5] ++ [9,6,7] . </a:t>
            </a:r>
          </a:p>
          <a:p>
            <a:r>
              <a:rPr lang="en-IN" sz="2200" dirty="0"/>
              <a:t>Once the list is sorted completely, the number 5 will stay in the fourth place since there are 3 numbers lower than it and 3 numbers higher than it. </a:t>
            </a:r>
          </a:p>
          <a:p>
            <a:r>
              <a:rPr lang="en-IN" sz="2200" dirty="0"/>
              <a:t>Now, if [1,4,3] and [9,6,7] are sorted, a sorted list is obtained ! The two lists are sorted using the same function. </a:t>
            </a:r>
          </a:p>
          <a:p>
            <a:r>
              <a:rPr lang="en-IN" sz="2200" dirty="0"/>
              <a:t>Eventually, it reaches empty lists and an empty list is already sorted in a way, by virtue of being empty.</a:t>
            </a: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365103"/>
            <a:ext cx="5536095" cy="238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owchart: Alternate Process 3"/>
          <p:cNvSpPr/>
          <p:nvPr/>
        </p:nvSpPr>
        <p:spPr>
          <a:xfrm>
            <a:off x="107504" y="4581128"/>
            <a:ext cx="3312368" cy="2167334"/>
          </a:xfrm>
          <a:prstGeom prst="flowChartAlternateProcess">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t>Legend</a:t>
            </a:r>
          </a:p>
          <a:p>
            <a:pPr marL="285750" indent="-285750">
              <a:buFont typeface="Arial" panose="020B0604020202020204" pitchFamily="34" charset="0"/>
              <a:buChar char="•"/>
            </a:pPr>
            <a:r>
              <a:rPr lang="en-IN" dirty="0"/>
              <a:t>Orange - An element that is in place and won't move anymore</a:t>
            </a:r>
          </a:p>
          <a:p>
            <a:pPr marL="285750" indent="-285750">
              <a:buFont typeface="Arial" panose="020B0604020202020204" pitchFamily="34" charset="0"/>
              <a:buChar char="•"/>
            </a:pPr>
            <a:r>
              <a:rPr lang="en-IN" dirty="0"/>
              <a:t>Green – Pivot</a:t>
            </a:r>
          </a:p>
          <a:p>
            <a:pPr marL="285750" indent="-285750">
              <a:buFont typeface="Arial" panose="020B0604020202020204" pitchFamily="34" charset="0"/>
              <a:buChar char="•"/>
            </a:pPr>
            <a:r>
              <a:rPr lang="en-IN" dirty="0"/>
              <a:t>Light green – Elements smaller than pivot</a:t>
            </a:r>
          </a:p>
          <a:p>
            <a:pPr marL="285750" indent="-285750">
              <a:buFont typeface="Arial" panose="020B0604020202020204" pitchFamily="34" charset="0"/>
              <a:buChar char="•"/>
            </a:pPr>
            <a:r>
              <a:rPr lang="en-IN" dirty="0"/>
              <a:t>Black – Larger than pivot </a:t>
            </a:r>
          </a:p>
          <a:p>
            <a:pPr marL="285750" indent="-285750">
              <a:buFont typeface="Arial" panose="020B0604020202020204" pitchFamily="34" charset="0"/>
              <a:buChar char="•"/>
            </a:pPr>
            <a:r>
              <a:rPr lang="en-IN" dirty="0"/>
              <a:t>Yellow gradient – A Pass of QS</a:t>
            </a:r>
          </a:p>
        </p:txBody>
      </p:sp>
    </p:spTree>
    <p:extLst>
      <p:ext uri="{BB962C8B-B14F-4D97-AF65-F5344CB8AC3E}">
        <p14:creationId xmlns:p14="http://schemas.microsoft.com/office/powerpoint/2010/main" val="113896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2000"/>
                                        <p:tgtEl>
                                          <p:spTgt spid="1028"/>
                                        </p:tgtEl>
                                      </p:cBhvr>
                                    </p:animEffect>
                                    <p:anim calcmode="lin" valueType="num">
                                      <p:cBhvr>
                                        <p:cTn id="28" dur="2000" fill="hold"/>
                                        <p:tgtEl>
                                          <p:spTgt spid="1028"/>
                                        </p:tgtEl>
                                        <p:attrNameLst>
                                          <p:attrName>ppt_w</p:attrName>
                                        </p:attrNameLst>
                                      </p:cBhvr>
                                      <p:tavLst>
                                        <p:tav tm="0" fmla="#ppt_w*sin(2.5*pi*$)">
                                          <p:val>
                                            <p:fltVal val="0"/>
                                          </p:val>
                                        </p:tav>
                                        <p:tav tm="100000">
                                          <p:val>
                                            <p:fltVal val="1"/>
                                          </p:val>
                                        </p:tav>
                                      </p:tavLst>
                                    </p:anim>
                                    <p:anim calcmode="lin" valueType="num">
                                      <p:cBhvr>
                                        <p:cTn id="29" dur="2000" fill="hold"/>
                                        <p:tgtEl>
                                          <p:spTgt spid="1028"/>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lstStyle/>
          <a:p>
            <a:r>
              <a:rPr lang="en-IN" dirty="0"/>
              <a:t>Quick sort Imperative (‘C’) implementation</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836712"/>
            <a:ext cx="4200525" cy="527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836712"/>
            <a:ext cx="4374108"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797" y="6481608"/>
            <a:ext cx="9073008" cy="369332"/>
          </a:xfrm>
          <a:prstGeom prst="rect">
            <a:avLst/>
          </a:prstGeom>
        </p:spPr>
        <p:txBody>
          <a:bodyPr wrap="square">
            <a:spAutoFit/>
          </a:bodyPr>
          <a:lstStyle/>
          <a:p>
            <a:r>
              <a:rPr lang="en-IN" dirty="0"/>
              <a:t>Courtesy: https://beginnersbook.com/2015/02/quicksort-program-in-c/</a:t>
            </a:r>
          </a:p>
        </p:txBody>
      </p:sp>
    </p:spTree>
    <p:extLst>
      <p:ext uri="{BB962C8B-B14F-4D97-AF65-F5344CB8AC3E}">
        <p14:creationId xmlns:p14="http://schemas.microsoft.com/office/powerpoint/2010/main" val="216358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692696"/>
          </a:xfrm>
        </p:spPr>
        <p:txBody>
          <a:bodyPr/>
          <a:lstStyle/>
          <a:p>
            <a:r>
              <a:rPr lang="en-IN" dirty="0"/>
              <a:t>Thinking recursively – Summing up !</a:t>
            </a:r>
          </a:p>
        </p:txBody>
      </p:sp>
      <p:sp>
        <p:nvSpPr>
          <p:cNvPr id="3" name="Content Placeholder 2"/>
          <p:cNvSpPr>
            <a:spLocks noGrp="1"/>
          </p:cNvSpPr>
          <p:nvPr>
            <p:ph sz="quarter" idx="13"/>
          </p:nvPr>
        </p:nvSpPr>
        <p:spPr>
          <a:xfrm>
            <a:off x="107504" y="764704"/>
            <a:ext cx="8928992" cy="5976664"/>
          </a:xfrm>
        </p:spPr>
        <p:txBody>
          <a:bodyPr>
            <a:normAutofit/>
          </a:bodyPr>
          <a:lstStyle/>
          <a:p>
            <a:r>
              <a:rPr lang="en-IN" sz="2000" dirty="0"/>
              <a:t>Pattern Observed: </a:t>
            </a:r>
          </a:p>
          <a:p>
            <a:pPr lvl="1"/>
            <a:r>
              <a:rPr lang="en-IN" sz="2000" dirty="0"/>
              <a:t>Define an edge case and then </a:t>
            </a:r>
          </a:p>
          <a:p>
            <a:pPr lvl="1"/>
            <a:r>
              <a:rPr lang="en-IN" sz="2000" dirty="0"/>
              <a:t>define a function that does something between some element and the function applied to the rest.</a:t>
            </a:r>
          </a:p>
          <a:p>
            <a:pPr lvl="1"/>
            <a:r>
              <a:rPr lang="en-IN" sz="2000" dirty="0"/>
              <a:t>Example: A sum is the first element of a list plus the sum of the rest of the list.</a:t>
            </a:r>
          </a:p>
          <a:p>
            <a:pPr lvl="1"/>
            <a:r>
              <a:rPr lang="en-IN" sz="2000" dirty="0"/>
              <a:t>A product of a list is the first element of the list times the product of the rest of the list. </a:t>
            </a:r>
          </a:p>
          <a:p>
            <a:pPr lvl="1"/>
            <a:r>
              <a:rPr lang="en-IN" sz="2000" dirty="0"/>
              <a:t>The length of a list is one plus the length of the tail of the list etc.</a:t>
            </a:r>
          </a:p>
          <a:p>
            <a:r>
              <a:rPr lang="en-IN" sz="2000" dirty="0"/>
              <a:t>Edge cases: Some scenario where a recursive application doesn't make sense.</a:t>
            </a:r>
          </a:p>
          <a:p>
            <a:pPr lvl="1"/>
            <a:r>
              <a:rPr lang="en-IN" sz="2000" dirty="0"/>
              <a:t>E.g., For a list - empty list; For a tree – Leaf node</a:t>
            </a:r>
          </a:p>
          <a:p>
            <a:pPr lvl="1"/>
            <a:r>
              <a:rPr lang="en-IN" sz="2000" dirty="0"/>
              <a:t>Factorial - some number and the function applied to that number modified. Factorial of 0 doesn’t make sense and since multiplication, set as 1 (identity for product)</a:t>
            </a:r>
          </a:p>
          <a:p>
            <a:pPr lvl="1"/>
            <a:r>
              <a:rPr lang="en-IN" sz="2000" dirty="0"/>
              <a:t>For lists, sum of empty lists is 0 (Identity for addition)</a:t>
            </a:r>
          </a:p>
          <a:p>
            <a:pPr lvl="1"/>
            <a:r>
              <a:rPr lang="en-IN" sz="2000" dirty="0"/>
              <a:t>For quick sort – Edge case and identity are empty lists </a:t>
            </a:r>
          </a:p>
        </p:txBody>
      </p:sp>
    </p:spTree>
    <p:extLst>
      <p:ext uri="{BB962C8B-B14F-4D97-AF65-F5344CB8AC3E}">
        <p14:creationId xmlns:p14="http://schemas.microsoft.com/office/powerpoint/2010/main" val="53143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92"/>
            <a:ext cx="7956376" cy="608896"/>
          </a:xfrm>
        </p:spPr>
        <p:txBody>
          <a:bodyPr/>
          <a:lstStyle/>
          <a:p>
            <a:r>
              <a:rPr lang="en-IN" dirty="0"/>
              <a:t>Thinking recursively – some guidelines…</a:t>
            </a:r>
          </a:p>
        </p:txBody>
      </p:sp>
      <p:sp>
        <p:nvSpPr>
          <p:cNvPr id="3" name="Content Placeholder 2"/>
          <p:cNvSpPr>
            <a:spLocks noGrp="1"/>
          </p:cNvSpPr>
          <p:nvPr>
            <p:ph sz="quarter" idx="13"/>
          </p:nvPr>
        </p:nvSpPr>
        <p:spPr>
          <a:xfrm>
            <a:off x="107504" y="620688"/>
            <a:ext cx="8928992" cy="6120680"/>
          </a:xfrm>
        </p:spPr>
        <p:txBody>
          <a:bodyPr>
            <a:normAutofit/>
          </a:bodyPr>
          <a:lstStyle/>
          <a:p>
            <a:r>
              <a:rPr lang="en-IN" sz="2400" dirty="0"/>
              <a:t>So when trying to think of a recursive way to solve a problem…</a:t>
            </a:r>
          </a:p>
          <a:p>
            <a:r>
              <a:rPr lang="en-IN" sz="2400" dirty="0"/>
              <a:t>Try to think of when a recursive solution doesn't apply and see if you can use that as an edge case, </a:t>
            </a:r>
          </a:p>
          <a:p>
            <a:r>
              <a:rPr lang="en-IN" sz="2400" dirty="0"/>
              <a:t>think about identities and </a:t>
            </a:r>
          </a:p>
          <a:p>
            <a:r>
              <a:rPr lang="en-IN" sz="2400" dirty="0"/>
              <a:t>think about whether you'll break apart the parameters of the function (for instance, lists are usually broken into a head and a tail via pattern matching) and on which part you'll use the recursive call.</a:t>
            </a:r>
          </a:p>
        </p:txBody>
      </p:sp>
      <p:sp>
        <p:nvSpPr>
          <p:cNvPr id="4" name="TextBox 3"/>
          <p:cNvSpPr txBox="1"/>
          <p:nvPr/>
        </p:nvSpPr>
        <p:spPr>
          <a:xfrm>
            <a:off x="0" y="5909455"/>
            <a:ext cx="9032938" cy="646331"/>
          </a:xfrm>
          <a:prstGeom prst="rect">
            <a:avLst/>
          </a:prstGeom>
          <a:noFill/>
        </p:spPr>
        <p:txBody>
          <a:bodyPr wrap="square" rtlCol="0">
            <a:spAutoFit/>
          </a:bodyPr>
          <a:lstStyle/>
          <a:p>
            <a:r>
              <a:rPr lang="en-IN" dirty="0"/>
              <a:t>Reference:</a:t>
            </a:r>
          </a:p>
          <a:p>
            <a:r>
              <a:rPr lang="en-IN" dirty="0" err="1"/>
              <a:t>Miran</a:t>
            </a:r>
            <a:r>
              <a:rPr lang="en-IN" dirty="0"/>
              <a:t> </a:t>
            </a:r>
            <a:r>
              <a:rPr lang="en-IN" dirty="0" err="1"/>
              <a:t>Lipovaca</a:t>
            </a:r>
            <a:r>
              <a:rPr lang="en-IN" dirty="0"/>
              <a:t> - Learn You a Haskell for Great Good!_ A Beginner's Guide-No Starch Press (2011)</a:t>
            </a:r>
          </a:p>
        </p:txBody>
      </p:sp>
    </p:spTree>
    <p:extLst>
      <p:ext uri="{BB962C8B-B14F-4D97-AF65-F5344CB8AC3E}">
        <p14:creationId xmlns:p14="http://schemas.microsoft.com/office/powerpoint/2010/main" val="391061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7924800" cy="692696"/>
          </a:xfrm>
        </p:spPr>
        <p:txBody>
          <a:bodyPr>
            <a:scene3d>
              <a:camera prst="orthographicFront">
                <a:rot lat="0" lon="0" rev="900000"/>
              </a:camera>
              <a:lightRig rig="threePt" dir="t"/>
            </a:scene3d>
          </a:bodyPr>
          <a:lstStyle/>
          <a:p>
            <a:pPr algn="ctr"/>
            <a:r>
              <a:rPr lang="en-IN" dirty="0">
                <a:gradFill>
                  <a:gsLst>
                    <a:gs pos="0">
                      <a:srgbClr val="FBEAC7"/>
                    </a:gs>
                    <a:gs pos="17999">
                      <a:srgbClr val="FEE7F2"/>
                    </a:gs>
                    <a:gs pos="36000">
                      <a:srgbClr val="FAC77D"/>
                    </a:gs>
                    <a:gs pos="61000">
                      <a:srgbClr val="FBA97D"/>
                    </a:gs>
                    <a:gs pos="82001">
                      <a:srgbClr val="FBD49C"/>
                    </a:gs>
                    <a:gs pos="100000">
                      <a:srgbClr val="FEE7F2"/>
                    </a:gs>
                  </a:gsLst>
                  <a:lin ang="5400000" scaled="0"/>
                </a:gradFill>
                <a:latin typeface="Comic Sans MS" panose="030F0702030302020204" pitchFamily="66" charset="0"/>
              </a:rPr>
              <a:t>Thank you</a:t>
            </a:r>
          </a:p>
        </p:txBody>
      </p:sp>
    </p:spTree>
    <p:extLst>
      <p:ext uri="{BB962C8B-B14F-4D97-AF65-F5344CB8AC3E}">
        <p14:creationId xmlns:p14="http://schemas.microsoft.com/office/powerpoint/2010/main" val="73507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 y="-5570"/>
            <a:ext cx="7924800" cy="770274"/>
          </a:xfrm>
        </p:spPr>
        <p:txBody>
          <a:bodyPr/>
          <a:lstStyle/>
          <a:p>
            <a:r>
              <a:rPr lang="en-IN" dirty="0"/>
              <a:t>recursion</a:t>
            </a:r>
          </a:p>
        </p:txBody>
      </p:sp>
      <p:sp>
        <p:nvSpPr>
          <p:cNvPr id="3" name="Rectangle 2"/>
          <p:cNvSpPr/>
          <p:nvPr/>
        </p:nvSpPr>
        <p:spPr>
          <a:xfrm>
            <a:off x="107504" y="764704"/>
            <a:ext cx="8712968" cy="2677656"/>
          </a:xfrm>
          <a:prstGeom prst="rect">
            <a:avLst/>
          </a:prstGeom>
        </p:spPr>
        <p:txBody>
          <a:bodyPr wrap="square">
            <a:spAutoFit/>
          </a:bodyPr>
          <a:lstStyle/>
          <a:p>
            <a:pPr marL="342900" indent="-342900" algn="just">
              <a:buFont typeface="Arial" panose="020B0604020202020204" pitchFamily="34" charset="0"/>
              <a:buChar char="•"/>
            </a:pPr>
            <a:r>
              <a:rPr lang="en-IN" sz="2400" dirty="0"/>
              <a:t>Recursion is actually a way of defining functions in which the function is applied inside its own definition</a:t>
            </a:r>
          </a:p>
          <a:p>
            <a:pPr marL="342900" indent="-342900" algn="just">
              <a:buFont typeface="Arial" panose="020B0604020202020204" pitchFamily="34" charset="0"/>
              <a:buChar char="•"/>
            </a:pPr>
            <a:r>
              <a:rPr lang="en-IN" sz="2400" dirty="0"/>
              <a:t>Recursion is important to Haskell because unlike imperative languages, computations are done in Haskell by declaring what something is instead of declaring how to get it.</a:t>
            </a:r>
          </a:p>
          <a:p>
            <a:pPr marL="342900" indent="-342900" algn="just">
              <a:buFont typeface="Arial" panose="020B0604020202020204" pitchFamily="34" charset="0"/>
              <a:buChar char="•"/>
            </a:pPr>
            <a:r>
              <a:rPr lang="en-IN" sz="2400" dirty="0"/>
              <a:t>There are no while loops or for loops in Haskell and instead we many times have to use recursion to declare what something 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03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 y="-22932"/>
            <a:ext cx="9135322" cy="499604"/>
          </a:xfrm>
        </p:spPr>
        <p:txBody>
          <a:bodyPr/>
          <a:lstStyle/>
          <a:p>
            <a:r>
              <a:rPr lang="en-IN" dirty="0"/>
              <a:t>Example –maximum function using recursion</a:t>
            </a:r>
          </a:p>
        </p:txBody>
      </p:sp>
      <p:sp>
        <p:nvSpPr>
          <p:cNvPr id="3" name="Content Placeholder 2"/>
          <p:cNvSpPr>
            <a:spLocks noGrp="1"/>
          </p:cNvSpPr>
          <p:nvPr>
            <p:ph sz="quarter" idx="13"/>
          </p:nvPr>
        </p:nvSpPr>
        <p:spPr>
          <a:xfrm>
            <a:off x="107504" y="476672"/>
            <a:ext cx="8928992" cy="6192688"/>
          </a:xfrm>
        </p:spPr>
        <p:txBody>
          <a:bodyPr>
            <a:normAutofit/>
          </a:bodyPr>
          <a:lstStyle/>
          <a:p>
            <a:pPr marL="0" indent="0">
              <a:buNone/>
            </a:pPr>
            <a:r>
              <a:rPr lang="en-IN" sz="2400" dirty="0"/>
              <a:t>--</a:t>
            </a:r>
            <a:r>
              <a:rPr lang="en-IN" sz="2400" dirty="0" err="1"/>
              <a:t>maxrec.hs</a:t>
            </a:r>
            <a:endParaRPr lang="en-IN" sz="2400" dirty="0"/>
          </a:p>
          <a:p>
            <a:pPr marL="0" indent="0">
              <a:buNone/>
            </a:pPr>
            <a:r>
              <a:rPr lang="en-IN" sz="2400" dirty="0" err="1"/>
              <a:t>maxrec</a:t>
            </a:r>
            <a:r>
              <a:rPr lang="en-IN" sz="2400" dirty="0"/>
              <a:t> :: (Ord a) =&gt; [a] -&gt; a</a:t>
            </a:r>
          </a:p>
          <a:p>
            <a:pPr marL="0" indent="0">
              <a:buNone/>
            </a:pPr>
            <a:r>
              <a:rPr lang="en-IN" sz="2400" dirty="0" err="1"/>
              <a:t>maxrec</a:t>
            </a:r>
            <a:r>
              <a:rPr lang="en-IN" sz="2400" dirty="0"/>
              <a:t> [] = error "maximum of empty list"</a:t>
            </a:r>
          </a:p>
          <a:p>
            <a:pPr marL="0" indent="0">
              <a:buNone/>
            </a:pPr>
            <a:r>
              <a:rPr lang="en-IN" sz="2400" dirty="0" err="1"/>
              <a:t>maxrec</a:t>
            </a:r>
            <a:r>
              <a:rPr lang="en-IN" sz="2400" dirty="0"/>
              <a:t> [x] = x</a:t>
            </a:r>
          </a:p>
          <a:p>
            <a:pPr marL="0" indent="0">
              <a:buNone/>
            </a:pPr>
            <a:r>
              <a:rPr lang="en-IN" sz="2400" dirty="0" err="1"/>
              <a:t>maxrec</a:t>
            </a:r>
            <a:r>
              <a:rPr lang="en-IN" sz="2400" dirty="0"/>
              <a:t> (</a:t>
            </a:r>
            <a:r>
              <a:rPr lang="en-IN" sz="2400" dirty="0" err="1"/>
              <a:t>x:xs</a:t>
            </a:r>
            <a:r>
              <a:rPr lang="en-IN" sz="2400" dirty="0"/>
              <a:t>)</a:t>
            </a:r>
          </a:p>
          <a:p>
            <a:pPr marL="0" indent="0">
              <a:buNone/>
            </a:pPr>
            <a:r>
              <a:rPr lang="en-IN" sz="2400" dirty="0"/>
              <a:t>  | x &gt; </a:t>
            </a:r>
            <a:r>
              <a:rPr lang="en-IN" sz="2400" dirty="0" err="1"/>
              <a:t>maxTail</a:t>
            </a:r>
            <a:r>
              <a:rPr lang="en-IN" sz="2400" dirty="0"/>
              <a:t> = x</a:t>
            </a:r>
          </a:p>
          <a:p>
            <a:pPr marL="0" indent="0">
              <a:buNone/>
            </a:pPr>
            <a:r>
              <a:rPr lang="en-IN" sz="2400" dirty="0"/>
              <a:t>  | otherwise = </a:t>
            </a:r>
            <a:r>
              <a:rPr lang="en-IN" sz="2400" dirty="0" err="1"/>
              <a:t>maxTail</a:t>
            </a:r>
            <a:endParaRPr lang="en-IN" sz="2400" dirty="0"/>
          </a:p>
          <a:p>
            <a:pPr marL="0" indent="0">
              <a:buNone/>
            </a:pPr>
            <a:r>
              <a:rPr lang="en-IN" sz="2400" dirty="0"/>
              <a:t>  where </a:t>
            </a:r>
            <a:r>
              <a:rPr lang="en-IN" sz="2400" dirty="0" err="1"/>
              <a:t>maxTail</a:t>
            </a:r>
            <a:r>
              <a:rPr lang="en-IN" sz="2400" dirty="0"/>
              <a:t> = </a:t>
            </a:r>
            <a:r>
              <a:rPr lang="en-IN" sz="2400" dirty="0" err="1"/>
              <a:t>maxrec</a:t>
            </a:r>
            <a:r>
              <a:rPr lang="en-IN" sz="2400" dirty="0"/>
              <a:t> </a:t>
            </a:r>
            <a:r>
              <a:rPr lang="en-IN" sz="2400" dirty="0" err="1"/>
              <a:t>xs</a:t>
            </a:r>
            <a:endParaRPr lang="en-IN" sz="2400" dirty="0"/>
          </a:p>
        </p:txBody>
      </p:sp>
      <p:sp>
        <p:nvSpPr>
          <p:cNvPr id="4" name="Flowchart: Alternate Process 3"/>
          <p:cNvSpPr/>
          <p:nvPr/>
        </p:nvSpPr>
        <p:spPr>
          <a:xfrm>
            <a:off x="3995936" y="2060848"/>
            <a:ext cx="4968552" cy="2952328"/>
          </a:xfrm>
          <a:prstGeom prst="flowChartAlternateProcess">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bg2"/>
                </a:solidFill>
              </a:rPr>
              <a:t>ghci</a:t>
            </a:r>
            <a:r>
              <a:rPr lang="en-IN" dirty="0">
                <a:solidFill>
                  <a:schemeClr val="bg2"/>
                </a:solidFill>
              </a:rPr>
              <a:t>&gt; </a:t>
            </a:r>
            <a:r>
              <a:rPr lang="en-IN" dirty="0" err="1">
                <a:solidFill>
                  <a:schemeClr val="bg2"/>
                </a:solidFill>
              </a:rPr>
              <a:t>maxrec</a:t>
            </a:r>
            <a:r>
              <a:rPr lang="en-IN" dirty="0">
                <a:solidFill>
                  <a:schemeClr val="bg2"/>
                </a:solidFill>
              </a:rPr>
              <a:t> [5,2,3,1,4]</a:t>
            </a:r>
          </a:p>
          <a:p>
            <a:r>
              <a:rPr lang="en-IN" dirty="0">
                <a:solidFill>
                  <a:schemeClr val="bg2"/>
                </a:solidFill>
              </a:rPr>
              <a:t>5</a:t>
            </a:r>
          </a:p>
          <a:p>
            <a:r>
              <a:rPr lang="en-IN" dirty="0" err="1">
                <a:solidFill>
                  <a:schemeClr val="bg2"/>
                </a:solidFill>
              </a:rPr>
              <a:t>ghci</a:t>
            </a:r>
            <a:r>
              <a:rPr lang="en-IN" dirty="0">
                <a:solidFill>
                  <a:schemeClr val="bg2"/>
                </a:solidFill>
              </a:rPr>
              <a:t>&gt; </a:t>
            </a:r>
            <a:r>
              <a:rPr lang="en-IN" dirty="0" err="1">
                <a:solidFill>
                  <a:schemeClr val="bg2"/>
                </a:solidFill>
              </a:rPr>
              <a:t>maxrec</a:t>
            </a:r>
            <a:r>
              <a:rPr lang="en-IN" dirty="0">
                <a:solidFill>
                  <a:schemeClr val="bg2"/>
                </a:solidFill>
              </a:rPr>
              <a:t> [454,678,989,12,1]</a:t>
            </a:r>
          </a:p>
          <a:p>
            <a:r>
              <a:rPr lang="en-IN" dirty="0">
                <a:solidFill>
                  <a:schemeClr val="bg2"/>
                </a:solidFill>
              </a:rPr>
              <a:t>989</a:t>
            </a:r>
          </a:p>
          <a:p>
            <a:r>
              <a:rPr lang="en-IN" dirty="0" err="1">
                <a:solidFill>
                  <a:schemeClr val="bg2"/>
                </a:solidFill>
              </a:rPr>
              <a:t>ghci</a:t>
            </a:r>
            <a:r>
              <a:rPr lang="en-IN" dirty="0">
                <a:solidFill>
                  <a:schemeClr val="bg2"/>
                </a:solidFill>
              </a:rPr>
              <a:t>&gt; </a:t>
            </a:r>
            <a:r>
              <a:rPr lang="en-IN" dirty="0" err="1">
                <a:solidFill>
                  <a:schemeClr val="bg2"/>
                </a:solidFill>
              </a:rPr>
              <a:t>maxrec</a:t>
            </a:r>
            <a:r>
              <a:rPr lang="en-IN" dirty="0">
                <a:solidFill>
                  <a:schemeClr val="bg2"/>
                </a:solidFill>
              </a:rPr>
              <a:t> []</a:t>
            </a:r>
          </a:p>
          <a:p>
            <a:r>
              <a:rPr lang="en-IN" dirty="0">
                <a:solidFill>
                  <a:schemeClr val="bg2"/>
                </a:solidFill>
              </a:rPr>
              <a:t>*** Exception: maximum of empty list</a:t>
            </a:r>
          </a:p>
          <a:p>
            <a:r>
              <a:rPr lang="en-IN" dirty="0" err="1">
                <a:solidFill>
                  <a:schemeClr val="bg2"/>
                </a:solidFill>
              </a:rPr>
              <a:t>CallStack</a:t>
            </a:r>
            <a:r>
              <a:rPr lang="en-IN" dirty="0">
                <a:solidFill>
                  <a:schemeClr val="bg2"/>
                </a:solidFill>
              </a:rPr>
              <a:t> (from </a:t>
            </a:r>
            <a:r>
              <a:rPr lang="en-IN" dirty="0" err="1">
                <a:solidFill>
                  <a:schemeClr val="bg2"/>
                </a:solidFill>
              </a:rPr>
              <a:t>HasCallStack</a:t>
            </a:r>
            <a:r>
              <a:rPr lang="en-IN" dirty="0">
                <a:solidFill>
                  <a:schemeClr val="bg2"/>
                </a:solidFill>
              </a:rPr>
              <a:t>):</a:t>
            </a:r>
          </a:p>
          <a:p>
            <a:r>
              <a:rPr lang="en-IN" dirty="0">
                <a:solidFill>
                  <a:schemeClr val="bg2"/>
                </a:solidFill>
              </a:rPr>
              <a:t>  error, called at maxrec.hs:3:13 in </a:t>
            </a:r>
            <a:r>
              <a:rPr lang="en-IN" dirty="0" err="1">
                <a:solidFill>
                  <a:schemeClr val="bg2"/>
                </a:solidFill>
              </a:rPr>
              <a:t>main:Main</a:t>
            </a:r>
            <a:endParaRPr lang="en-IN" dirty="0">
              <a:solidFill>
                <a:schemeClr val="bg2"/>
              </a:solidFill>
            </a:endParaRPr>
          </a:p>
          <a:p>
            <a:r>
              <a:rPr lang="en-IN" dirty="0" err="1">
                <a:solidFill>
                  <a:schemeClr val="bg2"/>
                </a:solidFill>
              </a:rPr>
              <a:t>ghci</a:t>
            </a:r>
            <a:r>
              <a:rPr lang="en-IN" dirty="0">
                <a:solidFill>
                  <a:schemeClr val="bg2"/>
                </a:solidFill>
              </a:rPr>
              <a:t>&gt; </a:t>
            </a:r>
            <a:r>
              <a:rPr lang="en-IN" dirty="0" err="1">
                <a:solidFill>
                  <a:schemeClr val="bg2"/>
                </a:solidFill>
              </a:rPr>
              <a:t>maxrec</a:t>
            </a:r>
            <a:r>
              <a:rPr lang="en-IN" dirty="0">
                <a:solidFill>
                  <a:schemeClr val="bg2"/>
                </a:solidFill>
              </a:rPr>
              <a:t> [1]</a:t>
            </a:r>
          </a:p>
          <a:p>
            <a:r>
              <a:rPr lang="en-IN" dirty="0">
                <a:solidFill>
                  <a:schemeClr val="bg2"/>
                </a:solidFill>
              </a:rPr>
              <a:t>1</a:t>
            </a:r>
          </a:p>
        </p:txBody>
      </p:sp>
      <p:sp>
        <p:nvSpPr>
          <p:cNvPr id="5" name="Oval Callout 4"/>
          <p:cNvSpPr/>
          <p:nvPr/>
        </p:nvSpPr>
        <p:spPr>
          <a:xfrm>
            <a:off x="467544" y="4869160"/>
            <a:ext cx="4032448" cy="1800200"/>
          </a:xfrm>
          <a:prstGeom prst="wedgeEllipseCallout">
            <a:avLst>
              <a:gd name="adj1" fmla="val -42648"/>
              <a:gd name="adj2" fmla="val -98885"/>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t>Check if the head is greater than the maximum of the rest of the list. If it is, return the head. Otherwise, return the maximum of the rest of the list.</a:t>
            </a:r>
          </a:p>
        </p:txBody>
      </p:sp>
    </p:spTree>
    <p:extLst>
      <p:ext uri="{BB962C8B-B14F-4D97-AF65-F5344CB8AC3E}">
        <p14:creationId xmlns:p14="http://schemas.microsoft.com/office/powerpoint/2010/main" val="3714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000"/>
                                        <p:tgtEl>
                                          <p:spTgt spid="4"/>
                                        </p:tgtEl>
                                      </p:cBhvr>
                                    </p:animEffect>
                                    <p:anim calcmode="lin" valueType="num">
                                      <p:cBhvr>
                                        <p:cTn id="40" dur="2000" fill="hold"/>
                                        <p:tgtEl>
                                          <p:spTgt spid="4"/>
                                        </p:tgtEl>
                                        <p:attrNameLst>
                                          <p:attrName>ppt_w</p:attrName>
                                        </p:attrNameLst>
                                      </p:cBhvr>
                                      <p:tavLst>
                                        <p:tav tm="0" fmla="#ppt_w*sin(2.5*pi*$)">
                                          <p:val>
                                            <p:fltVal val="0"/>
                                          </p:val>
                                        </p:tav>
                                        <p:tav tm="100000">
                                          <p:val>
                                            <p:fltVal val="1"/>
                                          </p:val>
                                        </p:tav>
                                      </p:tavLst>
                                    </p:anim>
                                    <p:anim calcmode="lin" valueType="num">
                                      <p:cBhvr>
                                        <p:cTn id="4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620688"/>
          </a:xfrm>
        </p:spPr>
        <p:txBody>
          <a:bodyPr/>
          <a:lstStyle/>
          <a:p>
            <a:r>
              <a:rPr lang="en-IN" dirty="0"/>
              <a:t>Sample Evaluation of </a:t>
            </a:r>
            <a:r>
              <a:rPr lang="en-IN" dirty="0" err="1"/>
              <a:t>maxrec</a:t>
            </a:r>
            <a:endParaRPr lang="en-IN" dirty="0"/>
          </a:p>
        </p:txBody>
      </p:sp>
      <p:sp>
        <p:nvSpPr>
          <p:cNvPr id="3" name="Content Placeholder 2"/>
          <p:cNvSpPr>
            <a:spLocks noGrp="1"/>
          </p:cNvSpPr>
          <p:nvPr>
            <p:ph sz="quarter" idx="13"/>
          </p:nvPr>
        </p:nvSpPr>
        <p:spPr>
          <a:xfrm>
            <a:off x="107504" y="620688"/>
            <a:ext cx="9001000" cy="6120680"/>
          </a:xfrm>
        </p:spPr>
        <p:txBody>
          <a:bodyPr>
            <a:noAutofit/>
          </a:bodyPr>
          <a:lstStyle/>
          <a:p>
            <a:r>
              <a:rPr lang="en-IN" sz="2200" dirty="0"/>
              <a:t>Let's take an example list of numbers and check out how this would work on them: [2,5,1]. </a:t>
            </a:r>
          </a:p>
          <a:p>
            <a:r>
              <a:rPr lang="en-IN" sz="2200" dirty="0"/>
              <a:t>If we call maximum' on that, the first two patterns won't match. </a:t>
            </a:r>
          </a:p>
          <a:p>
            <a:r>
              <a:rPr lang="en-IN" sz="2200" dirty="0"/>
              <a:t>The third one will and the list is split into 2 and [5,1]. </a:t>
            </a:r>
          </a:p>
          <a:p>
            <a:r>
              <a:rPr lang="en-IN" sz="2200" dirty="0"/>
              <a:t>The where clause wants to know the maximum of [5,1], so we follow that route.</a:t>
            </a:r>
          </a:p>
          <a:p>
            <a:r>
              <a:rPr lang="en-IN" sz="2200" dirty="0"/>
              <a:t>It matches the third pattern again and [5,1] is split into 5 and [1]. </a:t>
            </a:r>
          </a:p>
          <a:p>
            <a:r>
              <a:rPr lang="en-IN" sz="2200" dirty="0"/>
              <a:t>Again, the where clause wants to know the maximum of [1] . </a:t>
            </a:r>
          </a:p>
          <a:p>
            <a:r>
              <a:rPr lang="en-IN" sz="2200" dirty="0"/>
              <a:t>Because that's the edge condition, it returns 1. </a:t>
            </a:r>
          </a:p>
          <a:p>
            <a:r>
              <a:rPr lang="en-IN" sz="2200" dirty="0"/>
              <a:t>Finally! So going up one step, comparing 5 to the maximum of [1] (which is 1), we obviously get back 5. </a:t>
            </a:r>
          </a:p>
          <a:p>
            <a:r>
              <a:rPr lang="en-IN" sz="2200" dirty="0"/>
              <a:t>So now we know that the maximum of [5,1] is 5. </a:t>
            </a:r>
          </a:p>
          <a:p>
            <a:r>
              <a:rPr lang="en-IN" sz="2200" dirty="0"/>
              <a:t>We go up one step again where we had 2 and [5,1] .</a:t>
            </a:r>
          </a:p>
          <a:p>
            <a:r>
              <a:rPr lang="en-IN" sz="2200" dirty="0"/>
              <a:t>Comparing 2 with the maximum of [5,1], which is 5, we choose 5.</a:t>
            </a:r>
          </a:p>
        </p:txBody>
      </p:sp>
    </p:spTree>
    <p:extLst>
      <p:ext uri="{BB962C8B-B14F-4D97-AF65-F5344CB8AC3E}">
        <p14:creationId xmlns:p14="http://schemas.microsoft.com/office/powerpoint/2010/main" val="35293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08504" cy="620688"/>
          </a:xfrm>
        </p:spPr>
        <p:txBody>
          <a:bodyPr/>
          <a:lstStyle/>
          <a:p>
            <a:r>
              <a:rPr lang="en-IN" dirty="0"/>
              <a:t>Imperative version of maximum element in a list</a:t>
            </a:r>
          </a:p>
        </p:txBody>
      </p:sp>
      <p:sp>
        <p:nvSpPr>
          <p:cNvPr id="3" name="Content Placeholder 2"/>
          <p:cNvSpPr>
            <a:spLocks noGrp="1"/>
          </p:cNvSpPr>
          <p:nvPr>
            <p:ph sz="quarter" idx="13"/>
          </p:nvPr>
        </p:nvSpPr>
        <p:spPr>
          <a:xfrm>
            <a:off x="107504" y="692696"/>
            <a:ext cx="8928992" cy="6048672"/>
          </a:xfrm>
        </p:spPr>
        <p:txBody>
          <a:bodyPr>
            <a:noAutofit/>
          </a:bodyPr>
          <a:lstStyle/>
          <a:p>
            <a:pPr marL="0" indent="0">
              <a:buNone/>
            </a:pPr>
            <a:r>
              <a:rPr lang="en-IN" sz="1400" b="1" dirty="0"/>
              <a:t>#include &lt;</a:t>
            </a:r>
            <a:r>
              <a:rPr lang="en-IN" sz="1400" b="1" dirty="0" err="1"/>
              <a:t>stdio.h</a:t>
            </a:r>
            <a:r>
              <a:rPr lang="en-IN" sz="1400" b="1" dirty="0"/>
              <a:t>&gt; </a:t>
            </a:r>
          </a:p>
          <a:p>
            <a:pPr marL="0" indent="0">
              <a:buNone/>
            </a:pPr>
            <a:r>
              <a:rPr lang="en-IN" sz="1400" b="1" dirty="0" err="1"/>
              <a:t>int</a:t>
            </a:r>
            <a:r>
              <a:rPr lang="en-IN" sz="1400" b="1" dirty="0"/>
              <a:t> main()</a:t>
            </a:r>
          </a:p>
          <a:p>
            <a:pPr marL="0" indent="0">
              <a:buNone/>
            </a:pPr>
            <a:r>
              <a:rPr lang="en-IN" sz="1400" b="1" dirty="0"/>
              <a:t>{  </a:t>
            </a:r>
          </a:p>
          <a:p>
            <a:pPr marL="0" indent="0">
              <a:buNone/>
            </a:pPr>
            <a:r>
              <a:rPr lang="en-IN" sz="1400" b="1" dirty="0"/>
              <a:t>    </a:t>
            </a:r>
            <a:r>
              <a:rPr lang="en-IN" sz="1400" b="1" dirty="0" err="1"/>
              <a:t>int</a:t>
            </a:r>
            <a:r>
              <a:rPr lang="en-IN" sz="1400" b="1" dirty="0"/>
              <a:t> size, </a:t>
            </a:r>
            <a:r>
              <a:rPr lang="en-IN" sz="1400" b="1" dirty="0" err="1"/>
              <a:t>i</a:t>
            </a:r>
            <a:r>
              <a:rPr lang="en-IN" sz="1400" b="1" dirty="0"/>
              <a:t>, largest;  </a:t>
            </a:r>
          </a:p>
          <a:p>
            <a:pPr marL="0" indent="0">
              <a:buNone/>
            </a:pPr>
            <a:r>
              <a:rPr lang="en-IN" sz="1400" b="1" dirty="0"/>
              <a:t>    </a:t>
            </a:r>
            <a:r>
              <a:rPr lang="en-IN" sz="1400" b="1" dirty="0" err="1"/>
              <a:t>printf</a:t>
            </a:r>
            <a:r>
              <a:rPr lang="en-IN" sz="1400" b="1" dirty="0"/>
              <a:t>("\n Enter the size of the array: "); </a:t>
            </a:r>
          </a:p>
          <a:p>
            <a:pPr marL="0" indent="0">
              <a:buNone/>
            </a:pPr>
            <a:r>
              <a:rPr lang="en-IN" sz="1400" b="1" dirty="0"/>
              <a:t>    </a:t>
            </a:r>
            <a:r>
              <a:rPr lang="en-IN" sz="1400" b="1" dirty="0" err="1"/>
              <a:t>scanf</a:t>
            </a:r>
            <a:r>
              <a:rPr lang="en-IN" sz="1400" b="1" dirty="0"/>
              <a:t>("%d", &amp;size); </a:t>
            </a:r>
          </a:p>
          <a:p>
            <a:pPr marL="0" indent="0">
              <a:buNone/>
            </a:pPr>
            <a:r>
              <a:rPr lang="en-IN" sz="1400" b="1" dirty="0"/>
              <a:t>    </a:t>
            </a:r>
            <a:r>
              <a:rPr lang="en-IN" sz="1400" b="1" dirty="0" err="1"/>
              <a:t>int</a:t>
            </a:r>
            <a:r>
              <a:rPr lang="en-IN" sz="1400" b="1" dirty="0"/>
              <a:t> array[size];  </a:t>
            </a:r>
          </a:p>
          <a:p>
            <a:pPr marL="0" indent="0">
              <a:buNone/>
            </a:pPr>
            <a:r>
              <a:rPr lang="en-IN" sz="1400" b="1" dirty="0"/>
              <a:t>    </a:t>
            </a:r>
            <a:r>
              <a:rPr lang="en-IN" sz="1400" b="1" dirty="0" err="1"/>
              <a:t>printf</a:t>
            </a:r>
            <a:r>
              <a:rPr lang="en-IN" sz="1400" b="1" dirty="0"/>
              <a:t>("\n Enter %d elements of the array: \n", size);  </a:t>
            </a:r>
          </a:p>
          <a:p>
            <a:pPr marL="0" indent="0">
              <a:buNone/>
            </a:pPr>
            <a:r>
              <a:rPr lang="en-IN" sz="1400" b="1" dirty="0"/>
              <a:t>    for (</a:t>
            </a:r>
            <a:r>
              <a:rPr lang="en-IN" sz="1400" b="1" dirty="0" err="1"/>
              <a:t>i</a:t>
            </a:r>
            <a:r>
              <a:rPr lang="en-IN" sz="1400" b="1" dirty="0"/>
              <a:t> = 0; </a:t>
            </a:r>
            <a:r>
              <a:rPr lang="en-IN" sz="1400" b="1" dirty="0" err="1"/>
              <a:t>i</a:t>
            </a:r>
            <a:r>
              <a:rPr lang="en-IN" sz="1400" b="1" dirty="0"/>
              <a:t> &lt; size; </a:t>
            </a:r>
            <a:r>
              <a:rPr lang="en-IN" sz="1400" b="1" dirty="0" err="1"/>
              <a:t>i</a:t>
            </a:r>
            <a:r>
              <a:rPr lang="en-IN" sz="1400" b="1" dirty="0"/>
              <a:t>++) </a:t>
            </a:r>
          </a:p>
          <a:p>
            <a:pPr marL="0" indent="0">
              <a:buNone/>
            </a:pPr>
            <a:r>
              <a:rPr lang="en-IN" sz="1400" b="1" dirty="0"/>
              <a:t>    { </a:t>
            </a:r>
          </a:p>
          <a:p>
            <a:pPr marL="0" indent="0">
              <a:buNone/>
            </a:pPr>
            <a:r>
              <a:rPr lang="en-IN" sz="1400" b="1" dirty="0"/>
              <a:t>       </a:t>
            </a:r>
            <a:r>
              <a:rPr lang="en-IN" sz="1400" b="1" dirty="0" err="1"/>
              <a:t>scanf</a:t>
            </a:r>
            <a:r>
              <a:rPr lang="en-IN" sz="1400" b="1" dirty="0"/>
              <a:t>("%d", &amp;array[</a:t>
            </a:r>
            <a:r>
              <a:rPr lang="en-IN" sz="1400" b="1" dirty="0" err="1"/>
              <a:t>i</a:t>
            </a:r>
            <a:r>
              <a:rPr lang="en-IN" sz="1400" b="1" dirty="0"/>
              <a:t>]); </a:t>
            </a:r>
          </a:p>
          <a:p>
            <a:pPr marL="0" indent="0">
              <a:buNone/>
            </a:pPr>
            <a:r>
              <a:rPr lang="en-IN" sz="1400" b="1" dirty="0"/>
              <a:t>    }  </a:t>
            </a:r>
          </a:p>
          <a:p>
            <a:pPr marL="0" indent="0">
              <a:buNone/>
            </a:pPr>
            <a:r>
              <a:rPr lang="en-IN" sz="1400" b="1" dirty="0"/>
              <a:t>    largest = array[0];  </a:t>
            </a:r>
          </a:p>
          <a:p>
            <a:pPr marL="0" indent="0">
              <a:buNone/>
            </a:pPr>
            <a:r>
              <a:rPr lang="en-IN" sz="1400" b="1" dirty="0"/>
              <a:t>    for (</a:t>
            </a:r>
            <a:r>
              <a:rPr lang="en-IN" sz="1400" b="1" dirty="0" err="1"/>
              <a:t>i</a:t>
            </a:r>
            <a:r>
              <a:rPr lang="en-IN" sz="1400" b="1" dirty="0"/>
              <a:t> = 1; </a:t>
            </a:r>
            <a:r>
              <a:rPr lang="en-IN" sz="1400" b="1" dirty="0" err="1"/>
              <a:t>i</a:t>
            </a:r>
            <a:r>
              <a:rPr lang="en-IN" sz="1400" b="1" dirty="0"/>
              <a:t> &lt; size; </a:t>
            </a:r>
            <a:r>
              <a:rPr lang="en-IN" sz="1400" b="1" dirty="0" err="1"/>
              <a:t>i</a:t>
            </a:r>
            <a:r>
              <a:rPr lang="en-IN" sz="1400" b="1" dirty="0"/>
              <a:t>++) </a:t>
            </a:r>
          </a:p>
          <a:p>
            <a:pPr marL="0" indent="0">
              <a:buNone/>
            </a:pPr>
            <a:r>
              <a:rPr lang="en-IN" sz="1400" b="1" dirty="0"/>
              <a:t>      { </a:t>
            </a:r>
          </a:p>
          <a:p>
            <a:pPr marL="0" indent="0">
              <a:buNone/>
            </a:pPr>
            <a:r>
              <a:rPr lang="en-IN" sz="1400" b="1" dirty="0"/>
              <a:t>          if (largest &lt; array[</a:t>
            </a:r>
            <a:r>
              <a:rPr lang="en-IN" sz="1400" b="1" dirty="0" err="1"/>
              <a:t>i</a:t>
            </a:r>
            <a:r>
              <a:rPr lang="en-IN" sz="1400" b="1" dirty="0"/>
              <a:t>]) </a:t>
            </a:r>
          </a:p>
          <a:p>
            <a:pPr marL="0" indent="0">
              <a:buNone/>
            </a:pPr>
            <a:r>
              <a:rPr lang="en-IN" sz="1400" b="1" dirty="0"/>
              <a:t>          largest = array[</a:t>
            </a:r>
            <a:r>
              <a:rPr lang="en-IN" sz="1400" b="1" dirty="0" err="1"/>
              <a:t>i</a:t>
            </a:r>
            <a:r>
              <a:rPr lang="en-IN" sz="1400" b="1" dirty="0"/>
              <a:t>]; </a:t>
            </a:r>
          </a:p>
          <a:p>
            <a:pPr marL="0" indent="0">
              <a:buNone/>
            </a:pPr>
            <a:r>
              <a:rPr lang="en-IN" sz="1400" b="1" dirty="0"/>
              <a:t>       }  </a:t>
            </a:r>
          </a:p>
          <a:p>
            <a:pPr marL="0" indent="0">
              <a:buNone/>
            </a:pPr>
            <a:endParaRPr lang="en-IN" sz="1400" b="1" dirty="0"/>
          </a:p>
          <a:p>
            <a:pPr marL="0" indent="0">
              <a:buNone/>
            </a:pPr>
            <a:r>
              <a:rPr lang="en-IN" sz="1400" b="1" dirty="0"/>
              <a:t>      </a:t>
            </a:r>
            <a:r>
              <a:rPr lang="en-IN" sz="1400" b="1" dirty="0" err="1"/>
              <a:t>printf</a:t>
            </a:r>
            <a:r>
              <a:rPr lang="en-IN" sz="1400" b="1" dirty="0"/>
              <a:t>("\n largest element present in the given array is : %d", largest); </a:t>
            </a:r>
          </a:p>
          <a:p>
            <a:pPr marL="0" indent="0">
              <a:buNone/>
            </a:pPr>
            <a:r>
              <a:rPr lang="en-IN" sz="1400" b="1" dirty="0"/>
              <a:t>      return 0; </a:t>
            </a:r>
          </a:p>
          <a:p>
            <a:pPr marL="0" indent="0">
              <a:buNone/>
            </a:pPr>
            <a:r>
              <a:rPr lang="en-IN" sz="1400" b="1" dirty="0"/>
              <a:t>}</a:t>
            </a:r>
          </a:p>
        </p:txBody>
      </p:sp>
      <p:sp>
        <p:nvSpPr>
          <p:cNvPr id="4" name="Flowchart: Alternate Process 3"/>
          <p:cNvSpPr/>
          <p:nvPr/>
        </p:nvSpPr>
        <p:spPr>
          <a:xfrm>
            <a:off x="3059832" y="4725144"/>
            <a:ext cx="5904656" cy="1728192"/>
          </a:xfrm>
          <a:prstGeom prst="flowChartAlternateProcess">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Algorithm !</a:t>
            </a:r>
          </a:p>
          <a:p>
            <a:pPr marL="285750" indent="-285750">
              <a:buFont typeface="Arial" panose="020B0604020202020204" pitchFamily="34" charset="0"/>
              <a:buChar char="•"/>
            </a:pPr>
            <a:r>
              <a:rPr lang="en-IN" dirty="0"/>
              <a:t>Set up a variable to hold the maximum value so far </a:t>
            </a:r>
          </a:p>
          <a:p>
            <a:pPr marL="285750" indent="-285750">
              <a:buFont typeface="Arial" panose="020B0604020202020204" pitchFamily="34" charset="0"/>
              <a:buChar char="•"/>
            </a:pPr>
            <a:r>
              <a:rPr lang="en-IN" dirty="0"/>
              <a:t>Loop through the elements of a list </a:t>
            </a:r>
          </a:p>
          <a:p>
            <a:pPr marL="285750" indent="-285750">
              <a:buFont typeface="Arial" panose="020B0604020202020204" pitchFamily="34" charset="0"/>
              <a:buChar char="•"/>
            </a:pPr>
            <a:r>
              <a:rPr lang="en-IN" dirty="0"/>
              <a:t>If an element is bigger than then the current maximum value,</a:t>
            </a:r>
          </a:p>
          <a:p>
            <a:pPr marL="742950" lvl="1" indent="-285750">
              <a:buFont typeface="Arial" panose="020B0604020202020204" pitchFamily="34" charset="0"/>
              <a:buChar char="•"/>
            </a:pPr>
            <a:r>
              <a:rPr lang="en-IN" dirty="0"/>
              <a:t>Replace it with that element. </a:t>
            </a:r>
          </a:p>
          <a:p>
            <a:pPr marL="285750" indent="-285750">
              <a:buFont typeface="Arial" panose="020B0604020202020204" pitchFamily="34" charset="0"/>
              <a:buChar char="•"/>
            </a:pPr>
            <a:r>
              <a:rPr lang="en-IN" dirty="0"/>
              <a:t>The maximum value that remains at the end is the result</a:t>
            </a:r>
          </a:p>
        </p:txBody>
      </p:sp>
    </p:spTree>
    <p:extLst>
      <p:ext uri="{BB962C8B-B14F-4D97-AF65-F5344CB8AC3E}">
        <p14:creationId xmlns:p14="http://schemas.microsoft.com/office/powerpoint/2010/main" val="42400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4368" cy="692696"/>
          </a:xfrm>
        </p:spPr>
        <p:txBody>
          <a:bodyPr/>
          <a:lstStyle/>
          <a:p>
            <a:r>
              <a:rPr lang="en-IN" dirty="0"/>
              <a:t>A cleaner version of </a:t>
            </a:r>
            <a:r>
              <a:rPr lang="en-IN" dirty="0" err="1"/>
              <a:t>maxrec</a:t>
            </a:r>
            <a:r>
              <a:rPr lang="en-IN" dirty="0"/>
              <a:t> using max</a:t>
            </a:r>
          </a:p>
        </p:txBody>
      </p:sp>
      <p:sp>
        <p:nvSpPr>
          <p:cNvPr id="3" name="Content Placeholder 2"/>
          <p:cNvSpPr>
            <a:spLocks noGrp="1"/>
          </p:cNvSpPr>
          <p:nvPr>
            <p:ph sz="quarter" idx="13"/>
          </p:nvPr>
        </p:nvSpPr>
        <p:spPr>
          <a:xfrm>
            <a:off x="107504" y="692696"/>
            <a:ext cx="8928992" cy="6048672"/>
          </a:xfrm>
        </p:spPr>
        <p:txBody>
          <a:bodyPr>
            <a:normAutofit/>
          </a:bodyPr>
          <a:lstStyle/>
          <a:p>
            <a:pPr marL="0" indent="0">
              <a:buNone/>
            </a:pPr>
            <a:r>
              <a:rPr lang="en-IN" sz="2400" dirty="0"/>
              <a:t>--maxrec1.hs</a:t>
            </a:r>
          </a:p>
          <a:p>
            <a:pPr marL="0" indent="0">
              <a:buNone/>
            </a:pPr>
            <a:r>
              <a:rPr lang="en-IN" sz="2400" dirty="0"/>
              <a:t>maxrec1 :: (Ord a) =&gt; [a] -&gt; a</a:t>
            </a:r>
          </a:p>
          <a:p>
            <a:pPr marL="0" indent="0">
              <a:buNone/>
            </a:pPr>
            <a:r>
              <a:rPr lang="en-IN" sz="2400" dirty="0"/>
              <a:t>maxrec1 [] = error "maximum of empty list"</a:t>
            </a:r>
          </a:p>
          <a:p>
            <a:pPr marL="0" indent="0">
              <a:buNone/>
            </a:pPr>
            <a:r>
              <a:rPr lang="en-IN" sz="2400" dirty="0"/>
              <a:t>maxrec1 [x] = x</a:t>
            </a:r>
          </a:p>
          <a:p>
            <a:pPr marL="0" indent="0">
              <a:buNone/>
            </a:pPr>
            <a:r>
              <a:rPr lang="en-IN" sz="2400" dirty="0"/>
              <a:t>maxrec1 (</a:t>
            </a:r>
            <a:r>
              <a:rPr lang="en-IN" sz="2400" dirty="0" err="1"/>
              <a:t>x:xs</a:t>
            </a:r>
            <a:r>
              <a:rPr lang="en-IN" sz="2400" dirty="0"/>
              <a:t>) = max x (maxrec1 </a:t>
            </a:r>
            <a:r>
              <a:rPr lang="en-IN" sz="2400" dirty="0" err="1"/>
              <a:t>xs</a:t>
            </a:r>
            <a:r>
              <a:rPr lang="en-IN" sz="2400" dirty="0"/>
              <a:t>)</a:t>
            </a:r>
          </a:p>
          <a:p>
            <a:pPr marL="0" indent="0">
              <a:buNone/>
            </a:pPr>
            <a:endParaRPr lang="en-IN" sz="2400" dirty="0"/>
          </a:p>
          <a:p>
            <a:pPr marL="0" indent="0">
              <a:buNone/>
            </a:pPr>
            <a:r>
              <a:rPr lang="en-IN" sz="2400" dirty="0" err="1"/>
              <a:t>ghci</a:t>
            </a:r>
            <a:r>
              <a:rPr lang="en-IN" sz="2400" dirty="0"/>
              <a:t>&gt; maxrec1 [2,5,1]</a:t>
            </a:r>
          </a:p>
          <a:p>
            <a:pPr marL="0" indent="0">
              <a:buNone/>
            </a:pPr>
            <a:r>
              <a:rPr lang="en-IN" sz="2400" dirty="0"/>
              <a:t>5</a:t>
            </a:r>
          </a:p>
        </p:txBody>
      </p:sp>
      <p:sp>
        <p:nvSpPr>
          <p:cNvPr id="4" name="Oval Callout 3"/>
          <p:cNvSpPr/>
          <p:nvPr/>
        </p:nvSpPr>
        <p:spPr>
          <a:xfrm>
            <a:off x="5292080" y="3929385"/>
            <a:ext cx="3528392" cy="1728192"/>
          </a:xfrm>
          <a:prstGeom prst="wedgeEllipseCallout">
            <a:avLst>
              <a:gd name="adj1" fmla="val -73484"/>
              <a:gd name="adj2" fmla="val -97907"/>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In essence, the maximum of a list is the max of the first element and the</a:t>
            </a:r>
          </a:p>
          <a:p>
            <a:r>
              <a:rPr lang="en-IN" dirty="0"/>
              <a:t>maximum of the tail.</a:t>
            </a:r>
          </a:p>
        </p:txBody>
      </p:sp>
    </p:spTree>
    <p:extLst>
      <p:ext uri="{BB962C8B-B14F-4D97-AF65-F5344CB8AC3E}">
        <p14:creationId xmlns:p14="http://schemas.microsoft.com/office/powerpoint/2010/main" val="151294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4"/>
            <a:ext cx="7924800" cy="637832"/>
          </a:xfrm>
        </p:spPr>
        <p:txBody>
          <a:bodyPr/>
          <a:lstStyle/>
          <a:p>
            <a:r>
              <a:rPr lang="en-IN" dirty="0"/>
              <a:t>Example - replicate</a:t>
            </a:r>
          </a:p>
        </p:txBody>
      </p:sp>
      <p:sp>
        <p:nvSpPr>
          <p:cNvPr id="3" name="Content Placeholder 2"/>
          <p:cNvSpPr>
            <a:spLocks noGrp="1"/>
          </p:cNvSpPr>
          <p:nvPr>
            <p:ph sz="quarter" idx="13"/>
          </p:nvPr>
        </p:nvSpPr>
        <p:spPr>
          <a:xfrm>
            <a:off x="107504" y="620688"/>
            <a:ext cx="8928992" cy="6120680"/>
          </a:xfrm>
        </p:spPr>
        <p:txBody>
          <a:bodyPr>
            <a:normAutofit/>
          </a:bodyPr>
          <a:lstStyle/>
          <a:p>
            <a:pPr marL="0" indent="0">
              <a:buNone/>
            </a:pPr>
            <a:r>
              <a:rPr lang="pt-BR" sz="2400" dirty="0"/>
              <a:t>--myreplicate.hs</a:t>
            </a:r>
          </a:p>
          <a:p>
            <a:pPr marL="0" indent="0">
              <a:buNone/>
            </a:pPr>
            <a:r>
              <a:rPr lang="pt-BR" sz="2400" dirty="0"/>
              <a:t>myreplicate :: (Num i, Ord i) =&gt; i -&gt; a -&gt; [a]</a:t>
            </a:r>
          </a:p>
          <a:p>
            <a:pPr marL="0" indent="0">
              <a:buNone/>
            </a:pPr>
            <a:r>
              <a:rPr lang="pt-BR" sz="2400" dirty="0"/>
              <a:t>myreplicate n x</a:t>
            </a:r>
          </a:p>
          <a:p>
            <a:pPr marL="0" indent="0">
              <a:buNone/>
            </a:pPr>
            <a:r>
              <a:rPr lang="pt-BR" sz="2400" dirty="0"/>
              <a:t> | n &lt;= 0 = []</a:t>
            </a:r>
          </a:p>
          <a:p>
            <a:pPr marL="0" indent="0">
              <a:buNone/>
            </a:pPr>
            <a:r>
              <a:rPr lang="pt-BR" sz="2400" dirty="0"/>
              <a:t> | otherwise = x:myreplicate (n-1) x</a:t>
            </a:r>
          </a:p>
          <a:p>
            <a:pPr marL="0" indent="0">
              <a:buNone/>
            </a:pPr>
            <a:endParaRPr lang="it-IT" sz="2400" dirty="0"/>
          </a:p>
          <a:p>
            <a:pPr marL="0" indent="0">
              <a:buNone/>
            </a:pPr>
            <a:r>
              <a:rPr lang="it-IT" sz="2400" dirty="0"/>
              <a:t>ghci&gt; myreplicate 3 5</a:t>
            </a:r>
          </a:p>
          <a:p>
            <a:pPr marL="0" indent="0">
              <a:buNone/>
            </a:pPr>
            <a:r>
              <a:rPr lang="it-IT" sz="2400" dirty="0"/>
              <a:t>[5,5,5]</a:t>
            </a:r>
          </a:p>
          <a:p>
            <a:pPr marL="0" indent="0">
              <a:buNone/>
            </a:pPr>
            <a:r>
              <a:rPr lang="it-IT" sz="2400" dirty="0"/>
              <a:t>ghci&gt; myreplicate 0 5</a:t>
            </a:r>
          </a:p>
          <a:p>
            <a:pPr marL="0" indent="0">
              <a:buNone/>
            </a:pPr>
            <a:r>
              <a:rPr lang="it-IT" sz="2400" dirty="0"/>
              <a:t>[]</a:t>
            </a:r>
            <a:endParaRPr lang="en-IN" sz="2400" dirty="0"/>
          </a:p>
        </p:txBody>
      </p:sp>
      <p:sp>
        <p:nvSpPr>
          <p:cNvPr id="4" name="Oval Callout 3"/>
          <p:cNvSpPr/>
          <p:nvPr/>
        </p:nvSpPr>
        <p:spPr>
          <a:xfrm>
            <a:off x="4909680" y="2780928"/>
            <a:ext cx="4139952" cy="1512168"/>
          </a:xfrm>
          <a:prstGeom prst="wedgeEllipseCallout">
            <a:avLst>
              <a:gd name="adj1" fmla="val -107504"/>
              <a:gd name="adj2" fmla="val -129242"/>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Replicate takes an </a:t>
            </a:r>
            <a:r>
              <a:rPr lang="en-IN" dirty="0" err="1"/>
              <a:t>Int</a:t>
            </a:r>
            <a:r>
              <a:rPr lang="en-IN" dirty="0"/>
              <a:t> and some element and returns a list that has several repetitions of the same element.</a:t>
            </a:r>
          </a:p>
        </p:txBody>
      </p:sp>
      <p:sp>
        <p:nvSpPr>
          <p:cNvPr id="6" name="Flowchart: Alternate Process 5"/>
          <p:cNvSpPr/>
          <p:nvPr/>
        </p:nvSpPr>
        <p:spPr>
          <a:xfrm>
            <a:off x="3203848" y="4509120"/>
            <a:ext cx="5760640" cy="2160240"/>
          </a:xfrm>
          <a:prstGeom prst="flowChartAlternateProcess">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bg2"/>
                </a:solidFill>
              </a:rPr>
              <a:t>Guards are used  here instead of patterns as we're testing for a </a:t>
            </a:r>
            <a:r>
              <a:rPr lang="en-IN" dirty="0" err="1">
                <a:solidFill>
                  <a:schemeClr val="bg2"/>
                </a:solidFill>
              </a:rPr>
              <a:t>boolean</a:t>
            </a:r>
            <a:r>
              <a:rPr lang="en-IN" dirty="0">
                <a:solidFill>
                  <a:schemeClr val="bg2"/>
                </a:solidFill>
              </a:rPr>
              <a:t> condition. </a:t>
            </a:r>
          </a:p>
          <a:p>
            <a:pPr marL="285750" indent="-285750">
              <a:buFont typeface="Arial" panose="020B0604020202020204" pitchFamily="34" charset="0"/>
              <a:buChar char="•"/>
            </a:pPr>
            <a:r>
              <a:rPr lang="en-IN" dirty="0">
                <a:solidFill>
                  <a:schemeClr val="bg2"/>
                </a:solidFill>
              </a:rPr>
              <a:t>If n is less than or equal to 0, return an empty list. </a:t>
            </a:r>
          </a:p>
          <a:p>
            <a:pPr marL="285750" indent="-285750">
              <a:buFont typeface="Arial" panose="020B0604020202020204" pitchFamily="34" charset="0"/>
              <a:buChar char="•"/>
            </a:pPr>
            <a:r>
              <a:rPr lang="en-IN" dirty="0"/>
              <a:t>Otherwise return a list that has x as the first element and x replicated n-1 times as the tail. </a:t>
            </a:r>
          </a:p>
          <a:p>
            <a:pPr marL="285750" indent="-285750">
              <a:buFont typeface="Arial" panose="020B0604020202020204" pitchFamily="34" charset="0"/>
              <a:buChar char="•"/>
            </a:pPr>
            <a:r>
              <a:rPr lang="en-IN" dirty="0"/>
              <a:t>Eventually, the (n-1) part will cause our function to reach the edge condition.</a:t>
            </a:r>
          </a:p>
        </p:txBody>
      </p:sp>
      <p:sp>
        <p:nvSpPr>
          <p:cNvPr id="7" name="Flowchart: Alternate Process 6"/>
          <p:cNvSpPr/>
          <p:nvPr/>
        </p:nvSpPr>
        <p:spPr>
          <a:xfrm>
            <a:off x="5161200" y="332656"/>
            <a:ext cx="3947304" cy="2016224"/>
          </a:xfrm>
          <a:prstGeom prst="flowChartAlternateProcess">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7030A0"/>
                </a:solidFill>
              </a:rPr>
              <a:t>Note: </a:t>
            </a:r>
            <a:r>
              <a:rPr lang="en-IN" dirty="0" err="1">
                <a:solidFill>
                  <a:srgbClr val="7030A0"/>
                </a:solidFill>
              </a:rPr>
              <a:t>Num</a:t>
            </a:r>
            <a:r>
              <a:rPr lang="en-IN" dirty="0">
                <a:solidFill>
                  <a:srgbClr val="7030A0"/>
                </a:solidFill>
              </a:rPr>
              <a:t> is not a subclass of Ord which means that what constitutes for a number doesn't really have to adhere to an ordering. Hence we have to specify both the </a:t>
            </a:r>
            <a:r>
              <a:rPr lang="en-IN" dirty="0" err="1">
                <a:solidFill>
                  <a:srgbClr val="7030A0"/>
                </a:solidFill>
              </a:rPr>
              <a:t>Num</a:t>
            </a:r>
            <a:r>
              <a:rPr lang="en-IN" dirty="0">
                <a:solidFill>
                  <a:srgbClr val="7030A0"/>
                </a:solidFill>
              </a:rPr>
              <a:t> and Ord class constraints when doing addition, subtraction or comparison.</a:t>
            </a:r>
          </a:p>
        </p:txBody>
      </p:sp>
    </p:spTree>
    <p:extLst>
      <p:ext uri="{BB962C8B-B14F-4D97-AF65-F5344CB8AC3E}">
        <p14:creationId xmlns:p14="http://schemas.microsoft.com/office/powerpoint/2010/main" val="22031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620688"/>
          </a:xfrm>
        </p:spPr>
        <p:txBody>
          <a:bodyPr/>
          <a:lstStyle/>
          <a:p>
            <a:r>
              <a:rPr lang="en-IN" dirty="0"/>
              <a:t>Example - Take</a:t>
            </a:r>
          </a:p>
        </p:txBody>
      </p:sp>
      <p:sp>
        <p:nvSpPr>
          <p:cNvPr id="3" name="Content Placeholder 2"/>
          <p:cNvSpPr>
            <a:spLocks noGrp="1"/>
          </p:cNvSpPr>
          <p:nvPr>
            <p:ph sz="quarter" idx="13"/>
          </p:nvPr>
        </p:nvSpPr>
        <p:spPr>
          <a:xfrm>
            <a:off x="107504" y="548680"/>
            <a:ext cx="8856984" cy="6120680"/>
          </a:xfrm>
        </p:spPr>
        <p:txBody>
          <a:bodyPr>
            <a:normAutofit fontScale="92500" lnSpcReduction="10000"/>
          </a:bodyPr>
          <a:lstStyle/>
          <a:p>
            <a:pPr marL="0" indent="0">
              <a:buNone/>
            </a:pPr>
            <a:r>
              <a:rPr lang="nn-NO" sz="2400" dirty="0"/>
              <a:t>--mytake.hs</a:t>
            </a:r>
          </a:p>
          <a:p>
            <a:pPr marL="0" indent="0">
              <a:buNone/>
            </a:pPr>
            <a:r>
              <a:rPr lang="nn-NO" sz="2400" dirty="0"/>
              <a:t>mytake :: (Num i, Ord i) =&gt; i -&gt; [a] -&gt; [a]</a:t>
            </a:r>
          </a:p>
          <a:p>
            <a:pPr marL="0" indent="0">
              <a:buNone/>
            </a:pPr>
            <a:r>
              <a:rPr lang="nn-NO" sz="2400" dirty="0"/>
              <a:t>mytake n _</a:t>
            </a:r>
          </a:p>
          <a:p>
            <a:pPr marL="0" indent="0">
              <a:buNone/>
            </a:pPr>
            <a:r>
              <a:rPr lang="nn-NO" sz="2400" dirty="0"/>
              <a:t>     | n &lt;= 0 = []</a:t>
            </a:r>
          </a:p>
          <a:p>
            <a:pPr marL="0" indent="0">
              <a:buNone/>
            </a:pPr>
            <a:r>
              <a:rPr lang="nn-NO" sz="2400" dirty="0"/>
              <a:t>mytake _ []   = []</a:t>
            </a:r>
          </a:p>
          <a:p>
            <a:pPr marL="0" indent="0">
              <a:buNone/>
            </a:pPr>
            <a:r>
              <a:rPr lang="nn-NO" sz="2400" dirty="0"/>
              <a:t>mytake n (x:xs) = x : mytake (n-1) xs</a:t>
            </a:r>
          </a:p>
          <a:p>
            <a:pPr marL="0" indent="0">
              <a:buNone/>
            </a:pPr>
            <a:endParaRPr lang="nn-NO" sz="2400" dirty="0"/>
          </a:p>
          <a:p>
            <a:pPr marL="0" indent="0">
              <a:buNone/>
            </a:pPr>
            <a:r>
              <a:rPr lang="en-IN" sz="2400" dirty="0" err="1"/>
              <a:t>ghci</a:t>
            </a:r>
            <a:r>
              <a:rPr lang="en-IN" sz="2400" dirty="0"/>
              <a:t>&gt; </a:t>
            </a:r>
            <a:r>
              <a:rPr lang="en-IN" sz="2400" dirty="0" err="1"/>
              <a:t>mytake</a:t>
            </a:r>
            <a:r>
              <a:rPr lang="en-IN" sz="2400" dirty="0"/>
              <a:t> 3 [5,4,3,2,1]</a:t>
            </a:r>
          </a:p>
          <a:p>
            <a:pPr marL="0" indent="0">
              <a:buNone/>
            </a:pPr>
            <a:r>
              <a:rPr lang="en-IN" sz="2400" dirty="0"/>
              <a:t>[5,4,3]</a:t>
            </a:r>
          </a:p>
          <a:p>
            <a:pPr marL="0" indent="0">
              <a:buNone/>
            </a:pPr>
            <a:r>
              <a:rPr lang="en-IN" sz="2400" dirty="0" err="1"/>
              <a:t>ghci</a:t>
            </a:r>
            <a:r>
              <a:rPr lang="en-IN" sz="2400" dirty="0"/>
              <a:t>&gt; </a:t>
            </a:r>
            <a:r>
              <a:rPr lang="en-IN" sz="2400" dirty="0" err="1"/>
              <a:t>mytake</a:t>
            </a:r>
            <a:r>
              <a:rPr lang="en-IN" sz="2400" dirty="0"/>
              <a:t> 0 [5,4,3,2,1]</a:t>
            </a:r>
          </a:p>
          <a:p>
            <a:pPr marL="0" indent="0">
              <a:buNone/>
            </a:pPr>
            <a:r>
              <a:rPr lang="en-IN" sz="2400" dirty="0"/>
              <a:t>[]</a:t>
            </a:r>
          </a:p>
          <a:p>
            <a:pPr marL="0" indent="0">
              <a:buNone/>
            </a:pPr>
            <a:r>
              <a:rPr lang="en-IN" sz="2400" dirty="0" err="1"/>
              <a:t>ghci</a:t>
            </a:r>
            <a:r>
              <a:rPr lang="en-IN" sz="2400" dirty="0"/>
              <a:t>&gt; </a:t>
            </a:r>
            <a:r>
              <a:rPr lang="en-IN" sz="2400" dirty="0" err="1"/>
              <a:t>mytake</a:t>
            </a:r>
            <a:r>
              <a:rPr lang="en-IN" sz="2400" dirty="0"/>
              <a:t> 1 []</a:t>
            </a:r>
          </a:p>
          <a:p>
            <a:pPr marL="0" indent="0">
              <a:buNone/>
            </a:pPr>
            <a:r>
              <a:rPr lang="en-IN" sz="2400" dirty="0"/>
              <a:t>[]</a:t>
            </a:r>
          </a:p>
        </p:txBody>
      </p:sp>
      <p:sp>
        <p:nvSpPr>
          <p:cNvPr id="4" name="Flowchart: Alternate Process 3"/>
          <p:cNvSpPr/>
          <p:nvPr/>
        </p:nvSpPr>
        <p:spPr>
          <a:xfrm>
            <a:off x="3059832" y="3356992"/>
            <a:ext cx="5976664" cy="3456384"/>
          </a:xfrm>
          <a:prstGeom prst="flowChartAlternateProcess">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rgbClr val="7030A0"/>
                </a:solidFill>
              </a:rPr>
              <a:t>The first pattern specifies that trying to take a 0 or negative number of elements, returns an empty list. </a:t>
            </a:r>
          </a:p>
          <a:p>
            <a:pPr marL="285750" indent="-285750">
              <a:buFont typeface="Arial" panose="020B0604020202020204" pitchFamily="34" charset="0"/>
              <a:buChar char="•"/>
            </a:pPr>
            <a:r>
              <a:rPr lang="en-IN" dirty="0">
                <a:solidFill>
                  <a:srgbClr val="7030A0"/>
                </a:solidFill>
              </a:rPr>
              <a:t>_ is used to match the list because we don't really care what it is in this case. </a:t>
            </a:r>
          </a:p>
          <a:p>
            <a:pPr marL="285750" indent="-285750">
              <a:buFont typeface="Arial" panose="020B0604020202020204" pitchFamily="34" charset="0"/>
              <a:buChar char="•"/>
            </a:pPr>
            <a:r>
              <a:rPr lang="en-IN" dirty="0">
                <a:solidFill>
                  <a:srgbClr val="7030A0"/>
                </a:solidFill>
              </a:rPr>
              <a:t>a guard is used without an otherwise part. Hence if n turns out to be more than 0, the matching will fall through to the next pattern. </a:t>
            </a:r>
          </a:p>
          <a:p>
            <a:pPr marL="285750" indent="-285750">
              <a:buFont typeface="Arial" panose="020B0604020202020204" pitchFamily="34" charset="0"/>
              <a:buChar char="•"/>
            </a:pPr>
            <a:r>
              <a:rPr lang="en-IN" dirty="0">
                <a:solidFill>
                  <a:srgbClr val="7030A0"/>
                </a:solidFill>
              </a:rPr>
              <a:t>The second pattern indicates that trying to take anything from an empty list, returns an empty list. </a:t>
            </a:r>
          </a:p>
          <a:p>
            <a:pPr marL="285750" indent="-285750">
              <a:buFont typeface="Arial" panose="020B0604020202020204" pitchFamily="34" charset="0"/>
              <a:buChar char="•"/>
            </a:pPr>
            <a:r>
              <a:rPr lang="en-IN" dirty="0">
                <a:solidFill>
                  <a:srgbClr val="7030A0"/>
                </a:solidFill>
              </a:rPr>
              <a:t>The third pattern breaks the list into a head and a tail. Taking n elements from a list equals a list that has x as the head and then a list that takes n-1 elements from the tail as a tail. </a:t>
            </a:r>
          </a:p>
        </p:txBody>
      </p:sp>
      <p:sp>
        <p:nvSpPr>
          <p:cNvPr id="7" name="Cloud Callout 6"/>
          <p:cNvSpPr/>
          <p:nvPr/>
        </p:nvSpPr>
        <p:spPr>
          <a:xfrm>
            <a:off x="4788024" y="116632"/>
            <a:ext cx="3888432" cy="2304256"/>
          </a:xfrm>
          <a:prstGeom prst="cloudCallout">
            <a:avLst>
              <a:gd name="adj1" fmla="val -121594"/>
              <a:gd name="adj2" fmla="val 102937"/>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solidFill>
              </a:rPr>
              <a:t>Try using a piece of paper to write down how the evaluation would look like if we try to</a:t>
            </a:r>
          </a:p>
          <a:p>
            <a:r>
              <a:rPr lang="en-IN" dirty="0">
                <a:solidFill>
                  <a:schemeClr val="bg2"/>
                </a:solidFill>
              </a:rPr>
              <a:t>take, say, 3 from [4,3,2,1].</a:t>
            </a:r>
          </a:p>
        </p:txBody>
      </p:sp>
    </p:spTree>
    <p:extLst>
      <p:ext uri="{BB962C8B-B14F-4D97-AF65-F5344CB8AC3E}">
        <p14:creationId xmlns:p14="http://schemas.microsoft.com/office/powerpoint/2010/main" val="333514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p:cTn id="79" dur="500" fill="hold"/>
                                        <p:tgtEl>
                                          <p:spTgt spid="7"/>
                                        </p:tgtEl>
                                        <p:attrNameLst>
                                          <p:attrName>ppt_w</p:attrName>
                                        </p:attrNameLst>
                                      </p:cBhvr>
                                      <p:tavLst>
                                        <p:tav tm="0">
                                          <p:val>
                                            <p:fltVal val="0"/>
                                          </p:val>
                                        </p:tav>
                                        <p:tav tm="100000">
                                          <p:val>
                                            <p:strVal val="#ppt_w"/>
                                          </p:val>
                                        </p:tav>
                                      </p:tavLst>
                                    </p:anim>
                                    <p:anim calcmode="lin" valueType="num">
                                      <p:cBhvr>
                                        <p:cTn id="80" dur="500" fill="hold"/>
                                        <p:tgtEl>
                                          <p:spTgt spid="7"/>
                                        </p:tgtEl>
                                        <p:attrNameLst>
                                          <p:attrName>ppt_h</p:attrName>
                                        </p:attrNameLst>
                                      </p:cBhvr>
                                      <p:tavLst>
                                        <p:tav tm="0">
                                          <p:val>
                                            <p:fltVal val="0"/>
                                          </p:val>
                                        </p:tav>
                                        <p:tav tm="100000">
                                          <p:val>
                                            <p:strVal val="#ppt_h"/>
                                          </p:val>
                                        </p:tav>
                                      </p:tavLst>
                                    </p:anim>
                                    <p:animEffect transition="in" filter="fade">
                                      <p:cBhvr>
                                        <p:cTn id="8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05"/>
            <a:ext cx="7924800" cy="686691"/>
          </a:xfrm>
        </p:spPr>
        <p:txBody>
          <a:bodyPr/>
          <a:lstStyle/>
          <a:p>
            <a:r>
              <a:rPr lang="en-IN" dirty="0"/>
              <a:t>Example - reverse</a:t>
            </a:r>
          </a:p>
        </p:txBody>
      </p:sp>
      <p:sp>
        <p:nvSpPr>
          <p:cNvPr id="3" name="Content Placeholder 2"/>
          <p:cNvSpPr>
            <a:spLocks noGrp="1"/>
          </p:cNvSpPr>
          <p:nvPr>
            <p:ph sz="quarter" idx="13"/>
          </p:nvPr>
        </p:nvSpPr>
        <p:spPr>
          <a:xfrm>
            <a:off x="107504" y="692696"/>
            <a:ext cx="8856984" cy="5976664"/>
          </a:xfrm>
        </p:spPr>
        <p:txBody>
          <a:bodyPr>
            <a:normAutofit/>
          </a:bodyPr>
          <a:lstStyle/>
          <a:p>
            <a:pPr marL="0" indent="0">
              <a:buNone/>
            </a:pPr>
            <a:r>
              <a:rPr lang="en-IN" sz="2400" dirty="0"/>
              <a:t>--</a:t>
            </a:r>
            <a:r>
              <a:rPr lang="en-IN" sz="2400" dirty="0" err="1"/>
              <a:t>myreverse.hs</a:t>
            </a:r>
            <a:endParaRPr lang="en-IN" sz="2400" dirty="0"/>
          </a:p>
          <a:p>
            <a:pPr marL="0" indent="0">
              <a:buNone/>
            </a:pPr>
            <a:r>
              <a:rPr lang="en-IN" sz="2400" dirty="0" err="1"/>
              <a:t>myreverse</a:t>
            </a:r>
            <a:r>
              <a:rPr lang="en-IN" sz="2400" dirty="0"/>
              <a:t> :: [a] -&gt; [a]</a:t>
            </a:r>
          </a:p>
          <a:p>
            <a:pPr marL="0" indent="0">
              <a:buNone/>
            </a:pPr>
            <a:r>
              <a:rPr lang="en-IN" sz="2400" dirty="0" err="1"/>
              <a:t>myreverse</a:t>
            </a:r>
            <a:r>
              <a:rPr lang="en-IN" sz="2400" dirty="0"/>
              <a:t> [] = []</a:t>
            </a:r>
          </a:p>
          <a:p>
            <a:pPr marL="0" indent="0">
              <a:buNone/>
            </a:pPr>
            <a:r>
              <a:rPr lang="en-IN" sz="2400" dirty="0" err="1"/>
              <a:t>myreverse</a:t>
            </a:r>
            <a:r>
              <a:rPr lang="en-IN" sz="2400" dirty="0"/>
              <a:t> (</a:t>
            </a:r>
            <a:r>
              <a:rPr lang="en-IN" sz="2400" dirty="0" err="1"/>
              <a:t>x:xs</a:t>
            </a:r>
            <a:r>
              <a:rPr lang="en-IN" sz="2400" dirty="0"/>
              <a:t>) = </a:t>
            </a:r>
            <a:r>
              <a:rPr lang="en-IN" sz="2400" dirty="0" err="1"/>
              <a:t>myreverse</a:t>
            </a:r>
            <a:r>
              <a:rPr lang="en-IN" sz="2400" dirty="0"/>
              <a:t> </a:t>
            </a:r>
            <a:r>
              <a:rPr lang="en-IN" sz="2400" dirty="0" err="1"/>
              <a:t>xs</a:t>
            </a:r>
            <a:r>
              <a:rPr lang="en-IN" sz="2400" dirty="0"/>
              <a:t> ++ [x]</a:t>
            </a:r>
          </a:p>
          <a:p>
            <a:pPr marL="0" indent="0">
              <a:buNone/>
            </a:pPr>
            <a:endParaRPr lang="en-IN" sz="2400" dirty="0"/>
          </a:p>
          <a:p>
            <a:pPr marL="0" indent="0">
              <a:buNone/>
            </a:pPr>
            <a:r>
              <a:rPr lang="en-IN" sz="2400" dirty="0" err="1"/>
              <a:t>ghci</a:t>
            </a:r>
            <a:r>
              <a:rPr lang="en-IN" sz="2400" dirty="0"/>
              <a:t>&gt; </a:t>
            </a:r>
            <a:r>
              <a:rPr lang="en-IN" sz="2400" dirty="0" err="1"/>
              <a:t>myreverse</a:t>
            </a:r>
            <a:r>
              <a:rPr lang="en-IN" sz="2400" dirty="0"/>
              <a:t> [1,2,3,4,5]</a:t>
            </a:r>
          </a:p>
          <a:p>
            <a:pPr marL="0" indent="0">
              <a:buNone/>
            </a:pPr>
            <a:r>
              <a:rPr lang="en-IN" sz="2400" dirty="0"/>
              <a:t>[5,4,3,2,1]</a:t>
            </a:r>
          </a:p>
        </p:txBody>
      </p:sp>
      <p:sp>
        <p:nvSpPr>
          <p:cNvPr id="4" name="Oval Callout 3"/>
          <p:cNvSpPr/>
          <p:nvPr/>
        </p:nvSpPr>
        <p:spPr>
          <a:xfrm>
            <a:off x="4355976" y="3140968"/>
            <a:ext cx="4464496" cy="2448272"/>
          </a:xfrm>
          <a:prstGeom prst="wedgeEllipseCallout">
            <a:avLst>
              <a:gd name="adj1" fmla="val -107037"/>
              <a:gd name="adj2" fmla="val -69875"/>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if we split a list to a head and a tail, the reversed list is equal to the reversed tail and then the head at the end</a:t>
            </a:r>
          </a:p>
        </p:txBody>
      </p:sp>
      <p:sp>
        <p:nvSpPr>
          <p:cNvPr id="5" name="Oval Callout 4"/>
          <p:cNvSpPr/>
          <p:nvPr/>
        </p:nvSpPr>
        <p:spPr>
          <a:xfrm>
            <a:off x="4490126" y="28603"/>
            <a:ext cx="4464496" cy="2448272"/>
          </a:xfrm>
          <a:prstGeom prst="wedgeEllipseCallout">
            <a:avLst>
              <a:gd name="adj1" fmla="val -103537"/>
              <a:gd name="adj2" fmla="val 28461"/>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7030A0"/>
                </a:solidFill>
              </a:rPr>
              <a:t>An empty list reversed equals the empty list itself !</a:t>
            </a:r>
          </a:p>
        </p:txBody>
      </p:sp>
    </p:spTree>
    <p:extLst>
      <p:ext uri="{BB962C8B-B14F-4D97-AF65-F5344CB8AC3E}">
        <p14:creationId xmlns:p14="http://schemas.microsoft.com/office/powerpoint/2010/main" val="288095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80">
                                          <p:stCondLst>
                                            <p:cond delay="0"/>
                                          </p:stCondLst>
                                        </p:cTn>
                                        <p:tgtEl>
                                          <p:spTgt spid="5"/>
                                        </p:tgtEl>
                                      </p:cBhvr>
                                    </p:animEffect>
                                    <p:anim calcmode="lin" valueType="num">
                                      <p:cBhvr>
                                        <p:cTn id="3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gtEl>
                                      </p:cBhvr>
                                      <p:to x="100000" y="60000"/>
                                    </p:animScale>
                                    <p:animScale>
                                      <p:cBhvr>
                                        <p:cTn id="38" dur="166" decel="50000">
                                          <p:stCondLst>
                                            <p:cond delay="676"/>
                                          </p:stCondLst>
                                        </p:cTn>
                                        <p:tgtEl>
                                          <p:spTgt spid="5"/>
                                        </p:tgtEl>
                                      </p:cBhvr>
                                      <p:to x="100000" y="100000"/>
                                    </p:animScale>
                                    <p:animScale>
                                      <p:cBhvr>
                                        <p:cTn id="39" dur="26">
                                          <p:stCondLst>
                                            <p:cond delay="1312"/>
                                          </p:stCondLst>
                                        </p:cTn>
                                        <p:tgtEl>
                                          <p:spTgt spid="5"/>
                                        </p:tgtEl>
                                      </p:cBhvr>
                                      <p:to x="100000" y="80000"/>
                                    </p:animScale>
                                    <p:animScale>
                                      <p:cBhvr>
                                        <p:cTn id="40" dur="166" decel="50000">
                                          <p:stCondLst>
                                            <p:cond delay="1338"/>
                                          </p:stCondLst>
                                        </p:cTn>
                                        <p:tgtEl>
                                          <p:spTgt spid="5"/>
                                        </p:tgtEl>
                                      </p:cBhvr>
                                      <p:to x="100000" y="100000"/>
                                    </p:animScale>
                                    <p:animScale>
                                      <p:cBhvr>
                                        <p:cTn id="41" dur="26">
                                          <p:stCondLst>
                                            <p:cond delay="1642"/>
                                          </p:stCondLst>
                                        </p:cTn>
                                        <p:tgtEl>
                                          <p:spTgt spid="5"/>
                                        </p:tgtEl>
                                      </p:cBhvr>
                                      <p:to x="100000" y="90000"/>
                                    </p:animScale>
                                    <p:animScale>
                                      <p:cBhvr>
                                        <p:cTn id="42" dur="166" decel="50000">
                                          <p:stCondLst>
                                            <p:cond delay="1668"/>
                                          </p:stCondLst>
                                        </p:cTn>
                                        <p:tgtEl>
                                          <p:spTgt spid="5"/>
                                        </p:tgtEl>
                                      </p:cBhvr>
                                      <p:to x="100000" y="100000"/>
                                    </p:animScale>
                                    <p:animScale>
                                      <p:cBhvr>
                                        <p:cTn id="43" dur="26">
                                          <p:stCondLst>
                                            <p:cond delay="1808"/>
                                          </p:stCondLst>
                                        </p:cTn>
                                        <p:tgtEl>
                                          <p:spTgt spid="5"/>
                                        </p:tgtEl>
                                      </p:cBhvr>
                                      <p:to x="100000" y="95000"/>
                                    </p:animScale>
                                    <p:animScale>
                                      <p:cBhvr>
                                        <p:cTn id="44" dur="166" decel="50000">
                                          <p:stCondLst>
                                            <p:cond delay="1834"/>
                                          </p:stCondLst>
                                        </p:cTn>
                                        <p:tgtEl>
                                          <p:spTgt spid="5"/>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254</TotalTime>
  <Words>1822</Words>
  <Application>Microsoft Office PowerPoint</Application>
  <PresentationFormat>On-screen Show (4:3)</PresentationFormat>
  <Paragraphs>191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Horizon</vt:lpstr>
      <vt:lpstr>19CSE313 – Principles of Programming Languages</vt:lpstr>
      <vt:lpstr>recursion</vt:lpstr>
      <vt:lpstr>Example –maximum function using recursion</vt:lpstr>
      <vt:lpstr>Sample Evaluation of maxrec</vt:lpstr>
      <vt:lpstr>Imperative version of maximum element in a list</vt:lpstr>
      <vt:lpstr>A cleaner version of maxrec using max</vt:lpstr>
      <vt:lpstr>Example - replicate</vt:lpstr>
      <vt:lpstr>Example - Take</vt:lpstr>
      <vt:lpstr>Example - reverse</vt:lpstr>
      <vt:lpstr>Example - elem</vt:lpstr>
      <vt:lpstr>Example – quick sort</vt:lpstr>
      <vt:lpstr>Quick sort evaluation</vt:lpstr>
      <vt:lpstr>Quick sort Imperative (‘C’) implementation</vt:lpstr>
      <vt:lpstr>Thinking recursively – Summing up !</vt:lpstr>
      <vt:lpstr>Thinking recursively – some guidelines…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19CSE313 – Principles of Programming Languages</dc:title>
  <dc:creator>admin</dc:creator>
  <cp:lastModifiedBy>admin</cp:lastModifiedBy>
  <cp:revision>138</cp:revision>
  <dcterms:created xsi:type="dcterms:W3CDTF">2021-12-18T08:57:35Z</dcterms:created>
  <dcterms:modified xsi:type="dcterms:W3CDTF">2023-04-03T04:03:31Z</dcterms:modified>
</cp:coreProperties>
</file>