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16"/>
  </p:notesMasterIdLst>
  <p:handoutMasterIdLst>
    <p:handoutMasterId r:id="rId17"/>
  </p:handoutMasterIdLst>
  <p:sldIdLst>
    <p:sldId id="256" r:id="rId4"/>
    <p:sldId id="279" r:id="rId5"/>
    <p:sldId id="260" r:id="rId6"/>
    <p:sldId id="2845" r:id="rId7"/>
    <p:sldId id="2847" r:id="rId8"/>
    <p:sldId id="2851" r:id="rId9"/>
    <p:sldId id="271" r:id="rId10"/>
    <p:sldId id="2855" r:id="rId11"/>
    <p:sldId id="2848" r:id="rId12"/>
    <p:sldId id="2853" r:id="rId13"/>
    <p:sldId id="2852" r:id="rId14"/>
    <p:sldId id="2854"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7BF"/>
    <a:srgbClr val="DBBFF9"/>
    <a:srgbClr val="A7A7A7"/>
    <a:srgbClr val="F9BB87"/>
    <a:srgbClr val="99AFCF"/>
    <a:srgbClr val="6DD0E1"/>
    <a:srgbClr val="CBA4F6"/>
    <a:srgbClr val="B985F3"/>
    <a:srgbClr val="7794B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150" d="100"/>
          <a:sy n="150" d="100"/>
        </p:scale>
        <p:origin x="678" y="12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DISCOVERY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a typeface="Calibri" panose="020F0502020204030204" pitchFamily="34" charset="0"/>
                <a:cs typeface="Times New Roman" panose="02020603050405020304" pitchFamily="18" charset="0"/>
              </a:rPr>
              <a:t>The discovery process helps the EPAM team to understand the current pain points of the business, users and technology in depth. Through analyzing any existing documentation and research and talking to key stakeholders we are better prepared to deliver recommendations that exceed a user and business’ expectations. We will review existing  CDPHP research, strategy documents, business and technology architectures and conduct stakeholder discussions to understand current state and define future state.  </a:t>
            </a:r>
            <a:endParaRPr lang="en-US" sz="1200" dirty="0">
              <a:ea typeface="Calibri" panose="020F0502020204030204" pitchFamily="34" charset="0"/>
              <a:cs typeface="Times New Roman" panose="02020603050405020304" pitchFamily="18" charset="0"/>
            </a:endParaRPr>
          </a:p>
          <a:p>
            <a:pPr marL="171450" indent="-171450">
              <a:buClr>
                <a:schemeClr val="accent2"/>
              </a:buClr>
              <a:buFont typeface="Arial" charset="0"/>
              <a:buChar char="•"/>
            </a:pPr>
            <a:r>
              <a:rPr lang="en-US" sz="1100" dirty="0">
                <a:solidFill>
                  <a:srgbClr val="000000"/>
                </a:solidFill>
                <a:ea typeface="Calibri" panose="020F0502020204030204" pitchFamily="34" charset="0"/>
                <a:cs typeface="Times New Roman" panose="02020603050405020304" pitchFamily="18" charset="0"/>
              </a:rPr>
              <a:t>Review all existing artifacts including existing business capabilities, architectures, strategy documents and research</a:t>
            </a:r>
            <a:endParaRPr lang="en-US" sz="1100" dirty="0">
              <a:ea typeface="Calibri" panose="020F0502020204030204" pitchFamily="34" charset="0"/>
              <a:cs typeface="Times New Roman" panose="02020603050405020304" pitchFamily="18" charset="0"/>
            </a:endParaRPr>
          </a:p>
          <a:p>
            <a:pPr marL="171450" indent="-171450">
              <a:buClr>
                <a:schemeClr val="accent2"/>
              </a:buClr>
              <a:buFont typeface="Arial" charset="0"/>
              <a:buChar char="•"/>
            </a:pPr>
            <a:r>
              <a:rPr lang="en-US" sz="1100" dirty="0">
                <a:solidFill>
                  <a:srgbClr val="000000"/>
                </a:solidFill>
                <a:ea typeface="Calibri" panose="020F0502020204030204" pitchFamily="34" charset="0"/>
                <a:cs typeface="Times New Roman" panose="02020603050405020304" pitchFamily="18" charset="0"/>
              </a:rPr>
              <a:t>Identify potential gaps in artifacts</a:t>
            </a:r>
          </a:p>
          <a:p>
            <a:pPr marL="171450" indent="-171450">
              <a:buClr>
                <a:schemeClr val="accent2"/>
              </a:buClr>
              <a:buFont typeface="Arial" charset="0"/>
              <a:buChar char="•"/>
            </a:pPr>
            <a:r>
              <a:rPr lang="en-US" sz="1100" dirty="0">
                <a:solidFill>
                  <a:srgbClr val="000000"/>
                </a:solidFill>
                <a:ea typeface="Calibri" panose="020F0502020204030204" pitchFamily="34" charset="0"/>
                <a:cs typeface="Times New Roman" panose="02020603050405020304" pitchFamily="18" charset="0"/>
              </a:rPr>
              <a:t>Review existing data and metrics</a:t>
            </a:r>
          </a:p>
          <a:p>
            <a:pPr marL="171450" indent="-171450">
              <a:buClr>
                <a:schemeClr val="accent2"/>
              </a:buClr>
              <a:buFont typeface="Arial" charset="0"/>
              <a:buChar char="•"/>
            </a:pPr>
            <a:r>
              <a:rPr lang="en-US" sz="1100" dirty="0">
                <a:solidFill>
                  <a:srgbClr val="000000"/>
                </a:solidFill>
                <a:ea typeface="Calibri" panose="020F0502020204030204" pitchFamily="34" charset="0"/>
                <a:cs typeface="Times New Roman" panose="02020603050405020304" pitchFamily="18" charset="0"/>
              </a:rPr>
              <a:t>Conduct Stakeholder Workshops to:</a:t>
            </a:r>
          </a:p>
          <a:p>
            <a:pPr marL="728649" lvl="1" indent="-171450">
              <a:buClr>
                <a:schemeClr val="accent2"/>
              </a:buClr>
              <a:buFont typeface="Arial" charset="0"/>
              <a:buChar char="•"/>
            </a:pPr>
            <a:r>
              <a:rPr lang="en-US" sz="900" dirty="0">
                <a:solidFill>
                  <a:srgbClr val="000000"/>
                </a:solidFill>
                <a:ea typeface="Calibri" panose="020F0502020204030204" pitchFamily="34" charset="0"/>
                <a:cs typeface="Times New Roman" panose="02020603050405020304" pitchFamily="18" charset="0"/>
              </a:rPr>
              <a:t>Understand Current State</a:t>
            </a:r>
          </a:p>
          <a:p>
            <a:pPr marL="728649" lvl="1" indent="-171450">
              <a:buClr>
                <a:schemeClr val="accent2"/>
              </a:buClr>
              <a:buFont typeface="Arial" charset="0"/>
              <a:buChar char="•"/>
            </a:pPr>
            <a:r>
              <a:rPr lang="en-US" sz="900" dirty="0">
                <a:solidFill>
                  <a:srgbClr val="000000"/>
                </a:solidFill>
                <a:ea typeface="Calibri" panose="020F0502020204030204" pitchFamily="34" charset="0"/>
                <a:cs typeface="Times New Roman" panose="02020603050405020304" pitchFamily="18" charset="0"/>
              </a:rPr>
              <a:t>Define Future State Capabilities (FSC)</a:t>
            </a:r>
          </a:p>
          <a:p>
            <a:pPr marL="728649" lvl="1" indent="-171450">
              <a:buClr>
                <a:schemeClr val="accent2"/>
              </a:buClr>
              <a:buFont typeface="Arial" charset="0"/>
              <a:buChar char="•"/>
            </a:pPr>
            <a:r>
              <a:rPr lang="en-US" sz="900" dirty="0">
                <a:solidFill>
                  <a:srgbClr val="000000"/>
                </a:solidFill>
                <a:ea typeface="Calibri" panose="020F0502020204030204" pitchFamily="34" charset="0"/>
                <a:cs typeface="Times New Roman" panose="02020603050405020304" pitchFamily="18" charset="0"/>
              </a:rPr>
              <a:t>Rank FSCs into High, Medium, Low priority</a:t>
            </a:r>
          </a:p>
          <a:p>
            <a:pPr marL="171450" indent="-171450">
              <a:buClr>
                <a:schemeClr val="accent2"/>
              </a:buClr>
              <a:buFont typeface="Arial" charset="0"/>
              <a:buChar char="•"/>
            </a:pPr>
            <a:r>
              <a:rPr lang="en-US" sz="1100" dirty="0">
                <a:ea typeface="Calibri" panose="020F0502020204030204" pitchFamily="34" charset="0"/>
                <a:cs typeface="Times New Roman" panose="02020603050405020304" pitchFamily="18" charset="0"/>
              </a:rPr>
              <a:t>Conduct interviews with representative audiences </a:t>
            </a:r>
          </a:p>
          <a:p>
            <a:endParaRPr lang="en-US" dirty="0"/>
          </a:p>
          <a:p>
            <a:r>
              <a:rPr lang="en-US" dirty="0"/>
              <a:t>DESIGN</a:t>
            </a:r>
          </a:p>
          <a:p>
            <a:endParaRPr lang="en-US" dirty="0"/>
          </a:p>
          <a:p>
            <a:endParaRPr lang="en-US" dirty="0"/>
          </a:p>
          <a:p>
            <a:r>
              <a:rPr lang="en-US" dirty="0"/>
              <a:t>PLAN (ROADMAP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a typeface="Calibri" panose="020F0502020204030204" pitchFamily="34" charset="0"/>
                <a:cs typeface="Times New Roman" panose="02020603050405020304" pitchFamily="18" charset="0"/>
              </a:rPr>
              <a:t>With the Future State fully defined the EPAM team will focus on creating a Roadmap that will enable the defined Future State. The team will work closely with the CDPHP Technology team to bundle similar Capabilities into a Project and a corresponding Technology Architecture and any Customer Experience prototypes. Each Project will have a priority, estimated cost and a proposed timeline. Collectively the Projects and the Future State Architecture(s) will be called the Future State Implementation Roadmap.</a:t>
            </a:r>
            <a:endParaRPr lang="en-US" sz="1200" dirty="0">
              <a:ea typeface="Calibri" panose="020F0502020204030204" pitchFamily="34" charset="0"/>
              <a:cs typeface="Times New Roman" panose="02020603050405020304" pitchFamily="18" charset="0"/>
            </a:endParaRPr>
          </a:p>
          <a:p>
            <a:endParaRPr lang="en-US" dirty="0"/>
          </a:p>
          <a:p>
            <a:pPr marL="257175" indent="-257175">
              <a:buClr>
                <a:schemeClr val="accent2"/>
              </a:buClr>
              <a:buFont typeface="Arial" charset="0"/>
              <a:buChar char="•"/>
            </a:pPr>
            <a:r>
              <a:rPr lang="en-US" sz="1200" dirty="0">
                <a:solidFill>
                  <a:srgbClr val="000000"/>
                </a:solidFill>
                <a:ea typeface="Calibri" panose="020F0502020204030204" pitchFamily="34" charset="0"/>
                <a:cs typeface="Times New Roman" panose="02020603050405020304" pitchFamily="18" charset="0"/>
              </a:rPr>
              <a:t>Bundle similar capabilities across various business units together to develop a Project. Projects may also be developed to enable 1 capability</a:t>
            </a:r>
          </a:p>
          <a:p>
            <a:pPr marL="257175" indent="-257175">
              <a:buClr>
                <a:schemeClr val="accent2"/>
              </a:buClr>
              <a:buFont typeface="Arial" charset="0"/>
              <a:buChar char="•"/>
            </a:pPr>
            <a:r>
              <a:rPr lang="en-US" sz="1200" dirty="0">
                <a:solidFill>
                  <a:srgbClr val="000000"/>
                </a:solidFill>
                <a:ea typeface="Calibri" panose="020F0502020204030204" pitchFamily="34" charset="0"/>
                <a:cs typeface="Times New Roman" panose="02020603050405020304" pitchFamily="18" charset="0"/>
              </a:rPr>
              <a:t>Assign a Future State technology Architecture to the project</a:t>
            </a:r>
          </a:p>
          <a:p>
            <a:pPr marL="257175" indent="-257175">
              <a:buClr>
                <a:schemeClr val="accent2"/>
              </a:buClr>
              <a:buFont typeface="Arial" charset="0"/>
              <a:buChar char="•"/>
            </a:pPr>
            <a:r>
              <a:rPr lang="en-US" sz="1200" dirty="0">
                <a:solidFill>
                  <a:srgbClr val="000000"/>
                </a:solidFill>
                <a:ea typeface="Calibri" panose="020F0502020204030204" pitchFamily="34" charset="0"/>
                <a:cs typeface="Times New Roman" panose="02020603050405020304" pitchFamily="18" charset="0"/>
              </a:rPr>
              <a:t>Determine and assign proposed cost and timeline</a:t>
            </a:r>
          </a:p>
          <a:p>
            <a:pPr marL="257175" indent="-257175">
              <a:buClr>
                <a:schemeClr val="accent2"/>
              </a:buClr>
              <a:buFont typeface="Arial" charset="0"/>
              <a:buChar char="•"/>
            </a:pPr>
            <a:r>
              <a:rPr lang="en-US" sz="1200" dirty="0">
                <a:solidFill>
                  <a:srgbClr val="000000"/>
                </a:solidFill>
                <a:ea typeface="Calibri" panose="020F0502020204030204" pitchFamily="34" charset="0"/>
                <a:cs typeface="Times New Roman" panose="02020603050405020304" pitchFamily="18" charset="0"/>
              </a:rPr>
              <a:t>Determine with the CDPHP technology team if Projects would need the expansion of a current technology or the development/acquisition of a new one</a:t>
            </a:r>
          </a:p>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CDD9FF2-2DFE-4377-B346-9A3DC42787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113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resale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365" y="228600"/>
            <a:ext cx="8426449" cy="307825"/>
          </a:xfrm>
        </p:spPr>
        <p:txBody>
          <a:bodyPr vert="horz" wrap="square" lIns="0" tIns="0" rIns="0" bIns="0" rtlCol="0" anchor="t" anchorCtr="0">
            <a:spAutoFit/>
          </a:bodyPr>
          <a:lstStyle>
            <a:lvl1pPr>
              <a:defRPr lang="en-US" dirty="0"/>
            </a:lvl1pPr>
          </a:lstStyle>
          <a:p>
            <a:pPr lvl="0"/>
            <a:r>
              <a:rPr lang="en-US"/>
              <a:t>Please add slide headline here</a:t>
            </a:r>
          </a:p>
        </p:txBody>
      </p:sp>
    </p:spTree>
    <p:extLst>
      <p:ext uri="{BB962C8B-B14F-4D97-AF65-F5344CB8AC3E}">
        <p14:creationId xmlns:p14="http://schemas.microsoft.com/office/powerpoint/2010/main" val="3979344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image" Target="../media/image5.emf"/><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698"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5.png"/><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7.png"/><Relationship Id="rId3" Type="http://schemas.openxmlformats.org/officeDocument/2006/relationships/image" Target="../media/image25.png"/><Relationship Id="rId21" Type="http://schemas.openxmlformats.org/officeDocument/2006/relationships/image" Target="../media/image60.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image" Target="../media/image47.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7.xml"/><Relationship Id="rId6" Type="http://schemas.openxmlformats.org/officeDocument/2006/relationships/image" Target="../media/image28.png"/><Relationship Id="rId11" Type="http://schemas.openxmlformats.org/officeDocument/2006/relationships/image" Target="../media/image52.png"/><Relationship Id="rId24" Type="http://schemas.openxmlformats.org/officeDocument/2006/relationships/image" Target="../media/image63.png"/><Relationship Id="rId5" Type="http://schemas.openxmlformats.org/officeDocument/2006/relationships/image" Target="../media/image27.png"/><Relationship Id="rId15" Type="http://schemas.openxmlformats.org/officeDocument/2006/relationships/image" Target="../media/image30.png"/><Relationship Id="rId23" Type="http://schemas.openxmlformats.org/officeDocument/2006/relationships/image" Target="../media/image62.png"/><Relationship Id="rId10" Type="http://schemas.openxmlformats.org/officeDocument/2006/relationships/image" Target="../media/image51.png"/><Relationship Id="rId19" Type="http://schemas.openxmlformats.org/officeDocument/2006/relationships/image" Target="../media/image58.png"/><Relationship Id="rId4" Type="http://schemas.openxmlformats.org/officeDocument/2006/relationships/image" Target="../media/image26.png"/><Relationship Id="rId9" Type="http://schemas.openxmlformats.org/officeDocument/2006/relationships/image" Target="../media/image50.png"/><Relationship Id="rId14" Type="http://schemas.openxmlformats.org/officeDocument/2006/relationships/image" Target="../media/image29.png"/><Relationship Id="rId22" Type="http://schemas.openxmlformats.org/officeDocument/2006/relationships/image" Target="../media/image6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5569" y="1860786"/>
            <a:ext cx="5042340" cy="1421928"/>
          </a:xfrm>
        </p:spPr>
        <p:txBody>
          <a:bodyPr/>
          <a:lstStyle/>
          <a:p>
            <a:r>
              <a:rPr lang="en-US" b="1" dirty="0">
                <a:effectLst>
                  <a:outerShdw blurRad="38100" dist="38100" dir="2700000" algn="tl">
                    <a:srgbClr val="000000">
                      <a:alpha val="43137"/>
                    </a:srgbClr>
                  </a:outerShdw>
                </a:effectLst>
              </a:rPr>
              <a:t>Architect’s battle</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Team 1</a:t>
            </a:r>
            <a:endParaRPr lang="en-US" dirty="0"/>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3239;p60">
            <a:extLst>
              <a:ext uri="{FF2B5EF4-FFF2-40B4-BE49-F238E27FC236}">
                <a16:creationId xmlns:a16="http://schemas.microsoft.com/office/drawing/2014/main" id="{4BE137DF-AE69-4524-8716-D7F7C4DBF1F2}"/>
              </a:ext>
            </a:extLst>
          </p:cNvPr>
          <p:cNvSpPr/>
          <p:nvPr/>
        </p:nvSpPr>
        <p:spPr>
          <a:xfrm>
            <a:off x="7799916" y="3038340"/>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lvl="0" algn="ctr">
              <a:buClr>
                <a:srgbClr val="212121"/>
              </a:buClr>
            </a:pPr>
            <a:r>
              <a:rPr lang="en-US" sz="700" dirty="0">
                <a:solidFill>
                  <a:srgbClr val="212121"/>
                </a:solidFill>
                <a:latin typeface="Roboto"/>
                <a:ea typeface="Roboto"/>
                <a:cs typeface="Roboto"/>
                <a:sym typeface="Roboto"/>
              </a:rPr>
              <a:t>WeChat payment</a:t>
            </a:r>
            <a:endParaRPr sz="650" b="0" i="0" u="none" strike="noStrike" cap="none" dirty="0">
              <a:solidFill>
                <a:srgbClr val="212121"/>
              </a:solidFill>
              <a:latin typeface="Roboto"/>
              <a:ea typeface="Roboto"/>
              <a:cs typeface="Roboto"/>
              <a:sym typeface="Roboto"/>
            </a:endParaRPr>
          </a:p>
        </p:txBody>
      </p:sp>
      <p:sp>
        <p:nvSpPr>
          <p:cNvPr id="2" name="Title 1">
            <a:extLst>
              <a:ext uri="{FF2B5EF4-FFF2-40B4-BE49-F238E27FC236}">
                <a16:creationId xmlns:a16="http://schemas.microsoft.com/office/drawing/2014/main" id="{44807EFF-0E3C-48B4-A0F0-2CC6230BFCF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A5AA491-7A8F-4FD2-A7CF-042CBDEA46DE}"/>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
        <p:nvSpPr>
          <p:cNvPr id="4" name="Title 3">
            <a:extLst>
              <a:ext uri="{FF2B5EF4-FFF2-40B4-BE49-F238E27FC236}">
                <a16:creationId xmlns:a16="http://schemas.microsoft.com/office/drawing/2014/main" id="{226E9FDD-BED3-4288-807C-885B3455FC90}"/>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HUAWEI DATA ANALYTICS SOLUTION</a:t>
            </a:r>
          </a:p>
        </p:txBody>
      </p:sp>
      <p:sp>
        <p:nvSpPr>
          <p:cNvPr id="6" name="Google Shape;704;p23">
            <a:extLst>
              <a:ext uri="{FF2B5EF4-FFF2-40B4-BE49-F238E27FC236}">
                <a16:creationId xmlns:a16="http://schemas.microsoft.com/office/drawing/2014/main" id="{9E0166F9-B4FE-4AF1-9B28-098F1C3245AC}"/>
              </a:ext>
            </a:extLst>
          </p:cNvPr>
          <p:cNvSpPr/>
          <p:nvPr/>
        </p:nvSpPr>
        <p:spPr>
          <a:xfrm>
            <a:off x="2364775" y="915499"/>
            <a:ext cx="5115642" cy="3520004"/>
          </a:xfrm>
          <a:prstGeom prst="roundRect">
            <a:avLst>
              <a:gd name="adj" fmla="val 399"/>
            </a:avLst>
          </a:pr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8" name="Google Shape;706;p23">
            <a:extLst>
              <a:ext uri="{FF2B5EF4-FFF2-40B4-BE49-F238E27FC236}">
                <a16:creationId xmlns:a16="http://schemas.microsoft.com/office/drawing/2014/main" id="{2CCCFEB8-C407-4295-B251-E6224B5F44B6}"/>
              </a:ext>
            </a:extLst>
          </p:cNvPr>
          <p:cNvGrpSpPr/>
          <p:nvPr/>
        </p:nvGrpSpPr>
        <p:grpSpPr>
          <a:xfrm>
            <a:off x="2500625" y="1896965"/>
            <a:ext cx="1015049" cy="1508664"/>
            <a:chOff x="2178036" y="1054764"/>
            <a:chExt cx="584100" cy="678600"/>
          </a:xfrm>
        </p:grpSpPr>
        <p:sp>
          <p:nvSpPr>
            <p:cNvPr id="9" name="Google Shape;707;p23">
              <a:extLst>
                <a:ext uri="{FF2B5EF4-FFF2-40B4-BE49-F238E27FC236}">
                  <a16:creationId xmlns:a16="http://schemas.microsoft.com/office/drawing/2014/main" id="{BE5BCCF0-2056-44C6-B08C-C04CDC69C50D}"/>
                </a:ext>
              </a:extLst>
            </p:cNvPr>
            <p:cNvSpPr/>
            <p:nvPr/>
          </p:nvSpPr>
          <p:spPr>
            <a:xfrm>
              <a:off x="2178036" y="1054764"/>
              <a:ext cx="584100" cy="6786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0" name="Google Shape;708;p23">
              <a:extLst>
                <a:ext uri="{FF2B5EF4-FFF2-40B4-BE49-F238E27FC236}">
                  <a16:creationId xmlns:a16="http://schemas.microsoft.com/office/drawing/2014/main" id="{8679E95E-F5B8-4375-8E7C-52C613F52076}"/>
                </a:ext>
              </a:extLst>
            </p:cNvPr>
            <p:cNvSpPr txBox="1"/>
            <p:nvPr/>
          </p:nvSpPr>
          <p:spPr>
            <a:xfrm>
              <a:off x="2178037" y="1054764"/>
              <a:ext cx="2073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Ingest</a:t>
              </a:r>
              <a:endParaRPr sz="600" b="0" i="0" u="none" strike="noStrike" cap="none">
                <a:solidFill>
                  <a:srgbClr val="9E9E9E"/>
                </a:solidFill>
                <a:latin typeface="Roboto"/>
                <a:ea typeface="Roboto"/>
                <a:cs typeface="Roboto"/>
                <a:sym typeface="Roboto"/>
              </a:endParaRPr>
            </a:p>
          </p:txBody>
        </p:sp>
      </p:grpSp>
      <p:grpSp>
        <p:nvGrpSpPr>
          <p:cNvPr id="11" name="Google Shape;709;p23">
            <a:extLst>
              <a:ext uri="{FF2B5EF4-FFF2-40B4-BE49-F238E27FC236}">
                <a16:creationId xmlns:a16="http://schemas.microsoft.com/office/drawing/2014/main" id="{063E9E91-C029-4561-8BDB-28D9C7CEC581}"/>
              </a:ext>
            </a:extLst>
          </p:cNvPr>
          <p:cNvGrpSpPr/>
          <p:nvPr/>
        </p:nvGrpSpPr>
        <p:grpSpPr>
          <a:xfrm>
            <a:off x="3630479" y="1896963"/>
            <a:ext cx="927987" cy="640282"/>
            <a:chOff x="2178037" y="1054764"/>
            <a:chExt cx="534001" cy="288000"/>
          </a:xfrm>
        </p:grpSpPr>
        <p:sp>
          <p:nvSpPr>
            <p:cNvPr id="12" name="Google Shape;710;p23">
              <a:extLst>
                <a:ext uri="{FF2B5EF4-FFF2-40B4-BE49-F238E27FC236}">
                  <a16:creationId xmlns:a16="http://schemas.microsoft.com/office/drawing/2014/main" id="{56EA6197-7AD0-4D84-A83A-4FE64AA0A79E}"/>
                </a:ext>
              </a:extLst>
            </p:cNvPr>
            <p:cNvSpPr/>
            <p:nvPr/>
          </p:nvSpPr>
          <p:spPr>
            <a:xfrm>
              <a:off x="2178038" y="1054764"/>
              <a:ext cx="534000" cy="2880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3" name="Google Shape;711;p23">
              <a:extLst>
                <a:ext uri="{FF2B5EF4-FFF2-40B4-BE49-F238E27FC236}">
                  <a16:creationId xmlns:a16="http://schemas.microsoft.com/office/drawing/2014/main" id="{71138EB0-6FFE-429E-A9B4-4A0BD51FE6C4}"/>
                </a:ext>
              </a:extLst>
            </p:cNvPr>
            <p:cNvSpPr txBox="1"/>
            <p:nvPr/>
          </p:nvSpPr>
          <p:spPr>
            <a:xfrm>
              <a:off x="2178037" y="1054764"/>
              <a:ext cx="2790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Pipelines</a:t>
              </a:r>
              <a:endParaRPr sz="600" b="0" i="0" u="none" strike="noStrike" cap="none">
                <a:solidFill>
                  <a:srgbClr val="9E9E9E"/>
                </a:solidFill>
                <a:latin typeface="Roboto"/>
                <a:ea typeface="Roboto"/>
                <a:cs typeface="Roboto"/>
                <a:sym typeface="Roboto"/>
              </a:endParaRPr>
            </a:p>
          </p:txBody>
        </p:sp>
      </p:grpSp>
      <p:grpSp>
        <p:nvGrpSpPr>
          <p:cNvPr id="20" name="Google Shape;718;p23">
            <a:extLst>
              <a:ext uri="{FF2B5EF4-FFF2-40B4-BE49-F238E27FC236}">
                <a16:creationId xmlns:a16="http://schemas.microsoft.com/office/drawing/2014/main" id="{479BEF2F-3ECB-4E64-AED6-FA18C75FA19A}"/>
              </a:ext>
            </a:extLst>
          </p:cNvPr>
          <p:cNvGrpSpPr/>
          <p:nvPr/>
        </p:nvGrpSpPr>
        <p:grpSpPr>
          <a:xfrm>
            <a:off x="1515853" y="915414"/>
            <a:ext cx="668751" cy="3519892"/>
            <a:chOff x="2178037" y="1054764"/>
            <a:chExt cx="1146300" cy="637500"/>
          </a:xfrm>
        </p:grpSpPr>
        <p:sp>
          <p:nvSpPr>
            <p:cNvPr id="21" name="Google Shape;719;p23">
              <a:extLst>
                <a:ext uri="{FF2B5EF4-FFF2-40B4-BE49-F238E27FC236}">
                  <a16:creationId xmlns:a16="http://schemas.microsoft.com/office/drawing/2014/main" id="{B6B5E605-2E6B-4BE4-9A2F-BC9C17D08A9A}"/>
                </a:ext>
              </a:extLst>
            </p:cNvPr>
            <p:cNvSpPr/>
            <p:nvPr/>
          </p:nvSpPr>
          <p:spPr>
            <a:xfrm>
              <a:off x="2178037" y="1054764"/>
              <a:ext cx="1146300" cy="637500"/>
            </a:xfrm>
            <a:prstGeom prst="roundRect">
              <a:avLst>
                <a:gd name="adj" fmla="val 827"/>
              </a:avLst>
            </a:prstGeom>
            <a:solidFill>
              <a:srgbClr val="F3E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 name="Google Shape;720;p23">
              <a:extLst>
                <a:ext uri="{FF2B5EF4-FFF2-40B4-BE49-F238E27FC236}">
                  <a16:creationId xmlns:a16="http://schemas.microsoft.com/office/drawing/2014/main" id="{F31BCA47-50B7-4275-A569-73BDA50A57B3}"/>
                </a:ext>
              </a:extLst>
            </p:cNvPr>
            <p:cNvSpPr txBox="1"/>
            <p:nvPr/>
          </p:nvSpPr>
          <p:spPr>
            <a:xfrm>
              <a:off x="2178037" y="1054764"/>
              <a:ext cx="784800" cy="79800"/>
            </a:xfrm>
            <a:prstGeom prst="rect">
              <a:avLst/>
            </a:prstGeom>
            <a:noFill/>
            <a:ln>
              <a:noFill/>
            </a:ln>
          </p:spPr>
          <p:txBody>
            <a:bodyPr spcFirstLastPara="1" wrap="square" lIns="91425" tIns="54850" rIns="0" bIns="0" anchor="t" anchorCtr="0">
              <a:noAutofit/>
            </a:bodyPr>
            <a:lstStyle/>
            <a:p>
              <a:pPr marL="0" marR="0" lvl="0" indent="0" algn="l" rtl="0">
                <a:lnSpc>
                  <a:spcPct val="125000"/>
                </a:lnSpc>
                <a:spcBef>
                  <a:spcPts val="0"/>
                </a:spcBef>
                <a:spcAft>
                  <a:spcPts val="0"/>
                </a:spcAft>
                <a:buClr>
                  <a:srgbClr val="9E9E9E"/>
                </a:buClr>
                <a:buFont typeface="Roboto"/>
                <a:buNone/>
              </a:pPr>
              <a:r>
                <a:rPr lang="en-US" sz="700" b="0" i="0" u="none" strike="noStrike" cap="none">
                  <a:solidFill>
                    <a:srgbClr val="9E9E9E"/>
                  </a:solidFill>
                  <a:latin typeface="Roboto"/>
                  <a:ea typeface="Roboto"/>
                  <a:cs typeface="Roboto"/>
                  <a:sym typeface="Roboto"/>
                </a:rPr>
                <a:t>Standard</a:t>
              </a:r>
              <a:br>
                <a:rPr lang="en-US" sz="700" b="0" i="0" u="none" strike="noStrike" cap="none">
                  <a:solidFill>
                    <a:srgbClr val="9E9E9E"/>
                  </a:solidFill>
                  <a:latin typeface="Roboto"/>
                  <a:ea typeface="Roboto"/>
                  <a:cs typeface="Roboto"/>
                  <a:sym typeface="Roboto"/>
                </a:rPr>
              </a:br>
              <a:r>
                <a:rPr lang="en-US" sz="700" b="0" i="0" u="none" strike="noStrike" cap="none">
                  <a:solidFill>
                    <a:srgbClr val="9E9E9E"/>
                  </a:solidFill>
                  <a:latin typeface="Roboto"/>
                  <a:ea typeface="Roboto"/>
                  <a:cs typeface="Roboto"/>
                  <a:sym typeface="Roboto"/>
                </a:rPr>
                <a:t>Devices</a:t>
              </a:r>
              <a:br>
                <a:rPr lang="en-US" sz="800" b="0" i="0" u="none" strike="noStrike" cap="none">
                  <a:solidFill>
                    <a:srgbClr val="9E9E9E"/>
                  </a:solidFill>
                  <a:latin typeface="Roboto"/>
                  <a:ea typeface="Roboto"/>
                  <a:cs typeface="Roboto"/>
                  <a:sym typeface="Roboto"/>
                </a:rPr>
              </a:br>
              <a:r>
                <a:rPr lang="en-US" sz="600" b="0" i="0" u="none" strike="noStrike" cap="none">
                  <a:solidFill>
                    <a:srgbClr val="9E9E9E"/>
                  </a:solidFill>
                  <a:latin typeface="Roboto"/>
                  <a:ea typeface="Roboto"/>
                  <a:cs typeface="Roboto"/>
                  <a:sym typeface="Roboto"/>
                </a:rPr>
                <a:t>HTTPS</a:t>
              </a:r>
              <a:endParaRPr sz="600" b="0" i="0" u="none" strike="noStrike" cap="none">
                <a:solidFill>
                  <a:srgbClr val="9E9E9E"/>
                </a:solidFill>
                <a:latin typeface="Roboto"/>
                <a:ea typeface="Roboto"/>
                <a:cs typeface="Roboto"/>
                <a:sym typeface="Roboto"/>
              </a:endParaRPr>
            </a:p>
          </p:txBody>
        </p:sp>
      </p:grpSp>
      <p:grpSp>
        <p:nvGrpSpPr>
          <p:cNvPr id="23" name="Google Shape;721;p23">
            <a:extLst>
              <a:ext uri="{FF2B5EF4-FFF2-40B4-BE49-F238E27FC236}">
                <a16:creationId xmlns:a16="http://schemas.microsoft.com/office/drawing/2014/main" id="{66034057-2274-4A2F-A6D2-3EBDAE5B5727}"/>
              </a:ext>
            </a:extLst>
          </p:cNvPr>
          <p:cNvGrpSpPr/>
          <p:nvPr/>
        </p:nvGrpSpPr>
        <p:grpSpPr>
          <a:xfrm>
            <a:off x="649745" y="915419"/>
            <a:ext cx="677578" cy="3519892"/>
            <a:chOff x="2178037" y="1054764"/>
            <a:chExt cx="1146300" cy="637500"/>
          </a:xfrm>
        </p:grpSpPr>
        <p:sp>
          <p:nvSpPr>
            <p:cNvPr id="24" name="Google Shape;722;p23">
              <a:extLst>
                <a:ext uri="{FF2B5EF4-FFF2-40B4-BE49-F238E27FC236}">
                  <a16:creationId xmlns:a16="http://schemas.microsoft.com/office/drawing/2014/main" id="{AD414858-E10F-42E0-8DC6-D73AFBFA2F03}"/>
                </a:ext>
              </a:extLst>
            </p:cNvPr>
            <p:cNvSpPr/>
            <p:nvPr/>
          </p:nvSpPr>
          <p:spPr>
            <a:xfrm>
              <a:off x="2178037" y="1054764"/>
              <a:ext cx="1146300" cy="637500"/>
            </a:xfrm>
            <a:prstGeom prst="roundRect">
              <a:avLst>
                <a:gd name="adj" fmla="val 827"/>
              </a:avLst>
            </a:prstGeom>
            <a:solidFill>
              <a:srgbClr val="F1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Google Shape;723;p23">
              <a:extLst>
                <a:ext uri="{FF2B5EF4-FFF2-40B4-BE49-F238E27FC236}">
                  <a16:creationId xmlns:a16="http://schemas.microsoft.com/office/drawing/2014/main" id="{6B9C04A4-96EB-46E9-BF14-50C91804457A}"/>
                </a:ext>
              </a:extLst>
            </p:cNvPr>
            <p:cNvSpPr txBox="1"/>
            <p:nvPr/>
          </p:nvSpPr>
          <p:spPr>
            <a:xfrm>
              <a:off x="2178037" y="1054764"/>
              <a:ext cx="983400" cy="102900"/>
            </a:xfrm>
            <a:prstGeom prst="rect">
              <a:avLst/>
            </a:prstGeom>
            <a:noFill/>
            <a:ln>
              <a:noFill/>
            </a:ln>
          </p:spPr>
          <p:txBody>
            <a:bodyPr spcFirstLastPara="1" wrap="square" lIns="91425" tIns="54850" rIns="0" bIns="0" anchor="t" anchorCtr="0">
              <a:noAutofit/>
            </a:bodyPr>
            <a:lstStyle/>
            <a:p>
              <a:pPr marL="0" marR="0" lvl="0" indent="0" algn="l" rtl="0">
                <a:lnSpc>
                  <a:spcPct val="125000"/>
                </a:lnSpc>
                <a:spcBef>
                  <a:spcPts val="0"/>
                </a:spcBef>
                <a:spcAft>
                  <a:spcPts val="0"/>
                </a:spcAft>
                <a:buClr>
                  <a:srgbClr val="9E9E9E"/>
                </a:buClr>
                <a:buFont typeface="Roboto"/>
                <a:buNone/>
              </a:pPr>
              <a:r>
                <a:rPr lang="en-US" sz="700" b="0" i="0" u="none" strike="noStrike" cap="none" dirty="0">
                  <a:solidFill>
                    <a:srgbClr val="9E9E9E"/>
                  </a:solidFill>
                  <a:latin typeface="Roboto"/>
                  <a:ea typeface="Roboto"/>
                  <a:cs typeface="Roboto"/>
                  <a:sym typeface="Roboto"/>
                </a:rPr>
                <a:t>Devices</a:t>
              </a:r>
              <a:br>
                <a:rPr lang="en-US" sz="800" b="0" i="0" u="none" strike="noStrike" cap="none" dirty="0">
                  <a:solidFill>
                    <a:srgbClr val="9E9E9E"/>
                  </a:solidFill>
                  <a:latin typeface="Roboto"/>
                  <a:ea typeface="Roboto"/>
                  <a:cs typeface="Roboto"/>
                  <a:sym typeface="Roboto"/>
                </a:rPr>
              </a:br>
              <a:endParaRPr sz="600" b="0" i="0" u="none" strike="noStrike" cap="none" dirty="0">
                <a:solidFill>
                  <a:srgbClr val="9E9E9E"/>
                </a:solidFill>
                <a:latin typeface="Roboto"/>
                <a:ea typeface="Roboto"/>
                <a:cs typeface="Roboto"/>
                <a:sym typeface="Roboto"/>
              </a:endParaRPr>
            </a:p>
          </p:txBody>
        </p:sp>
      </p:grpSp>
      <p:grpSp>
        <p:nvGrpSpPr>
          <p:cNvPr id="26" name="Google Shape;724;p23">
            <a:extLst>
              <a:ext uri="{FF2B5EF4-FFF2-40B4-BE49-F238E27FC236}">
                <a16:creationId xmlns:a16="http://schemas.microsoft.com/office/drawing/2014/main" id="{30169309-BB8E-4662-BF26-06D468ACD2DE}"/>
              </a:ext>
            </a:extLst>
          </p:cNvPr>
          <p:cNvGrpSpPr/>
          <p:nvPr/>
        </p:nvGrpSpPr>
        <p:grpSpPr>
          <a:xfrm>
            <a:off x="732123" y="2423434"/>
            <a:ext cx="502800" cy="502800"/>
            <a:chOff x="433514" y="2354433"/>
            <a:chExt cx="502800" cy="502800"/>
          </a:xfrm>
        </p:grpSpPr>
        <p:sp>
          <p:nvSpPr>
            <p:cNvPr id="27" name="Google Shape;725;p23">
              <a:extLst>
                <a:ext uri="{FF2B5EF4-FFF2-40B4-BE49-F238E27FC236}">
                  <a16:creationId xmlns:a16="http://schemas.microsoft.com/office/drawing/2014/main" id="{43E9AEE0-26E9-416F-84DE-1C29E8E8FD1B}"/>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28" name="Google Shape;726;p23">
              <a:extLst>
                <a:ext uri="{FF2B5EF4-FFF2-40B4-BE49-F238E27FC236}">
                  <a16:creationId xmlns:a16="http://schemas.microsoft.com/office/drawing/2014/main" id="{0D9466B0-5CEF-4099-8F3E-2EDD918D9F62}"/>
                </a:ext>
              </a:extLst>
            </p:cNvPr>
            <p:cNvPicPr preferRelativeResize="0"/>
            <p:nvPr/>
          </p:nvPicPr>
          <p:blipFill rotWithShape="1">
            <a:blip r:embed="rId2">
              <a:alphaModFix/>
            </a:blip>
            <a:srcRect/>
            <a:stretch/>
          </p:blipFill>
          <p:spPr>
            <a:xfrm>
              <a:off x="470090" y="2391009"/>
              <a:ext cx="429900" cy="429900"/>
            </a:xfrm>
            <a:prstGeom prst="rect">
              <a:avLst/>
            </a:prstGeom>
            <a:noFill/>
            <a:ln>
              <a:noFill/>
            </a:ln>
          </p:spPr>
        </p:pic>
      </p:grpSp>
      <p:grpSp>
        <p:nvGrpSpPr>
          <p:cNvPr id="29" name="Google Shape;727;p23">
            <a:extLst>
              <a:ext uri="{FF2B5EF4-FFF2-40B4-BE49-F238E27FC236}">
                <a16:creationId xmlns:a16="http://schemas.microsoft.com/office/drawing/2014/main" id="{FD844389-35D5-4A9C-9674-D60D6F909103}"/>
              </a:ext>
            </a:extLst>
          </p:cNvPr>
          <p:cNvGrpSpPr/>
          <p:nvPr/>
        </p:nvGrpSpPr>
        <p:grpSpPr>
          <a:xfrm>
            <a:off x="732123" y="3274972"/>
            <a:ext cx="502800" cy="502800"/>
            <a:chOff x="433514" y="2354433"/>
            <a:chExt cx="502800" cy="502800"/>
          </a:xfrm>
        </p:grpSpPr>
        <p:sp>
          <p:nvSpPr>
            <p:cNvPr id="30" name="Google Shape;728;p23">
              <a:extLst>
                <a:ext uri="{FF2B5EF4-FFF2-40B4-BE49-F238E27FC236}">
                  <a16:creationId xmlns:a16="http://schemas.microsoft.com/office/drawing/2014/main" id="{F087E60A-44BA-4932-94CF-FB5CD5A3C36D}"/>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31" name="Google Shape;729;p23">
              <a:extLst>
                <a:ext uri="{FF2B5EF4-FFF2-40B4-BE49-F238E27FC236}">
                  <a16:creationId xmlns:a16="http://schemas.microsoft.com/office/drawing/2014/main" id="{DF941509-BBB7-498C-8F31-63BF6454D6DA}"/>
                </a:ext>
              </a:extLst>
            </p:cNvPr>
            <p:cNvPicPr preferRelativeResize="0"/>
            <p:nvPr/>
          </p:nvPicPr>
          <p:blipFill rotWithShape="1">
            <a:blip r:embed="rId3">
              <a:alphaModFix/>
            </a:blip>
            <a:srcRect/>
            <a:stretch/>
          </p:blipFill>
          <p:spPr>
            <a:xfrm>
              <a:off x="470090" y="2391009"/>
              <a:ext cx="429900" cy="429900"/>
            </a:xfrm>
            <a:prstGeom prst="rect">
              <a:avLst/>
            </a:prstGeom>
            <a:noFill/>
            <a:ln>
              <a:noFill/>
            </a:ln>
          </p:spPr>
        </p:pic>
      </p:grpSp>
      <p:grpSp>
        <p:nvGrpSpPr>
          <p:cNvPr id="32" name="Google Shape;730;p23">
            <a:extLst>
              <a:ext uri="{FF2B5EF4-FFF2-40B4-BE49-F238E27FC236}">
                <a16:creationId xmlns:a16="http://schemas.microsoft.com/office/drawing/2014/main" id="{B90E7865-DC5D-4AB1-AC00-C98E491D1D5D}"/>
              </a:ext>
            </a:extLst>
          </p:cNvPr>
          <p:cNvGrpSpPr/>
          <p:nvPr/>
        </p:nvGrpSpPr>
        <p:grpSpPr>
          <a:xfrm>
            <a:off x="1595568" y="2363998"/>
            <a:ext cx="502800" cy="621900"/>
            <a:chOff x="353039" y="3389374"/>
            <a:chExt cx="502800" cy="621900"/>
          </a:xfrm>
        </p:grpSpPr>
        <p:sp>
          <p:nvSpPr>
            <p:cNvPr id="33" name="Google Shape;731;p23">
              <a:extLst>
                <a:ext uri="{FF2B5EF4-FFF2-40B4-BE49-F238E27FC236}">
                  <a16:creationId xmlns:a16="http://schemas.microsoft.com/office/drawing/2014/main" id="{11BDCAAB-51D2-417F-A2C3-3293A6A7B069}"/>
                </a:ext>
              </a:extLst>
            </p:cNvPr>
            <p:cNvSpPr/>
            <p:nvPr/>
          </p:nvSpPr>
          <p:spPr>
            <a:xfrm>
              <a:off x="353039" y="3389374"/>
              <a:ext cx="502800" cy="6219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48462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a:solidFill>
                    <a:srgbClr val="212121"/>
                  </a:solidFill>
                  <a:latin typeface="Roboto"/>
                  <a:ea typeface="Roboto"/>
                  <a:cs typeface="Roboto"/>
                  <a:sym typeface="Roboto"/>
                </a:rPr>
                <a:t>Gateway</a:t>
              </a:r>
              <a:endParaRPr sz="700" b="0" i="0" u="none" strike="noStrike" cap="none">
                <a:solidFill>
                  <a:srgbClr val="212121"/>
                </a:solidFill>
                <a:latin typeface="Roboto"/>
                <a:ea typeface="Roboto"/>
                <a:cs typeface="Roboto"/>
                <a:sym typeface="Roboto"/>
              </a:endParaRPr>
            </a:p>
          </p:txBody>
        </p:sp>
        <p:pic>
          <p:nvPicPr>
            <p:cNvPr id="34" name="Google Shape;732;p23">
              <a:extLst>
                <a:ext uri="{FF2B5EF4-FFF2-40B4-BE49-F238E27FC236}">
                  <a16:creationId xmlns:a16="http://schemas.microsoft.com/office/drawing/2014/main" id="{C26C2EB7-F8A1-4F35-A01E-2E7892AA4154}"/>
                </a:ext>
              </a:extLst>
            </p:cNvPr>
            <p:cNvPicPr preferRelativeResize="0"/>
            <p:nvPr/>
          </p:nvPicPr>
          <p:blipFill rotWithShape="1">
            <a:blip r:embed="rId4">
              <a:alphaModFix/>
            </a:blip>
            <a:srcRect/>
            <a:stretch/>
          </p:blipFill>
          <p:spPr>
            <a:xfrm>
              <a:off x="389656" y="3424549"/>
              <a:ext cx="429900" cy="429900"/>
            </a:xfrm>
            <a:prstGeom prst="rect">
              <a:avLst/>
            </a:prstGeom>
            <a:noFill/>
            <a:ln>
              <a:noFill/>
            </a:ln>
          </p:spPr>
        </p:pic>
      </p:grpSp>
      <p:grpSp>
        <p:nvGrpSpPr>
          <p:cNvPr id="35" name="Google Shape;733;p23">
            <a:extLst>
              <a:ext uri="{FF2B5EF4-FFF2-40B4-BE49-F238E27FC236}">
                <a16:creationId xmlns:a16="http://schemas.microsoft.com/office/drawing/2014/main" id="{F3D55D55-284A-4830-842C-7EC5455BCCF1}"/>
              </a:ext>
            </a:extLst>
          </p:cNvPr>
          <p:cNvGrpSpPr/>
          <p:nvPr/>
        </p:nvGrpSpPr>
        <p:grpSpPr>
          <a:xfrm>
            <a:off x="732123" y="1581006"/>
            <a:ext cx="502800" cy="502800"/>
            <a:chOff x="433514" y="2354433"/>
            <a:chExt cx="502800" cy="502800"/>
          </a:xfrm>
        </p:grpSpPr>
        <p:sp>
          <p:nvSpPr>
            <p:cNvPr id="36" name="Google Shape;734;p23">
              <a:extLst>
                <a:ext uri="{FF2B5EF4-FFF2-40B4-BE49-F238E27FC236}">
                  <a16:creationId xmlns:a16="http://schemas.microsoft.com/office/drawing/2014/main" id="{9D1841A0-039F-4CEB-B706-D1AED2170150}"/>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37" name="Google Shape;735;p23">
              <a:extLst>
                <a:ext uri="{FF2B5EF4-FFF2-40B4-BE49-F238E27FC236}">
                  <a16:creationId xmlns:a16="http://schemas.microsoft.com/office/drawing/2014/main" id="{7B0515D3-842E-491B-9AC3-22534855E489}"/>
                </a:ext>
              </a:extLst>
            </p:cNvPr>
            <p:cNvPicPr preferRelativeResize="0"/>
            <p:nvPr/>
          </p:nvPicPr>
          <p:blipFill rotWithShape="1">
            <a:blip r:embed="rId5">
              <a:alphaModFix/>
            </a:blip>
            <a:srcRect/>
            <a:stretch/>
          </p:blipFill>
          <p:spPr>
            <a:xfrm>
              <a:off x="470090" y="2391009"/>
              <a:ext cx="429900" cy="429900"/>
            </a:xfrm>
            <a:prstGeom prst="rect">
              <a:avLst/>
            </a:prstGeom>
            <a:noFill/>
            <a:ln>
              <a:noFill/>
            </a:ln>
          </p:spPr>
        </p:pic>
      </p:grpSp>
      <p:cxnSp>
        <p:nvCxnSpPr>
          <p:cNvPr id="38" name="Google Shape;742;p23">
            <a:extLst>
              <a:ext uri="{FF2B5EF4-FFF2-40B4-BE49-F238E27FC236}">
                <a16:creationId xmlns:a16="http://schemas.microsoft.com/office/drawing/2014/main" id="{8BB4331A-E690-4EC7-A134-39A0F6D5EB7C}"/>
              </a:ext>
            </a:extLst>
          </p:cNvPr>
          <p:cNvCxnSpPr>
            <a:stCxn id="21" idx="3"/>
          </p:cNvCxnSpPr>
          <p:nvPr/>
        </p:nvCxnSpPr>
        <p:spPr>
          <a:xfrm>
            <a:off x="2184605" y="2675360"/>
            <a:ext cx="263400" cy="0"/>
          </a:xfrm>
          <a:prstGeom prst="straightConnector1">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39" name="Google Shape;743;p23">
            <a:extLst>
              <a:ext uri="{FF2B5EF4-FFF2-40B4-BE49-F238E27FC236}">
                <a16:creationId xmlns:a16="http://schemas.microsoft.com/office/drawing/2014/main" id="{2216DD21-9CE8-4BD0-BEBE-A6D1AB6F366D}"/>
              </a:ext>
            </a:extLst>
          </p:cNvPr>
          <p:cNvCxnSpPr/>
          <p:nvPr/>
        </p:nvCxnSpPr>
        <p:spPr>
          <a:xfrm>
            <a:off x="3459206" y="2307801"/>
            <a:ext cx="144900" cy="3300"/>
          </a:xfrm>
          <a:prstGeom prst="straightConnector1">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41" name="Google Shape;745;p23">
            <a:extLst>
              <a:ext uri="{FF2B5EF4-FFF2-40B4-BE49-F238E27FC236}">
                <a16:creationId xmlns:a16="http://schemas.microsoft.com/office/drawing/2014/main" id="{3CD4180D-82FD-4F13-A077-145C7F239E00}"/>
              </a:ext>
            </a:extLst>
          </p:cNvPr>
          <p:cNvCxnSpPr/>
          <p:nvPr/>
        </p:nvCxnSpPr>
        <p:spPr>
          <a:xfrm>
            <a:off x="4559300" y="2332302"/>
            <a:ext cx="144000" cy="0"/>
          </a:xfrm>
          <a:prstGeom prst="straightConnector1">
            <a:avLst/>
          </a:prstGeom>
          <a:ln>
            <a:headEnd type="none" w="sm" len="sm"/>
            <a:tailEnd type="none" w="sm" len="sm"/>
          </a:ln>
        </p:spPr>
        <p:style>
          <a:lnRef idx="2">
            <a:schemeClr val="accent2"/>
          </a:lnRef>
          <a:fillRef idx="0">
            <a:schemeClr val="accent2"/>
          </a:fillRef>
          <a:effectRef idx="1">
            <a:schemeClr val="accent2"/>
          </a:effectRef>
          <a:fontRef idx="minor">
            <a:schemeClr val="tx1"/>
          </a:fontRef>
        </p:style>
      </p:cxnSp>
      <p:cxnSp>
        <p:nvCxnSpPr>
          <p:cNvPr id="43" name="Google Shape;747;p23">
            <a:extLst>
              <a:ext uri="{FF2B5EF4-FFF2-40B4-BE49-F238E27FC236}">
                <a16:creationId xmlns:a16="http://schemas.microsoft.com/office/drawing/2014/main" id="{78B4EDF6-3584-4FC4-B909-5C7F19E9718E}"/>
              </a:ext>
            </a:extLst>
          </p:cNvPr>
          <p:cNvCxnSpPr/>
          <p:nvPr/>
        </p:nvCxnSpPr>
        <p:spPr>
          <a:xfrm>
            <a:off x="6145750" y="2632874"/>
            <a:ext cx="160500" cy="0"/>
          </a:xfrm>
          <a:prstGeom prst="straightConnector1">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44" name="Google Shape;748;p23">
            <a:extLst>
              <a:ext uri="{FF2B5EF4-FFF2-40B4-BE49-F238E27FC236}">
                <a16:creationId xmlns:a16="http://schemas.microsoft.com/office/drawing/2014/main" id="{C0CBD83E-04A4-4EB6-BA50-CA3C8B112F88}"/>
              </a:ext>
            </a:extLst>
          </p:cNvPr>
          <p:cNvCxnSpPr/>
          <p:nvPr/>
        </p:nvCxnSpPr>
        <p:spPr>
          <a:xfrm>
            <a:off x="1321439" y="2675390"/>
            <a:ext cx="263400" cy="0"/>
          </a:xfrm>
          <a:prstGeom prst="straightConnector1">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cxnSp>
      <p:sp>
        <p:nvSpPr>
          <p:cNvPr id="50" name="Google Shape;766;p23">
            <a:extLst>
              <a:ext uri="{FF2B5EF4-FFF2-40B4-BE49-F238E27FC236}">
                <a16:creationId xmlns:a16="http://schemas.microsoft.com/office/drawing/2014/main" id="{B4CFE711-A980-4DAB-AAC6-3A4D8B343C44}"/>
              </a:ext>
            </a:extLst>
          </p:cNvPr>
          <p:cNvSpPr/>
          <p:nvPr/>
        </p:nvSpPr>
        <p:spPr>
          <a:xfrm>
            <a:off x="2544660" y="2118216"/>
            <a:ext cx="914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Pub/Sub</a:t>
            </a:r>
            <a:endParaRPr sz="700" b="0" i="0" u="none" strike="noStrike" cap="none" dirty="0">
              <a:solidFill>
                <a:srgbClr val="757575"/>
              </a:solidFill>
              <a:latin typeface="Roboto"/>
              <a:ea typeface="Roboto"/>
              <a:cs typeface="Roboto"/>
              <a:sym typeface="Roboto"/>
            </a:endParaRPr>
          </a:p>
        </p:txBody>
      </p:sp>
      <p:sp>
        <p:nvSpPr>
          <p:cNvPr id="56" name="Google Shape;772;p23">
            <a:extLst>
              <a:ext uri="{FF2B5EF4-FFF2-40B4-BE49-F238E27FC236}">
                <a16:creationId xmlns:a16="http://schemas.microsoft.com/office/drawing/2014/main" id="{B6BCCCB4-A411-4488-8A8B-8E62A2F3B2F6}"/>
              </a:ext>
            </a:extLst>
          </p:cNvPr>
          <p:cNvSpPr/>
          <p:nvPr/>
        </p:nvSpPr>
        <p:spPr>
          <a:xfrm>
            <a:off x="2544660" y="2544905"/>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Monitoring</a:t>
            </a:r>
            <a:endParaRPr sz="700" b="0" i="0" u="none" strike="noStrike" cap="none">
              <a:solidFill>
                <a:srgbClr val="757575"/>
              </a:solidFill>
              <a:latin typeface="Roboto"/>
              <a:ea typeface="Roboto"/>
              <a:cs typeface="Roboto"/>
              <a:sym typeface="Roboto"/>
            </a:endParaRPr>
          </a:p>
        </p:txBody>
      </p:sp>
      <p:sp>
        <p:nvSpPr>
          <p:cNvPr id="59" name="Google Shape;775;p23">
            <a:extLst>
              <a:ext uri="{FF2B5EF4-FFF2-40B4-BE49-F238E27FC236}">
                <a16:creationId xmlns:a16="http://schemas.microsoft.com/office/drawing/2014/main" id="{BC815AB8-5645-4E0D-AD23-7E3A1B5A79F4}"/>
              </a:ext>
            </a:extLst>
          </p:cNvPr>
          <p:cNvSpPr/>
          <p:nvPr/>
        </p:nvSpPr>
        <p:spPr>
          <a:xfrm>
            <a:off x="2544660" y="2973515"/>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Logging</a:t>
            </a:r>
            <a:endParaRPr sz="700" b="0" i="0" u="none" strike="noStrike" cap="none">
              <a:solidFill>
                <a:srgbClr val="757575"/>
              </a:solidFill>
              <a:latin typeface="Roboto"/>
              <a:ea typeface="Roboto"/>
              <a:cs typeface="Roboto"/>
              <a:sym typeface="Roboto"/>
            </a:endParaRPr>
          </a:p>
        </p:txBody>
      </p:sp>
      <p:sp>
        <p:nvSpPr>
          <p:cNvPr id="62" name="Google Shape;778;p23">
            <a:extLst>
              <a:ext uri="{FF2B5EF4-FFF2-40B4-BE49-F238E27FC236}">
                <a16:creationId xmlns:a16="http://schemas.microsoft.com/office/drawing/2014/main" id="{97AED60A-E14C-4E12-9ABA-63E0C8883FA4}"/>
              </a:ext>
            </a:extLst>
          </p:cNvPr>
          <p:cNvSpPr/>
          <p:nvPr/>
        </p:nvSpPr>
        <p:spPr>
          <a:xfrm>
            <a:off x="3677125" y="2119532"/>
            <a:ext cx="8361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Dataflow</a:t>
            </a:r>
            <a:endParaRPr sz="700" b="0" i="0" u="none" strike="noStrike" cap="none">
              <a:solidFill>
                <a:srgbClr val="757575"/>
              </a:solidFill>
              <a:latin typeface="Roboto"/>
              <a:ea typeface="Roboto"/>
              <a:cs typeface="Roboto"/>
              <a:sym typeface="Roboto"/>
            </a:endParaRPr>
          </a:p>
        </p:txBody>
      </p:sp>
      <p:grpSp>
        <p:nvGrpSpPr>
          <p:cNvPr id="79" name="Google Shape;798;p23">
            <a:extLst>
              <a:ext uri="{FF2B5EF4-FFF2-40B4-BE49-F238E27FC236}">
                <a16:creationId xmlns:a16="http://schemas.microsoft.com/office/drawing/2014/main" id="{E7519D8A-5A45-44EE-A1AC-6CACF8CDCCAF}"/>
              </a:ext>
            </a:extLst>
          </p:cNvPr>
          <p:cNvGrpSpPr/>
          <p:nvPr/>
        </p:nvGrpSpPr>
        <p:grpSpPr>
          <a:xfrm>
            <a:off x="6328667" y="1878619"/>
            <a:ext cx="1033198" cy="1527270"/>
            <a:chOff x="2178037" y="1054764"/>
            <a:chExt cx="552601" cy="687000"/>
          </a:xfrm>
        </p:grpSpPr>
        <p:sp>
          <p:nvSpPr>
            <p:cNvPr id="80" name="Google Shape;799;p23">
              <a:extLst>
                <a:ext uri="{FF2B5EF4-FFF2-40B4-BE49-F238E27FC236}">
                  <a16:creationId xmlns:a16="http://schemas.microsoft.com/office/drawing/2014/main" id="{B1F95C54-4FA8-47B2-B1CE-98B521A62B15}"/>
                </a:ext>
              </a:extLst>
            </p:cNvPr>
            <p:cNvSpPr/>
            <p:nvPr/>
          </p:nvSpPr>
          <p:spPr>
            <a:xfrm>
              <a:off x="2178038" y="1054764"/>
              <a:ext cx="552600" cy="6870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81" name="Google Shape;800;p23">
              <a:extLst>
                <a:ext uri="{FF2B5EF4-FFF2-40B4-BE49-F238E27FC236}">
                  <a16:creationId xmlns:a16="http://schemas.microsoft.com/office/drawing/2014/main" id="{8B555FF9-13C7-43EC-BDBD-D29595A7E51A}"/>
                </a:ext>
              </a:extLst>
            </p:cNvPr>
            <p:cNvSpPr txBox="1"/>
            <p:nvPr/>
          </p:nvSpPr>
          <p:spPr>
            <a:xfrm>
              <a:off x="2178037" y="1054764"/>
              <a:ext cx="381600" cy="144300"/>
            </a:xfrm>
            <a:prstGeom prst="rect">
              <a:avLst/>
            </a:prstGeom>
            <a:noFill/>
            <a:ln>
              <a:noFill/>
            </a:ln>
          </p:spPr>
          <p:txBody>
            <a:bodyPr spcFirstLastPara="1" wrap="square" lIns="91425" tIns="64000" rIns="0" bIns="0" anchor="t" anchorCtr="0">
              <a:noAutofit/>
            </a:bodyPr>
            <a:lstStyle/>
            <a:p>
              <a:pPr marL="0" marR="0" lvl="0" indent="0" algn="l" rtl="0">
                <a:lnSpc>
                  <a:spcPct val="115000"/>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Application &amp;</a:t>
              </a:r>
              <a:br>
                <a:rPr lang="en-US" sz="750" b="0" i="0" u="none" strike="noStrike" cap="none">
                  <a:solidFill>
                    <a:srgbClr val="9E9E9E"/>
                  </a:solidFill>
                  <a:latin typeface="Roboto"/>
                  <a:ea typeface="Roboto"/>
                  <a:cs typeface="Roboto"/>
                  <a:sym typeface="Roboto"/>
                </a:rPr>
              </a:br>
              <a:r>
                <a:rPr lang="en-US" sz="750" b="0" i="0" u="none" strike="noStrike" cap="none">
                  <a:solidFill>
                    <a:srgbClr val="9E9E9E"/>
                  </a:solidFill>
                  <a:latin typeface="Roboto"/>
                  <a:ea typeface="Roboto"/>
                  <a:cs typeface="Roboto"/>
                  <a:sym typeface="Roboto"/>
                </a:rPr>
                <a:t>Presentation</a:t>
              </a:r>
              <a:endParaRPr sz="600" b="0" i="0" u="none" strike="noStrike" cap="none">
                <a:solidFill>
                  <a:srgbClr val="9E9E9E"/>
                </a:solidFill>
                <a:latin typeface="Roboto"/>
                <a:ea typeface="Roboto"/>
                <a:cs typeface="Roboto"/>
                <a:sym typeface="Roboto"/>
              </a:endParaRPr>
            </a:p>
          </p:txBody>
        </p:sp>
      </p:grpSp>
      <p:sp>
        <p:nvSpPr>
          <p:cNvPr id="83" name="Google Shape;802;p23">
            <a:extLst>
              <a:ext uri="{FF2B5EF4-FFF2-40B4-BE49-F238E27FC236}">
                <a16:creationId xmlns:a16="http://schemas.microsoft.com/office/drawing/2014/main" id="{68EDD8C6-8313-421D-A494-E65757501FD3}"/>
              </a:ext>
            </a:extLst>
          </p:cNvPr>
          <p:cNvSpPr/>
          <p:nvPr/>
        </p:nvSpPr>
        <p:spPr>
          <a:xfrm>
            <a:off x="6372599" y="2407524"/>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Container</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Service</a:t>
            </a:r>
            <a:endParaRPr sz="700" b="0" i="0" u="none" strike="noStrike" cap="none" dirty="0">
              <a:solidFill>
                <a:srgbClr val="757575"/>
              </a:solidFill>
              <a:latin typeface="Roboto"/>
              <a:ea typeface="Roboto"/>
              <a:cs typeface="Roboto"/>
              <a:sym typeface="Roboto"/>
            </a:endParaRPr>
          </a:p>
        </p:txBody>
      </p:sp>
      <p:sp>
        <p:nvSpPr>
          <p:cNvPr id="86" name="Google Shape;805;p23">
            <a:extLst>
              <a:ext uri="{FF2B5EF4-FFF2-40B4-BE49-F238E27FC236}">
                <a16:creationId xmlns:a16="http://schemas.microsoft.com/office/drawing/2014/main" id="{2ED0E0CC-4F28-4268-8F0F-C3F8F38BFE2E}"/>
              </a:ext>
            </a:extLst>
          </p:cNvPr>
          <p:cNvSpPr/>
          <p:nvPr/>
        </p:nvSpPr>
        <p:spPr>
          <a:xfrm>
            <a:off x="6372600" y="2785974"/>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dirty="0">
                <a:solidFill>
                  <a:srgbClr val="757575"/>
                </a:solidFill>
                <a:latin typeface="Roboto"/>
                <a:ea typeface="Roboto"/>
                <a:cs typeface="Roboto"/>
                <a:sym typeface="Roboto"/>
              </a:rPr>
              <a:t>Compute Service</a:t>
            </a:r>
            <a:endParaRPr sz="700" b="0" i="0" u="none" strike="noStrike" cap="none" dirty="0">
              <a:solidFill>
                <a:srgbClr val="757575"/>
              </a:solidFill>
              <a:latin typeface="Roboto"/>
              <a:ea typeface="Roboto"/>
              <a:cs typeface="Roboto"/>
              <a:sym typeface="Roboto"/>
            </a:endParaRPr>
          </a:p>
        </p:txBody>
      </p:sp>
      <p:grpSp>
        <p:nvGrpSpPr>
          <p:cNvPr id="91" name="Google Shape;3225;p60">
            <a:extLst>
              <a:ext uri="{FF2B5EF4-FFF2-40B4-BE49-F238E27FC236}">
                <a16:creationId xmlns:a16="http://schemas.microsoft.com/office/drawing/2014/main" id="{5C41952E-E7D3-42FD-9051-7E7D0F8F4D0F}"/>
              </a:ext>
            </a:extLst>
          </p:cNvPr>
          <p:cNvGrpSpPr/>
          <p:nvPr/>
        </p:nvGrpSpPr>
        <p:grpSpPr>
          <a:xfrm>
            <a:off x="7799916" y="1206162"/>
            <a:ext cx="502920" cy="731520"/>
            <a:chOff x="7934633" y="936539"/>
            <a:chExt cx="502920" cy="731520"/>
          </a:xfrm>
        </p:grpSpPr>
        <p:sp>
          <p:nvSpPr>
            <p:cNvPr id="92" name="Google Shape;3226;p60">
              <a:extLst>
                <a:ext uri="{FF2B5EF4-FFF2-40B4-BE49-F238E27FC236}">
                  <a16:creationId xmlns:a16="http://schemas.microsoft.com/office/drawing/2014/main" id="{75B4A331-9456-409C-A1AC-40C5F3C53B46}"/>
                </a:ext>
              </a:extLst>
            </p:cNvPr>
            <p:cNvSpPr/>
            <p:nvPr/>
          </p:nvSpPr>
          <p:spPr>
            <a:xfrm>
              <a:off x="7934633" y="936539"/>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a:solidFill>
                    <a:srgbClr val="212121"/>
                  </a:solidFill>
                  <a:latin typeface="Roboto"/>
                  <a:ea typeface="Roboto"/>
                  <a:cs typeface="Roboto"/>
                  <a:sym typeface="Roboto"/>
                </a:rPr>
                <a:t>Browser</a:t>
              </a:r>
              <a:br>
                <a:rPr lang="en-US" sz="700" b="0" i="0" u="none" strike="noStrike" cap="none">
                  <a:solidFill>
                    <a:srgbClr val="212121"/>
                  </a:solidFill>
                  <a:latin typeface="Roboto"/>
                  <a:ea typeface="Roboto"/>
                  <a:cs typeface="Roboto"/>
                  <a:sym typeface="Roboto"/>
                </a:rPr>
              </a:br>
              <a:r>
                <a:rPr lang="en-US" sz="700" b="0" i="0" u="none" strike="noStrike" cap="none">
                  <a:solidFill>
                    <a:srgbClr val="212121"/>
                  </a:solidFill>
                  <a:latin typeface="Roboto"/>
                  <a:ea typeface="Roboto"/>
                  <a:cs typeface="Roboto"/>
                  <a:sym typeface="Roboto"/>
                </a:rPr>
                <a:t>Client</a:t>
              </a:r>
              <a:endParaRPr sz="700" b="0" i="0" u="none" strike="noStrike" cap="none">
                <a:solidFill>
                  <a:srgbClr val="212121"/>
                </a:solidFill>
                <a:latin typeface="Roboto"/>
                <a:ea typeface="Roboto"/>
                <a:cs typeface="Roboto"/>
                <a:sym typeface="Roboto"/>
              </a:endParaRPr>
            </a:p>
          </p:txBody>
        </p:sp>
        <p:pic>
          <p:nvPicPr>
            <p:cNvPr id="93" name="Google Shape;3227;p60">
              <a:extLst>
                <a:ext uri="{FF2B5EF4-FFF2-40B4-BE49-F238E27FC236}">
                  <a16:creationId xmlns:a16="http://schemas.microsoft.com/office/drawing/2014/main" id="{6FE1E7A8-BC7A-4279-B35A-06B018757B53}"/>
                </a:ext>
              </a:extLst>
            </p:cNvPr>
            <p:cNvPicPr preferRelativeResize="0"/>
            <p:nvPr/>
          </p:nvPicPr>
          <p:blipFill rotWithShape="1">
            <a:blip r:embed="rId6">
              <a:alphaModFix/>
            </a:blip>
            <a:srcRect/>
            <a:stretch/>
          </p:blipFill>
          <p:spPr>
            <a:xfrm>
              <a:off x="7971209" y="973115"/>
              <a:ext cx="429768" cy="429768"/>
            </a:xfrm>
            <a:prstGeom prst="rect">
              <a:avLst/>
            </a:prstGeom>
            <a:noFill/>
            <a:ln>
              <a:noFill/>
            </a:ln>
          </p:spPr>
        </p:pic>
      </p:grpSp>
      <p:grpSp>
        <p:nvGrpSpPr>
          <p:cNvPr id="94" name="Google Shape;3238;p60">
            <a:extLst>
              <a:ext uri="{FF2B5EF4-FFF2-40B4-BE49-F238E27FC236}">
                <a16:creationId xmlns:a16="http://schemas.microsoft.com/office/drawing/2014/main" id="{076A573F-3C85-4039-95AC-CB905591744C}"/>
              </a:ext>
            </a:extLst>
          </p:cNvPr>
          <p:cNvGrpSpPr/>
          <p:nvPr/>
        </p:nvGrpSpPr>
        <p:grpSpPr>
          <a:xfrm>
            <a:off x="7810073" y="2244941"/>
            <a:ext cx="502920" cy="731520"/>
            <a:chOff x="7846921" y="2050964"/>
            <a:chExt cx="502920" cy="731520"/>
          </a:xfrm>
        </p:grpSpPr>
        <p:sp>
          <p:nvSpPr>
            <p:cNvPr id="95" name="Google Shape;3239;p60">
              <a:extLst>
                <a:ext uri="{FF2B5EF4-FFF2-40B4-BE49-F238E27FC236}">
                  <a16:creationId xmlns:a16="http://schemas.microsoft.com/office/drawing/2014/main" id="{EEC36EE1-A259-44CD-85C0-70A2C2987CF9}"/>
                </a:ext>
              </a:extLst>
            </p:cNvPr>
            <p:cNvSpPr/>
            <p:nvPr/>
          </p:nvSpPr>
          <p:spPr>
            <a:xfrm>
              <a:off x="7846921" y="2050964"/>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dirty="0">
                  <a:solidFill>
                    <a:srgbClr val="212121"/>
                  </a:solidFill>
                  <a:latin typeface="Roboto"/>
                  <a:ea typeface="Roboto"/>
                  <a:cs typeface="Roboto"/>
                  <a:sym typeface="Roboto"/>
                </a:rPr>
                <a:t>Mobile</a:t>
              </a:r>
              <a:endParaRPr sz="650" b="0" i="0" u="none" strike="noStrike" cap="none" dirty="0">
                <a:solidFill>
                  <a:srgbClr val="212121"/>
                </a:solidFill>
                <a:latin typeface="Roboto"/>
                <a:ea typeface="Roboto"/>
                <a:cs typeface="Roboto"/>
                <a:sym typeface="Roboto"/>
              </a:endParaRPr>
            </a:p>
          </p:txBody>
        </p:sp>
        <p:pic>
          <p:nvPicPr>
            <p:cNvPr id="96" name="Google Shape;3240;p60">
              <a:extLst>
                <a:ext uri="{FF2B5EF4-FFF2-40B4-BE49-F238E27FC236}">
                  <a16:creationId xmlns:a16="http://schemas.microsoft.com/office/drawing/2014/main" id="{E9EB4DD2-8EF0-411A-8224-9269F3862C69}"/>
                </a:ext>
              </a:extLst>
            </p:cNvPr>
            <p:cNvPicPr preferRelativeResize="0"/>
            <p:nvPr/>
          </p:nvPicPr>
          <p:blipFill rotWithShape="1">
            <a:blip r:embed="rId7">
              <a:alphaModFix/>
            </a:blip>
            <a:srcRect/>
            <a:stretch/>
          </p:blipFill>
          <p:spPr>
            <a:xfrm>
              <a:off x="7883497" y="2087540"/>
              <a:ext cx="429768" cy="429768"/>
            </a:xfrm>
            <a:prstGeom prst="rect">
              <a:avLst/>
            </a:prstGeom>
            <a:noFill/>
            <a:ln>
              <a:noFill/>
            </a:ln>
          </p:spPr>
        </p:pic>
      </p:grpSp>
      <p:cxnSp>
        <p:nvCxnSpPr>
          <p:cNvPr id="97" name="Google Shape;744;p23">
            <a:extLst>
              <a:ext uri="{FF2B5EF4-FFF2-40B4-BE49-F238E27FC236}">
                <a16:creationId xmlns:a16="http://schemas.microsoft.com/office/drawing/2014/main" id="{1DEC4617-0972-4ECF-96A8-B12D3A02F9CE}"/>
              </a:ext>
            </a:extLst>
          </p:cNvPr>
          <p:cNvCxnSpPr>
            <a:cxnSpLocks/>
          </p:cNvCxnSpPr>
          <p:nvPr/>
        </p:nvCxnSpPr>
        <p:spPr>
          <a:xfrm>
            <a:off x="7782886" y="1589474"/>
            <a:ext cx="4200" cy="1188720"/>
          </a:xfrm>
          <a:prstGeom prst="bentConnector3">
            <a:avLst>
              <a:gd name="adj1" fmla="val -4913690"/>
            </a:avLst>
          </a:prstGeom>
          <a:ln>
            <a:headEnd type="triangl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98" name="Google Shape;745;p23">
            <a:extLst>
              <a:ext uri="{FF2B5EF4-FFF2-40B4-BE49-F238E27FC236}">
                <a16:creationId xmlns:a16="http://schemas.microsoft.com/office/drawing/2014/main" id="{D06DCA9E-DFC6-459F-8573-A9C06CB217CD}"/>
              </a:ext>
            </a:extLst>
          </p:cNvPr>
          <p:cNvCxnSpPr>
            <a:cxnSpLocks/>
          </p:cNvCxnSpPr>
          <p:nvPr/>
        </p:nvCxnSpPr>
        <p:spPr>
          <a:xfrm>
            <a:off x="7361865" y="2503256"/>
            <a:ext cx="224638" cy="0"/>
          </a:xfrm>
          <a:prstGeom prst="straightConnector1">
            <a:avLst/>
          </a:prstGeom>
          <a:ln>
            <a:headEnd type="none" w="sm" len="sm"/>
            <a:tailEnd type="none" w="sm" len="sm"/>
          </a:ln>
        </p:spPr>
        <p:style>
          <a:lnRef idx="2">
            <a:schemeClr val="accent2"/>
          </a:lnRef>
          <a:fillRef idx="0">
            <a:schemeClr val="accent2"/>
          </a:fillRef>
          <a:effectRef idx="1">
            <a:schemeClr val="accent2"/>
          </a:effectRef>
          <a:fontRef idx="minor">
            <a:schemeClr val="tx1"/>
          </a:fontRef>
        </p:style>
      </p:cxnSp>
      <p:pic>
        <p:nvPicPr>
          <p:cNvPr id="105" name="Picture 40" descr="Ð ÐµÐ·ÑÐ»ÑÑÐ°Ñ Ð¿Ð¾ÑÑÐºÑ Ð·Ð¾Ð±ÑÐ°Ð¶ÐµÐ½Ñ Ð·Ð° Ð·Ð°Ð¿Ð¸ÑÐ¾Ð¼ &quot;wechat pay icon&quot;">
            <a:extLst>
              <a:ext uri="{FF2B5EF4-FFF2-40B4-BE49-F238E27FC236}">
                <a16:creationId xmlns:a16="http://schemas.microsoft.com/office/drawing/2014/main" id="{1895CDF5-C6BF-4346-89A5-A7467FC45A5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6511" y="3150135"/>
            <a:ext cx="283712" cy="281495"/>
          </a:xfrm>
          <a:prstGeom prst="rect">
            <a:avLst/>
          </a:prstGeom>
          <a:noFill/>
          <a:extLst>
            <a:ext uri="{909E8E84-426E-40DD-AFC4-6F175D3DCCD1}">
              <a14:hiddenFill xmlns:a14="http://schemas.microsoft.com/office/drawing/2010/main">
                <a:solidFill>
                  <a:srgbClr val="FFFFFF"/>
                </a:solidFill>
              </a14:hiddenFill>
            </a:ext>
          </a:extLst>
        </p:spPr>
      </p:pic>
      <p:grpSp>
        <p:nvGrpSpPr>
          <p:cNvPr id="109" name="Google Shape;5265;p92">
            <a:extLst>
              <a:ext uri="{FF2B5EF4-FFF2-40B4-BE49-F238E27FC236}">
                <a16:creationId xmlns:a16="http://schemas.microsoft.com/office/drawing/2014/main" id="{7C1FE7D7-25C3-4269-8D4E-5BB49C57A9CA}"/>
              </a:ext>
            </a:extLst>
          </p:cNvPr>
          <p:cNvGrpSpPr/>
          <p:nvPr/>
        </p:nvGrpSpPr>
        <p:grpSpPr>
          <a:xfrm>
            <a:off x="4832724" y="920688"/>
            <a:ext cx="1220376" cy="3307308"/>
            <a:chOff x="2178037" y="1054764"/>
            <a:chExt cx="1343316" cy="1000542"/>
          </a:xfrm>
        </p:grpSpPr>
        <p:sp>
          <p:nvSpPr>
            <p:cNvPr id="110" name="Google Shape;5266;p92">
              <a:extLst>
                <a:ext uri="{FF2B5EF4-FFF2-40B4-BE49-F238E27FC236}">
                  <a16:creationId xmlns:a16="http://schemas.microsoft.com/office/drawing/2014/main" id="{90BF1644-3959-4659-90E0-62D6F86D7C22}"/>
                </a:ext>
              </a:extLst>
            </p:cNvPr>
            <p:cNvSpPr/>
            <p:nvPr/>
          </p:nvSpPr>
          <p:spPr>
            <a:xfrm>
              <a:off x="2178037" y="1054764"/>
              <a:ext cx="1343316" cy="1000542"/>
            </a:xfrm>
            <a:prstGeom prst="roundRect">
              <a:avLst>
                <a:gd name="adj" fmla="val 827"/>
              </a:avLst>
            </a:prstGeom>
            <a:solidFill>
              <a:srgbClr val="FFF8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11" name="Google Shape;5267;p92">
              <a:extLst>
                <a:ext uri="{FF2B5EF4-FFF2-40B4-BE49-F238E27FC236}">
                  <a16:creationId xmlns:a16="http://schemas.microsoft.com/office/drawing/2014/main" id="{70803088-E834-466D-B141-FB2857C30C08}"/>
                </a:ext>
              </a:extLst>
            </p:cNvPr>
            <p:cNvSpPr txBox="1"/>
            <p:nvPr/>
          </p:nvSpPr>
          <p:spPr>
            <a:xfrm>
              <a:off x="2178037" y="1054764"/>
              <a:ext cx="1309081" cy="341131"/>
            </a:xfrm>
            <a:prstGeom prst="rect">
              <a:avLst/>
            </a:prstGeom>
            <a:noFill/>
            <a:ln>
              <a:noFill/>
            </a:ln>
          </p:spPr>
          <p:txBody>
            <a:bodyPr spcFirstLastPara="1" wrap="square" lIns="91425" tIns="64000" rIns="0" bIns="0" anchor="t" anchorCtr="0">
              <a:noAutofit/>
            </a:bodyPr>
            <a:lstStyle/>
            <a:p>
              <a:pPr lvl="0">
                <a:lnSpc>
                  <a:spcPct val="115000"/>
                </a:lnSpc>
                <a:buClr>
                  <a:srgbClr val="9E9E9E"/>
                </a:buClr>
              </a:pPr>
              <a:r>
                <a:rPr lang="en-US" sz="750" b="0" i="0" u="none" strike="noStrike" cap="none" dirty="0">
                  <a:solidFill>
                    <a:srgbClr val="9E9E9E"/>
                  </a:solidFill>
                  <a:latin typeface="Roboto"/>
                  <a:ea typeface="Roboto"/>
                  <a:cs typeface="Roboto"/>
                  <a:sym typeface="Roboto"/>
                </a:rPr>
                <a:t>Tenant-level I</a:t>
              </a:r>
              <a:r>
                <a:rPr lang="en-US" sz="700" dirty="0">
                  <a:solidFill>
                    <a:srgbClr val="9E9E9E"/>
                  </a:solidFill>
                  <a:latin typeface="Roboto"/>
                  <a:ea typeface="Roboto"/>
                  <a:cs typeface="Roboto"/>
                  <a:sym typeface="Roboto"/>
                </a:rPr>
                <a:t>solation</a:t>
              </a:r>
              <a:endParaRPr sz="600" b="0" i="0" u="none" strike="noStrike" cap="none" dirty="0">
                <a:solidFill>
                  <a:srgbClr val="9E9E9E"/>
                </a:solidFill>
                <a:latin typeface="Roboto"/>
                <a:ea typeface="Roboto"/>
                <a:cs typeface="Roboto"/>
                <a:sym typeface="Roboto"/>
              </a:endParaRPr>
            </a:p>
          </p:txBody>
        </p:sp>
      </p:grpSp>
      <p:grpSp>
        <p:nvGrpSpPr>
          <p:cNvPr id="112" name="Group 111">
            <a:extLst>
              <a:ext uri="{FF2B5EF4-FFF2-40B4-BE49-F238E27FC236}">
                <a16:creationId xmlns:a16="http://schemas.microsoft.com/office/drawing/2014/main" id="{2E0ED331-376C-42D8-8B6F-BAD81313869C}"/>
              </a:ext>
            </a:extLst>
          </p:cNvPr>
          <p:cNvGrpSpPr/>
          <p:nvPr/>
        </p:nvGrpSpPr>
        <p:grpSpPr>
          <a:xfrm>
            <a:off x="4937742" y="1150458"/>
            <a:ext cx="964833" cy="1399282"/>
            <a:chOff x="4937742" y="991708"/>
            <a:chExt cx="964833" cy="1399282"/>
          </a:xfrm>
        </p:grpSpPr>
        <p:grpSp>
          <p:nvGrpSpPr>
            <p:cNvPr id="14" name="Google Shape;712;p23">
              <a:extLst>
                <a:ext uri="{FF2B5EF4-FFF2-40B4-BE49-F238E27FC236}">
                  <a16:creationId xmlns:a16="http://schemas.microsoft.com/office/drawing/2014/main" id="{98CB6265-2B73-485C-8E1F-0A0D5D0EB57F}"/>
                </a:ext>
              </a:extLst>
            </p:cNvPr>
            <p:cNvGrpSpPr/>
            <p:nvPr/>
          </p:nvGrpSpPr>
          <p:grpSpPr>
            <a:xfrm>
              <a:off x="4937742" y="991708"/>
              <a:ext cx="964833" cy="1399282"/>
              <a:chOff x="2178037" y="1054764"/>
              <a:chExt cx="534001" cy="629400"/>
            </a:xfrm>
          </p:grpSpPr>
          <p:sp>
            <p:nvSpPr>
              <p:cNvPr id="15" name="Google Shape;713;p23">
                <a:extLst>
                  <a:ext uri="{FF2B5EF4-FFF2-40B4-BE49-F238E27FC236}">
                    <a16:creationId xmlns:a16="http://schemas.microsoft.com/office/drawing/2014/main" id="{3B840B55-FC8A-4B2F-9BC6-CDB7D6A5CA79}"/>
                  </a:ext>
                </a:extLst>
              </p:cNvPr>
              <p:cNvSpPr/>
              <p:nvPr/>
            </p:nvSpPr>
            <p:spPr>
              <a:xfrm>
                <a:off x="2178038" y="1054764"/>
                <a:ext cx="534000" cy="6294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6" name="Google Shape;714;p23">
                <a:extLst>
                  <a:ext uri="{FF2B5EF4-FFF2-40B4-BE49-F238E27FC236}">
                    <a16:creationId xmlns:a16="http://schemas.microsoft.com/office/drawing/2014/main" id="{CC7149F5-8A86-4D76-87E7-B15871F52E1F}"/>
                  </a:ext>
                </a:extLst>
              </p:cNvPr>
              <p:cNvSpPr txBox="1"/>
              <p:nvPr/>
            </p:nvSpPr>
            <p:spPr>
              <a:xfrm>
                <a:off x="2178037" y="1054764"/>
                <a:ext cx="2364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Storage</a:t>
                </a:r>
                <a:endParaRPr sz="600" b="0" i="0" u="none" strike="noStrike" cap="none">
                  <a:solidFill>
                    <a:srgbClr val="9E9E9E"/>
                  </a:solidFill>
                  <a:latin typeface="Roboto"/>
                  <a:ea typeface="Roboto"/>
                  <a:cs typeface="Roboto"/>
                  <a:sym typeface="Roboto"/>
                </a:endParaRPr>
              </a:p>
            </p:txBody>
          </p:sp>
        </p:grpSp>
        <p:sp>
          <p:nvSpPr>
            <p:cNvPr id="47" name="Google Shape;763;p23">
              <a:extLst>
                <a:ext uri="{FF2B5EF4-FFF2-40B4-BE49-F238E27FC236}">
                  <a16:creationId xmlns:a16="http://schemas.microsoft.com/office/drawing/2014/main" id="{8D10D874-2897-45C0-B6D1-403C8E73C742}"/>
                </a:ext>
              </a:extLst>
            </p:cNvPr>
            <p:cNvSpPr/>
            <p:nvPr/>
          </p:nvSpPr>
          <p:spPr>
            <a:xfrm>
              <a:off x="4982841" y="1360779"/>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Disk</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Storage    </a:t>
              </a:r>
              <a:endParaRPr sz="700" b="0" i="0" u="none" strike="noStrike" cap="none" dirty="0">
                <a:solidFill>
                  <a:srgbClr val="757575"/>
                </a:solidFill>
                <a:latin typeface="Roboto"/>
                <a:ea typeface="Roboto"/>
                <a:cs typeface="Roboto"/>
                <a:sym typeface="Roboto"/>
              </a:endParaRPr>
            </a:p>
          </p:txBody>
        </p:sp>
        <p:sp>
          <p:nvSpPr>
            <p:cNvPr id="65" name="Google Shape;781;p23">
              <a:extLst>
                <a:ext uri="{FF2B5EF4-FFF2-40B4-BE49-F238E27FC236}">
                  <a16:creationId xmlns:a16="http://schemas.microsoft.com/office/drawing/2014/main" id="{92BE5788-FFB8-448F-A868-FB5117FE3F8B}"/>
                </a:ext>
              </a:extLst>
            </p:cNvPr>
            <p:cNvSpPr/>
            <p:nvPr/>
          </p:nvSpPr>
          <p:spPr>
            <a:xfrm>
              <a:off x="4982841" y="1740937"/>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RDS</a:t>
              </a:r>
              <a:endParaRPr sz="700" b="0" i="0" u="none" strike="noStrike" cap="none" dirty="0">
                <a:solidFill>
                  <a:srgbClr val="757575"/>
                </a:solidFill>
                <a:latin typeface="Roboto"/>
                <a:ea typeface="Roboto"/>
                <a:cs typeface="Roboto"/>
                <a:sym typeface="Roboto"/>
              </a:endParaRPr>
            </a:p>
          </p:txBody>
        </p:sp>
      </p:grpSp>
      <p:grpSp>
        <p:nvGrpSpPr>
          <p:cNvPr id="113" name="Group 112">
            <a:extLst>
              <a:ext uri="{FF2B5EF4-FFF2-40B4-BE49-F238E27FC236}">
                <a16:creationId xmlns:a16="http://schemas.microsoft.com/office/drawing/2014/main" id="{1BDAB1DB-F1B9-4881-A331-7D8DA0B32BA4}"/>
              </a:ext>
            </a:extLst>
          </p:cNvPr>
          <p:cNvGrpSpPr/>
          <p:nvPr/>
        </p:nvGrpSpPr>
        <p:grpSpPr>
          <a:xfrm>
            <a:off x="4942047" y="2618324"/>
            <a:ext cx="938414" cy="1496476"/>
            <a:chOff x="4942047" y="2491324"/>
            <a:chExt cx="938414" cy="1496476"/>
          </a:xfrm>
        </p:grpSpPr>
        <p:grpSp>
          <p:nvGrpSpPr>
            <p:cNvPr id="17" name="Google Shape;715;p23">
              <a:extLst>
                <a:ext uri="{FF2B5EF4-FFF2-40B4-BE49-F238E27FC236}">
                  <a16:creationId xmlns:a16="http://schemas.microsoft.com/office/drawing/2014/main" id="{C3ABC6B8-6B56-48B7-8DEE-321BCE821F0C}"/>
                </a:ext>
              </a:extLst>
            </p:cNvPr>
            <p:cNvGrpSpPr/>
            <p:nvPr/>
          </p:nvGrpSpPr>
          <p:grpSpPr>
            <a:xfrm>
              <a:off x="4942047" y="2491324"/>
              <a:ext cx="938414" cy="1496476"/>
              <a:chOff x="2178037" y="1054764"/>
              <a:chExt cx="540001" cy="673118"/>
            </a:xfrm>
          </p:grpSpPr>
          <p:sp>
            <p:nvSpPr>
              <p:cNvPr id="18" name="Google Shape;716;p23">
                <a:extLst>
                  <a:ext uri="{FF2B5EF4-FFF2-40B4-BE49-F238E27FC236}">
                    <a16:creationId xmlns:a16="http://schemas.microsoft.com/office/drawing/2014/main" id="{DEDDCEFA-D32E-40AA-91CD-2B921D827A43}"/>
                  </a:ext>
                </a:extLst>
              </p:cNvPr>
              <p:cNvSpPr/>
              <p:nvPr/>
            </p:nvSpPr>
            <p:spPr>
              <a:xfrm>
                <a:off x="2178038" y="1054764"/>
                <a:ext cx="540000" cy="673118"/>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9" name="Google Shape;717;p23">
                <a:extLst>
                  <a:ext uri="{FF2B5EF4-FFF2-40B4-BE49-F238E27FC236}">
                    <a16:creationId xmlns:a16="http://schemas.microsoft.com/office/drawing/2014/main" id="{1B9B2A9B-7E4F-4F15-A326-6B00C29491FF}"/>
                  </a:ext>
                </a:extLst>
              </p:cNvPr>
              <p:cNvSpPr txBox="1"/>
              <p:nvPr/>
            </p:nvSpPr>
            <p:spPr>
              <a:xfrm>
                <a:off x="2178037" y="1054764"/>
                <a:ext cx="2802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Analytics</a:t>
                </a:r>
                <a:endParaRPr sz="600" b="0" i="0" u="none" strike="noStrike" cap="none">
                  <a:solidFill>
                    <a:srgbClr val="9E9E9E"/>
                  </a:solidFill>
                  <a:latin typeface="Roboto"/>
                  <a:ea typeface="Roboto"/>
                  <a:cs typeface="Roboto"/>
                  <a:sym typeface="Roboto"/>
                </a:endParaRPr>
              </a:p>
            </p:txBody>
          </p:sp>
        </p:grpSp>
        <p:sp>
          <p:nvSpPr>
            <p:cNvPr id="53" name="Google Shape;769;p23">
              <a:extLst>
                <a:ext uri="{FF2B5EF4-FFF2-40B4-BE49-F238E27FC236}">
                  <a16:creationId xmlns:a16="http://schemas.microsoft.com/office/drawing/2014/main" id="{B8B46180-D355-47CB-AD16-1B418850F0CB}"/>
                </a:ext>
              </a:extLst>
            </p:cNvPr>
            <p:cNvSpPr/>
            <p:nvPr/>
          </p:nvSpPr>
          <p:spPr>
            <a:xfrm>
              <a:off x="4984485" y="2701645"/>
              <a:ext cx="8406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Stream</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Compute</a:t>
              </a:r>
              <a:endParaRPr sz="700" b="0" i="0" u="none" strike="noStrike" cap="none" dirty="0">
                <a:solidFill>
                  <a:srgbClr val="757575"/>
                </a:solidFill>
                <a:latin typeface="Roboto"/>
                <a:ea typeface="Roboto"/>
                <a:cs typeface="Roboto"/>
                <a:sym typeface="Roboto"/>
              </a:endParaRPr>
            </a:p>
          </p:txBody>
        </p:sp>
        <p:sp>
          <p:nvSpPr>
            <p:cNvPr id="71" name="Google Shape;787;p23">
              <a:extLst>
                <a:ext uri="{FF2B5EF4-FFF2-40B4-BE49-F238E27FC236}">
                  <a16:creationId xmlns:a16="http://schemas.microsoft.com/office/drawing/2014/main" id="{B58DFFD5-62C4-4A7A-9765-BF02FA27D5D1}"/>
                </a:ext>
              </a:extLst>
            </p:cNvPr>
            <p:cNvSpPr/>
            <p:nvPr/>
          </p:nvSpPr>
          <p:spPr>
            <a:xfrm>
              <a:off x="4984485" y="3078394"/>
              <a:ext cx="8406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Analytic DB</a:t>
              </a:r>
              <a:endParaRPr sz="700" b="0" i="0" u="none" strike="noStrike" cap="none" dirty="0">
                <a:solidFill>
                  <a:srgbClr val="757575"/>
                </a:solidFill>
                <a:latin typeface="Roboto"/>
                <a:ea typeface="Roboto"/>
                <a:cs typeface="Roboto"/>
                <a:sym typeface="Roboto"/>
              </a:endParaRPr>
            </a:p>
          </p:txBody>
        </p:sp>
        <p:sp>
          <p:nvSpPr>
            <p:cNvPr id="74" name="Google Shape;790;p23">
              <a:extLst>
                <a:ext uri="{FF2B5EF4-FFF2-40B4-BE49-F238E27FC236}">
                  <a16:creationId xmlns:a16="http://schemas.microsoft.com/office/drawing/2014/main" id="{0BCA460B-C951-4FFE-B86D-C060084FE69A}"/>
                </a:ext>
              </a:extLst>
            </p:cNvPr>
            <p:cNvSpPr/>
            <p:nvPr/>
          </p:nvSpPr>
          <p:spPr>
            <a:xfrm>
              <a:off x="4984485" y="3455756"/>
              <a:ext cx="842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MaxCompute</a:t>
              </a:r>
              <a:endParaRPr sz="700" b="0" i="0" u="none" strike="noStrike" cap="none" dirty="0">
                <a:solidFill>
                  <a:srgbClr val="757575"/>
                </a:solidFill>
                <a:latin typeface="Roboto"/>
                <a:ea typeface="Roboto"/>
                <a:cs typeface="Roboto"/>
                <a:sym typeface="Roboto"/>
              </a:endParaRPr>
            </a:p>
          </p:txBody>
        </p:sp>
      </p:grpSp>
      <p:cxnSp>
        <p:nvCxnSpPr>
          <p:cNvPr id="45" name="Google Shape;749;p23">
            <a:extLst>
              <a:ext uri="{FF2B5EF4-FFF2-40B4-BE49-F238E27FC236}">
                <a16:creationId xmlns:a16="http://schemas.microsoft.com/office/drawing/2014/main" id="{8B901826-24DC-42EF-902F-CA1E84223121}"/>
              </a:ext>
            </a:extLst>
          </p:cNvPr>
          <p:cNvCxnSpPr/>
          <p:nvPr/>
        </p:nvCxnSpPr>
        <p:spPr>
          <a:xfrm>
            <a:off x="3459060" y="3167015"/>
            <a:ext cx="1474200" cy="543900"/>
          </a:xfrm>
          <a:prstGeom prst="bentConnector3">
            <a:avLst>
              <a:gd name="adj1" fmla="val 50000"/>
            </a:avLst>
          </a:prstGeom>
          <a:ln>
            <a:headEnd type="non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40" name="Google Shape;744;p23">
            <a:extLst>
              <a:ext uri="{FF2B5EF4-FFF2-40B4-BE49-F238E27FC236}">
                <a16:creationId xmlns:a16="http://schemas.microsoft.com/office/drawing/2014/main" id="{3E7797A1-9732-46DB-B67E-F8B3D3FDF55E}"/>
              </a:ext>
            </a:extLst>
          </p:cNvPr>
          <p:cNvCxnSpPr>
            <a:cxnSpLocks/>
            <a:stCxn id="15" idx="1"/>
            <a:endCxn id="18" idx="1"/>
          </p:cNvCxnSpPr>
          <p:nvPr/>
        </p:nvCxnSpPr>
        <p:spPr>
          <a:xfrm rot="10800000" flipH="1" flipV="1">
            <a:off x="4937743" y="1850098"/>
            <a:ext cx="4305" cy="1516463"/>
          </a:xfrm>
          <a:prstGeom prst="bentConnector3">
            <a:avLst>
              <a:gd name="adj1" fmla="val -5310105"/>
            </a:avLst>
          </a:prstGeom>
          <a:ln>
            <a:headEnd type="triangle" w="sm" len="sm"/>
            <a:tailEnd type="triangle" w="sm" len="sm"/>
          </a:ln>
        </p:spPr>
        <p:style>
          <a:lnRef idx="2">
            <a:schemeClr val="accent2"/>
          </a:lnRef>
          <a:fillRef idx="0">
            <a:schemeClr val="accent2"/>
          </a:fillRef>
          <a:effectRef idx="1">
            <a:schemeClr val="accent2"/>
          </a:effectRef>
          <a:fontRef idx="minor">
            <a:schemeClr val="tx1"/>
          </a:fontRef>
        </p:style>
      </p:cxnSp>
      <p:cxnSp>
        <p:nvCxnSpPr>
          <p:cNvPr id="42" name="Google Shape;746;p23">
            <a:extLst>
              <a:ext uri="{FF2B5EF4-FFF2-40B4-BE49-F238E27FC236}">
                <a16:creationId xmlns:a16="http://schemas.microsoft.com/office/drawing/2014/main" id="{D941FF04-BD24-47AE-B394-4D8922BDD6C5}"/>
              </a:ext>
            </a:extLst>
          </p:cNvPr>
          <p:cNvCxnSpPr>
            <a:cxnSpLocks/>
            <a:stCxn id="15" idx="3"/>
            <a:endCxn id="18" idx="3"/>
          </p:cNvCxnSpPr>
          <p:nvPr/>
        </p:nvCxnSpPr>
        <p:spPr>
          <a:xfrm flipH="1">
            <a:off x="5880461" y="1850099"/>
            <a:ext cx="22114" cy="1516463"/>
          </a:xfrm>
          <a:prstGeom prst="bentConnector3">
            <a:avLst>
              <a:gd name="adj1" fmla="val -1033734"/>
            </a:avLst>
          </a:prstGeom>
          <a:ln>
            <a:headEnd type="none" w="sm" len="sm"/>
            <a:tailEnd type="none" w="sm" len="sm"/>
          </a:ln>
        </p:spPr>
        <p:style>
          <a:lnRef idx="2">
            <a:schemeClr val="accent2"/>
          </a:lnRef>
          <a:fillRef idx="0">
            <a:schemeClr val="accent2"/>
          </a:fillRef>
          <a:effectRef idx="1">
            <a:schemeClr val="accent2"/>
          </a:effectRef>
          <a:fontRef idx="minor">
            <a:schemeClr val="tx1"/>
          </a:fontRef>
        </p:style>
      </p:cxnSp>
      <p:grpSp>
        <p:nvGrpSpPr>
          <p:cNvPr id="102" name="Group 101">
            <a:extLst>
              <a:ext uri="{FF2B5EF4-FFF2-40B4-BE49-F238E27FC236}">
                <a16:creationId xmlns:a16="http://schemas.microsoft.com/office/drawing/2014/main" id="{81B8CFD4-C568-428D-8D21-5468D6C331DA}"/>
              </a:ext>
            </a:extLst>
          </p:cNvPr>
          <p:cNvGrpSpPr/>
          <p:nvPr/>
        </p:nvGrpSpPr>
        <p:grpSpPr>
          <a:xfrm>
            <a:off x="2506910" y="1020451"/>
            <a:ext cx="1133297" cy="238014"/>
            <a:chOff x="2624456" y="1471150"/>
            <a:chExt cx="1133297" cy="238014"/>
          </a:xfrm>
        </p:grpSpPr>
        <p:pic>
          <p:nvPicPr>
            <p:cNvPr id="100" name="Picture 99">
              <a:extLst>
                <a:ext uri="{FF2B5EF4-FFF2-40B4-BE49-F238E27FC236}">
                  <a16:creationId xmlns:a16="http://schemas.microsoft.com/office/drawing/2014/main" id="{EFBDD948-BAFB-44E4-8A7F-D38BDC46CE7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624456" y="1503857"/>
              <a:ext cx="243706" cy="173736"/>
            </a:xfrm>
            <a:prstGeom prst="rect">
              <a:avLst/>
            </a:prstGeom>
          </p:spPr>
        </p:pic>
        <p:sp>
          <p:nvSpPr>
            <p:cNvPr id="101" name="Rectangle 100">
              <a:extLst>
                <a:ext uri="{FF2B5EF4-FFF2-40B4-BE49-F238E27FC236}">
                  <a16:creationId xmlns:a16="http://schemas.microsoft.com/office/drawing/2014/main" id="{E4258D25-FC66-4C29-8456-224A13EB075D}"/>
                </a:ext>
              </a:extLst>
            </p:cNvPr>
            <p:cNvSpPr/>
            <p:nvPr/>
          </p:nvSpPr>
          <p:spPr>
            <a:xfrm>
              <a:off x="2854942" y="1471150"/>
              <a:ext cx="902811" cy="238014"/>
            </a:xfrm>
            <a:prstGeom prst="rect">
              <a:avLst/>
            </a:prstGeom>
          </p:spPr>
          <p:txBody>
            <a:bodyPr wrap="none">
              <a:spAutoFit/>
            </a:bodyPr>
            <a:lstStyle/>
            <a:p>
              <a:pPr lvl="0">
                <a:lnSpc>
                  <a:spcPct val="115000"/>
                </a:lnSpc>
                <a:buClr>
                  <a:srgbClr val="9E9E9E"/>
                </a:buClr>
              </a:pPr>
              <a:r>
                <a:rPr lang="en-US" sz="900" dirty="0">
                  <a:solidFill>
                    <a:schemeClr val="bg2">
                      <a:lumMod val="25000"/>
                    </a:schemeClr>
                  </a:solidFill>
                  <a:latin typeface="Roboto" panose="020B0604020202020204" charset="0"/>
                  <a:ea typeface="Roboto" panose="020B0604020202020204" charset="0"/>
                  <a:cs typeface="Calibri" panose="020F0502020204030204" pitchFamily="34" charset="0"/>
                  <a:sym typeface="Roboto"/>
                </a:rPr>
                <a:t>Alibaba</a:t>
              </a:r>
              <a:r>
                <a:rPr lang="en-US" sz="900" dirty="0">
                  <a:solidFill>
                    <a:schemeClr val="bg2">
                      <a:lumMod val="50000"/>
                    </a:schemeClr>
                  </a:solidFill>
                  <a:latin typeface="Roboto" panose="020B0604020202020204" charset="0"/>
                  <a:ea typeface="Roboto" panose="020B0604020202020204" charset="0"/>
                  <a:cs typeface="Calibri" panose="020F0502020204030204" pitchFamily="34" charset="0"/>
                  <a:sym typeface="Roboto"/>
                </a:rPr>
                <a:t> Cloud</a:t>
              </a:r>
            </a:p>
          </p:txBody>
        </p:sp>
      </p:grpSp>
      <p:pic>
        <p:nvPicPr>
          <p:cNvPr id="114" name="图片 5">
            <a:extLst>
              <a:ext uri="{FF2B5EF4-FFF2-40B4-BE49-F238E27FC236}">
                <a16:creationId xmlns:a16="http://schemas.microsoft.com/office/drawing/2014/main" id="{EA0F2EDF-C3BF-40AC-A045-FCF00ECA7C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5617" y="2192989"/>
            <a:ext cx="244456" cy="294398"/>
          </a:xfrm>
          <a:prstGeom prst="rect">
            <a:avLst/>
          </a:prstGeom>
        </p:spPr>
      </p:pic>
      <p:pic>
        <p:nvPicPr>
          <p:cNvPr id="115" name="图片 12">
            <a:extLst>
              <a:ext uri="{FF2B5EF4-FFF2-40B4-BE49-F238E27FC236}">
                <a16:creationId xmlns:a16="http://schemas.microsoft.com/office/drawing/2014/main" id="{E63D1F63-A85F-446C-B845-8938267D32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73068" y="3039799"/>
            <a:ext cx="251543" cy="220672"/>
          </a:xfrm>
          <a:prstGeom prst="rect">
            <a:avLst/>
          </a:prstGeom>
        </p:spPr>
      </p:pic>
      <p:pic>
        <p:nvPicPr>
          <p:cNvPr id="116" name="图片 7">
            <a:extLst>
              <a:ext uri="{FF2B5EF4-FFF2-40B4-BE49-F238E27FC236}">
                <a16:creationId xmlns:a16="http://schemas.microsoft.com/office/drawing/2014/main" id="{BFC024C1-70A1-4784-8DDF-05F0FD9CF00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5682" y="2582379"/>
            <a:ext cx="279827" cy="306477"/>
          </a:xfrm>
          <a:prstGeom prst="rect">
            <a:avLst/>
          </a:prstGeom>
        </p:spPr>
      </p:pic>
      <p:pic>
        <p:nvPicPr>
          <p:cNvPr id="117" name="图片 8">
            <a:extLst>
              <a:ext uri="{FF2B5EF4-FFF2-40B4-BE49-F238E27FC236}">
                <a16:creationId xmlns:a16="http://schemas.microsoft.com/office/drawing/2014/main" id="{2910556A-3685-470B-918F-A07825F796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29062" y="2181164"/>
            <a:ext cx="286812" cy="245243"/>
          </a:xfrm>
          <a:prstGeom prst="rect">
            <a:avLst/>
          </a:prstGeom>
        </p:spPr>
      </p:pic>
      <p:pic>
        <p:nvPicPr>
          <p:cNvPr id="118" name="图片 7">
            <a:extLst>
              <a:ext uri="{FF2B5EF4-FFF2-40B4-BE49-F238E27FC236}">
                <a16:creationId xmlns:a16="http://schemas.microsoft.com/office/drawing/2014/main" id="{B1E2F13B-875F-4AA8-9506-3F521F658A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47269" y="2477750"/>
            <a:ext cx="248765" cy="273153"/>
          </a:xfrm>
          <a:prstGeom prst="rect">
            <a:avLst/>
          </a:prstGeom>
        </p:spPr>
      </p:pic>
      <p:pic>
        <p:nvPicPr>
          <p:cNvPr id="119" name="图片 9">
            <a:extLst>
              <a:ext uri="{FF2B5EF4-FFF2-40B4-BE49-F238E27FC236}">
                <a16:creationId xmlns:a16="http://schemas.microsoft.com/office/drawing/2014/main" id="{B2C0783F-F328-4A0A-BB61-3B4A614B68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447381" y="2861258"/>
            <a:ext cx="244132" cy="228481"/>
          </a:xfrm>
          <a:prstGeom prst="rect">
            <a:avLst/>
          </a:prstGeom>
        </p:spPr>
      </p:pic>
      <p:pic>
        <p:nvPicPr>
          <p:cNvPr id="120" name="图片 7">
            <a:extLst>
              <a:ext uri="{FF2B5EF4-FFF2-40B4-BE49-F238E27FC236}">
                <a16:creationId xmlns:a16="http://schemas.microsoft.com/office/drawing/2014/main" id="{546C5476-194E-4901-9807-557D8978564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65220" y="1965352"/>
            <a:ext cx="256819" cy="232357"/>
          </a:xfrm>
          <a:prstGeom prst="rect">
            <a:avLst/>
          </a:prstGeom>
        </p:spPr>
      </p:pic>
      <p:pic>
        <p:nvPicPr>
          <p:cNvPr id="121" name="图片 36">
            <a:extLst>
              <a:ext uri="{FF2B5EF4-FFF2-40B4-BE49-F238E27FC236}">
                <a16:creationId xmlns:a16="http://schemas.microsoft.com/office/drawing/2014/main" id="{92B64E84-9E8F-49D4-A31B-5FABBD646AB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37031" y="1599110"/>
            <a:ext cx="264277" cy="226092"/>
          </a:xfrm>
          <a:prstGeom prst="rect">
            <a:avLst/>
          </a:prstGeom>
        </p:spPr>
      </p:pic>
      <p:pic>
        <p:nvPicPr>
          <p:cNvPr id="104" name="Picture 103">
            <a:extLst>
              <a:ext uri="{FF2B5EF4-FFF2-40B4-BE49-F238E27FC236}">
                <a16:creationId xmlns:a16="http://schemas.microsoft.com/office/drawing/2014/main" id="{7076AA62-09F4-41A6-A774-FBF4A53AD2C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733172" y="2199412"/>
            <a:ext cx="256129" cy="256129"/>
          </a:xfrm>
          <a:prstGeom prst="rect">
            <a:avLst/>
          </a:prstGeom>
        </p:spPr>
      </p:pic>
      <p:pic>
        <p:nvPicPr>
          <p:cNvPr id="122" name="Picture 121">
            <a:extLst>
              <a:ext uri="{FF2B5EF4-FFF2-40B4-BE49-F238E27FC236}">
                <a16:creationId xmlns:a16="http://schemas.microsoft.com/office/drawing/2014/main" id="{A974F270-C9CF-41E6-8DCD-7DEC123DE20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57543" y="218228"/>
            <a:ext cx="407677" cy="407677"/>
          </a:xfrm>
          <a:prstGeom prst="rect">
            <a:avLst/>
          </a:prstGeom>
        </p:spPr>
      </p:pic>
      <p:pic>
        <p:nvPicPr>
          <p:cNvPr id="123" name="图片 11">
            <a:extLst>
              <a:ext uri="{FF2B5EF4-FFF2-40B4-BE49-F238E27FC236}">
                <a16:creationId xmlns:a16="http://schemas.microsoft.com/office/drawing/2014/main" id="{6BA16951-1920-477B-9249-9171D3200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72014" y="3267098"/>
            <a:ext cx="208584" cy="234370"/>
          </a:xfrm>
          <a:prstGeom prst="rect">
            <a:avLst/>
          </a:prstGeom>
        </p:spPr>
      </p:pic>
      <p:pic>
        <p:nvPicPr>
          <p:cNvPr id="124" name="图片 4">
            <a:extLst>
              <a:ext uri="{FF2B5EF4-FFF2-40B4-BE49-F238E27FC236}">
                <a16:creationId xmlns:a16="http://schemas.microsoft.com/office/drawing/2014/main" id="{FA9466C4-3AC3-410B-92B2-2E369A796F6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062684" y="2926234"/>
            <a:ext cx="253062" cy="248808"/>
          </a:xfrm>
          <a:prstGeom prst="rect">
            <a:avLst/>
          </a:prstGeom>
        </p:spPr>
      </p:pic>
      <p:pic>
        <p:nvPicPr>
          <p:cNvPr id="126" name="图片 5">
            <a:extLst>
              <a:ext uri="{FF2B5EF4-FFF2-40B4-BE49-F238E27FC236}">
                <a16:creationId xmlns:a16="http://schemas.microsoft.com/office/drawing/2014/main" id="{DEDF4089-2046-4F1B-908F-1D2DEB9C5CB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62214" y="3635876"/>
            <a:ext cx="239094" cy="249056"/>
          </a:xfrm>
          <a:prstGeom prst="rect">
            <a:avLst/>
          </a:prstGeom>
        </p:spPr>
      </p:pic>
      <p:sp>
        <p:nvSpPr>
          <p:cNvPr id="89" name="Google Shape;802;p23">
            <a:extLst>
              <a:ext uri="{FF2B5EF4-FFF2-40B4-BE49-F238E27FC236}">
                <a16:creationId xmlns:a16="http://schemas.microsoft.com/office/drawing/2014/main" id="{B03155CB-98FC-4DC2-BD29-44C27605FB78}"/>
              </a:ext>
            </a:extLst>
          </p:cNvPr>
          <p:cNvSpPr/>
          <p:nvPr/>
        </p:nvSpPr>
        <p:spPr>
          <a:xfrm>
            <a:off x="6313846" y="3785190"/>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VPN</a:t>
            </a:r>
            <a:endParaRPr sz="700" b="0" i="0" u="none" strike="noStrike" cap="none" dirty="0">
              <a:solidFill>
                <a:srgbClr val="757575"/>
              </a:solidFill>
              <a:latin typeface="Roboto"/>
              <a:ea typeface="Roboto"/>
              <a:cs typeface="Roboto"/>
              <a:sym typeface="Roboto"/>
            </a:endParaRPr>
          </a:p>
        </p:txBody>
      </p:sp>
      <p:pic>
        <p:nvPicPr>
          <p:cNvPr id="7" name="Picture 6">
            <a:extLst>
              <a:ext uri="{FF2B5EF4-FFF2-40B4-BE49-F238E27FC236}">
                <a16:creationId xmlns:a16="http://schemas.microsoft.com/office/drawing/2014/main" id="{A96C60EB-E7A1-48DE-AF9B-6C7FBEB0466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098026" y="3655973"/>
            <a:ext cx="278885" cy="278885"/>
          </a:xfrm>
          <a:prstGeom prst="rect">
            <a:avLst/>
          </a:prstGeom>
        </p:spPr>
      </p:pic>
      <p:pic>
        <p:nvPicPr>
          <p:cNvPr id="103" name="图片 12">
            <a:extLst>
              <a:ext uri="{FF2B5EF4-FFF2-40B4-BE49-F238E27FC236}">
                <a16:creationId xmlns:a16="http://schemas.microsoft.com/office/drawing/2014/main" id="{03BFEF83-E047-437F-9C59-78862DF847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00756" y="3857008"/>
            <a:ext cx="263885" cy="230899"/>
          </a:xfrm>
          <a:prstGeom prst="rect">
            <a:avLst/>
          </a:prstGeom>
        </p:spPr>
      </p:pic>
    </p:spTree>
    <p:extLst>
      <p:ext uri="{BB962C8B-B14F-4D97-AF65-F5344CB8AC3E}">
        <p14:creationId xmlns:p14="http://schemas.microsoft.com/office/powerpoint/2010/main" val="263335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7EFF-0E3C-48B4-A0F0-2CC6230BFCF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A5AA491-7A8F-4FD2-A7CF-042CBDEA46DE}"/>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
        <p:nvSpPr>
          <p:cNvPr id="4" name="Title 3">
            <a:extLst>
              <a:ext uri="{FF2B5EF4-FFF2-40B4-BE49-F238E27FC236}">
                <a16:creationId xmlns:a16="http://schemas.microsoft.com/office/drawing/2014/main" id="{226E9FDD-BED3-4288-807C-885B3455FC90}"/>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DATA ANALYTICS SOLUTION</a:t>
            </a:r>
          </a:p>
        </p:txBody>
      </p:sp>
      <p:grpSp>
        <p:nvGrpSpPr>
          <p:cNvPr id="5" name="Google Shape;703;p23">
            <a:extLst>
              <a:ext uri="{FF2B5EF4-FFF2-40B4-BE49-F238E27FC236}">
                <a16:creationId xmlns:a16="http://schemas.microsoft.com/office/drawing/2014/main" id="{B339DA4D-4DC6-4559-A51D-9CFD7AAB8704}"/>
              </a:ext>
            </a:extLst>
          </p:cNvPr>
          <p:cNvGrpSpPr/>
          <p:nvPr/>
        </p:nvGrpSpPr>
        <p:grpSpPr>
          <a:xfrm>
            <a:off x="2364775" y="915499"/>
            <a:ext cx="5115642" cy="3520004"/>
            <a:chOff x="5192864" y="667355"/>
            <a:chExt cx="5235000" cy="3519300"/>
          </a:xfrm>
        </p:grpSpPr>
        <p:sp>
          <p:nvSpPr>
            <p:cNvPr id="6" name="Google Shape;704;p23">
              <a:extLst>
                <a:ext uri="{FF2B5EF4-FFF2-40B4-BE49-F238E27FC236}">
                  <a16:creationId xmlns:a16="http://schemas.microsoft.com/office/drawing/2014/main" id="{9E0166F9-B4FE-4AF1-9B28-098F1C3245AC}"/>
                </a:ext>
              </a:extLst>
            </p:cNvPr>
            <p:cNvSpPr/>
            <p:nvPr/>
          </p:nvSpPr>
          <p:spPr>
            <a:xfrm>
              <a:off x="5192864" y="667355"/>
              <a:ext cx="5235000" cy="3519300"/>
            </a:xfrm>
            <a:prstGeom prst="roundRect">
              <a:avLst>
                <a:gd name="adj" fmla="val 399"/>
              </a:avLst>
            </a:pr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7" name="Google Shape;705;p23">
              <a:extLst>
                <a:ext uri="{FF2B5EF4-FFF2-40B4-BE49-F238E27FC236}">
                  <a16:creationId xmlns:a16="http://schemas.microsoft.com/office/drawing/2014/main" id="{4AF32477-2312-4931-90E6-1D589B1FA626}"/>
                </a:ext>
              </a:extLst>
            </p:cNvPr>
            <p:cNvPicPr preferRelativeResize="0"/>
            <p:nvPr/>
          </p:nvPicPr>
          <p:blipFill rotWithShape="1">
            <a:blip r:embed="rId2">
              <a:alphaModFix/>
            </a:blip>
            <a:srcRect/>
            <a:stretch/>
          </p:blipFill>
          <p:spPr>
            <a:xfrm>
              <a:off x="5337455" y="760096"/>
              <a:ext cx="1360800" cy="173700"/>
            </a:xfrm>
            <a:prstGeom prst="rect">
              <a:avLst/>
            </a:prstGeom>
            <a:noFill/>
            <a:ln>
              <a:noFill/>
            </a:ln>
          </p:spPr>
        </p:pic>
      </p:grpSp>
      <p:grpSp>
        <p:nvGrpSpPr>
          <p:cNvPr id="8" name="Google Shape;706;p23">
            <a:extLst>
              <a:ext uri="{FF2B5EF4-FFF2-40B4-BE49-F238E27FC236}">
                <a16:creationId xmlns:a16="http://schemas.microsoft.com/office/drawing/2014/main" id="{2CCCFEB8-C407-4295-B251-E6224B5F44B6}"/>
              </a:ext>
            </a:extLst>
          </p:cNvPr>
          <p:cNvGrpSpPr/>
          <p:nvPr/>
        </p:nvGrpSpPr>
        <p:grpSpPr>
          <a:xfrm>
            <a:off x="2500625" y="1896965"/>
            <a:ext cx="1015049" cy="1508664"/>
            <a:chOff x="2178036" y="1054764"/>
            <a:chExt cx="584100" cy="678600"/>
          </a:xfrm>
        </p:grpSpPr>
        <p:sp>
          <p:nvSpPr>
            <p:cNvPr id="9" name="Google Shape;707;p23">
              <a:extLst>
                <a:ext uri="{FF2B5EF4-FFF2-40B4-BE49-F238E27FC236}">
                  <a16:creationId xmlns:a16="http://schemas.microsoft.com/office/drawing/2014/main" id="{BE5BCCF0-2056-44C6-B08C-C04CDC69C50D}"/>
                </a:ext>
              </a:extLst>
            </p:cNvPr>
            <p:cNvSpPr/>
            <p:nvPr/>
          </p:nvSpPr>
          <p:spPr>
            <a:xfrm>
              <a:off x="2178036" y="1054764"/>
              <a:ext cx="584100" cy="6786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0" name="Google Shape;708;p23">
              <a:extLst>
                <a:ext uri="{FF2B5EF4-FFF2-40B4-BE49-F238E27FC236}">
                  <a16:creationId xmlns:a16="http://schemas.microsoft.com/office/drawing/2014/main" id="{8679E95E-F5B8-4375-8E7C-52C613F52076}"/>
                </a:ext>
              </a:extLst>
            </p:cNvPr>
            <p:cNvSpPr txBox="1"/>
            <p:nvPr/>
          </p:nvSpPr>
          <p:spPr>
            <a:xfrm>
              <a:off x="2178037" y="1054764"/>
              <a:ext cx="2073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Ingest</a:t>
              </a:r>
              <a:endParaRPr sz="600" b="0" i="0" u="none" strike="noStrike" cap="none">
                <a:solidFill>
                  <a:srgbClr val="9E9E9E"/>
                </a:solidFill>
                <a:latin typeface="Roboto"/>
                <a:ea typeface="Roboto"/>
                <a:cs typeface="Roboto"/>
                <a:sym typeface="Roboto"/>
              </a:endParaRPr>
            </a:p>
          </p:txBody>
        </p:sp>
      </p:grpSp>
      <p:grpSp>
        <p:nvGrpSpPr>
          <p:cNvPr id="11" name="Google Shape;709;p23">
            <a:extLst>
              <a:ext uri="{FF2B5EF4-FFF2-40B4-BE49-F238E27FC236}">
                <a16:creationId xmlns:a16="http://schemas.microsoft.com/office/drawing/2014/main" id="{063E9E91-C029-4561-8BDB-28D9C7CEC581}"/>
              </a:ext>
            </a:extLst>
          </p:cNvPr>
          <p:cNvGrpSpPr/>
          <p:nvPr/>
        </p:nvGrpSpPr>
        <p:grpSpPr>
          <a:xfrm>
            <a:off x="3630479" y="1896963"/>
            <a:ext cx="927987" cy="640282"/>
            <a:chOff x="2178037" y="1054764"/>
            <a:chExt cx="534001" cy="288000"/>
          </a:xfrm>
        </p:grpSpPr>
        <p:sp>
          <p:nvSpPr>
            <p:cNvPr id="12" name="Google Shape;710;p23">
              <a:extLst>
                <a:ext uri="{FF2B5EF4-FFF2-40B4-BE49-F238E27FC236}">
                  <a16:creationId xmlns:a16="http://schemas.microsoft.com/office/drawing/2014/main" id="{56EA6197-7AD0-4D84-A83A-4FE64AA0A79E}"/>
                </a:ext>
              </a:extLst>
            </p:cNvPr>
            <p:cNvSpPr/>
            <p:nvPr/>
          </p:nvSpPr>
          <p:spPr>
            <a:xfrm>
              <a:off x="2178038" y="1054764"/>
              <a:ext cx="534000" cy="2880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3" name="Google Shape;711;p23">
              <a:extLst>
                <a:ext uri="{FF2B5EF4-FFF2-40B4-BE49-F238E27FC236}">
                  <a16:creationId xmlns:a16="http://schemas.microsoft.com/office/drawing/2014/main" id="{71138EB0-6FFE-429E-A9B4-4A0BD51FE6C4}"/>
                </a:ext>
              </a:extLst>
            </p:cNvPr>
            <p:cNvSpPr txBox="1"/>
            <p:nvPr/>
          </p:nvSpPr>
          <p:spPr>
            <a:xfrm>
              <a:off x="2178037" y="1054764"/>
              <a:ext cx="2790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Pipelines</a:t>
              </a:r>
              <a:endParaRPr sz="600" b="0" i="0" u="none" strike="noStrike" cap="none">
                <a:solidFill>
                  <a:srgbClr val="9E9E9E"/>
                </a:solidFill>
                <a:latin typeface="Roboto"/>
                <a:ea typeface="Roboto"/>
                <a:cs typeface="Roboto"/>
                <a:sym typeface="Roboto"/>
              </a:endParaRPr>
            </a:p>
          </p:txBody>
        </p:sp>
      </p:grpSp>
      <p:grpSp>
        <p:nvGrpSpPr>
          <p:cNvPr id="20" name="Google Shape;718;p23">
            <a:extLst>
              <a:ext uri="{FF2B5EF4-FFF2-40B4-BE49-F238E27FC236}">
                <a16:creationId xmlns:a16="http://schemas.microsoft.com/office/drawing/2014/main" id="{479BEF2F-3ECB-4E64-AED6-FA18C75FA19A}"/>
              </a:ext>
            </a:extLst>
          </p:cNvPr>
          <p:cNvGrpSpPr/>
          <p:nvPr/>
        </p:nvGrpSpPr>
        <p:grpSpPr>
          <a:xfrm>
            <a:off x="1515853" y="915414"/>
            <a:ext cx="668751" cy="3519892"/>
            <a:chOff x="2178037" y="1054764"/>
            <a:chExt cx="1146300" cy="637500"/>
          </a:xfrm>
        </p:grpSpPr>
        <p:sp>
          <p:nvSpPr>
            <p:cNvPr id="21" name="Google Shape;719;p23">
              <a:extLst>
                <a:ext uri="{FF2B5EF4-FFF2-40B4-BE49-F238E27FC236}">
                  <a16:creationId xmlns:a16="http://schemas.microsoft.com/office/drawing/2014/main" id="{B6B5E605-2E6B-4BE4-9A2F-BC9C17D08A9A}"/>
                </a:ext>
              </a:extLst>
            </p:cNvPr>
            <p:cNvSpPr/>
            <p:nvPr/>
          </p:nvSpPr>
          <p:spPr>
            <a:xfrm>
              <a:off x="2178037" y="1054764"/>
              <a:ext cx="1146300" cy="637500"/>
            </a:xfrm>
            <a:prstGeom prst="roundRect">
              <a:avLst>
                <a:gd name="adj" fmla="val 827"/>
              </a:avLst>
            </a:prstGeom>
            <a:solidFill>
              <a:srgbClr val="F3E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2" name="Google Shape;720;p23">
              <a:extLst>
                <a:ext uri="{FF2B5EF4-FFF2-40B4-BE49-F238E27FC236}">
                  <a16:creationId xmlns:a16="http://schemas.microsoft.com/office/drawing/2014/main" id="{F31BCA47-50B7-4275-A569-73BDA50A57B3}"/>
                </a:ext>
              </a:extLst>
            </p:cNvPr>
            <p:cNvSpPr txBox="1"/>
            <p:nvPr/>
          </p:nvSpPr>
          <p:spPr>
            <a:xfrm>
              <a:off x="2178037" y="1054764"/>
              <a:ext cx="784800" cy="79800"/>
            </a:xfrm>
            <a:prstGeom prst="rect">
              <a:avLst/>
            </a:prstGeom>
            <a:noFill/>
            <a:ln>
              <a:noFill/>
            </a:ln>
          </p:spPr>
          <p:txBody>
            <a:bodyPr spcFirstLastPara="1" wrap="square" lIns="91425" tIns="54850" rIns="0" bIns="0" anchor="t" anchorCtr="0">
              <a:noAutofit/>
            </a:bodyPr>
            <a:lstStyle/>
            <a:p>
              <a:pPr marL="0" marR="0" lvl="0" indent="0" algn="l" rtl="0">
                <a:lnSpc>
                  <a:spcPct val="125000"/>
                </a:lnSpc>
                <a:spcBef>
                  <a:spcPts val="0"/>
                </a:spcBef>
                <a:spcAft>
                  <a:spcPts val="0"/>
                </a:spcAft>
                <a:buClr>
                  <a:srgbClr val="9E9E9E"/>
                </a:buClr>
                <a:buFont typeface="Roboto"/>
                <a:buNone/>
              </a:pPr>
              <a:r>
                <a:rPr lang="en-US" sz="700" b="0" i="0" u="none" strike="noStrike" cap="none">
                  <a:solidFill>
                    <a:srgbClr val="9E9E9E"/>
                  </a:solidFill>
                  <a:latin typeface="Roboto"/>
                  <a:ea typeface="Roboto"/>
                  <a:cs typeface="Roboto"/>
                  <a:sym typeface="Roboto"/>
                </a:rPr>
                <a:t>Standard</a:t>
              </a:r>
              <a:br>
                <a:rPr lang="en-US" sz="700" b="0" i="0" u="none" strike="noStrike" cap="none">
                  <a:solidFill>
                    <a:srgbClr val="9E9E9E"/>
                  </a:solidFill>
                  <a:latin typeface="Roboto"/>
                  <a:ea typeface="Roboto"/>
                  <a:cs typeface="Roboto"/>
                  <a:sym typeface="Roboto"/>
                </a:rPr>
              </a:br>
              <a:r>
                <a:rPr lang="en-US" sz="700" b="0" i="0" u="none" strike="noStrike" cap="none">
                  <a:solidFill>
                    <a:srgbClr val="9E9E9E"/>
                  </a:solidFill>
                  <a:latin typeface="Roboto"/>
                  <a:ea typeface="Roboto"/>
                  <a:cs typeface="Roboto"/>
                  <a:sym typeface="Roboto"/>
                </a:rPr>
                <a:t>Devices</a:t>
              </a:r>
              <a:br>
                <a:rPr lang="en-US" sz="800" b="0" i="0" u="none" strike="noStrike" cap="none">
                  <a:solidFill>
                    <a:srgbClr val="9E9E9E"/>
                  </a:solidFill>
                  <a:latin typeface="Roboto"/>
                  <a:ea typeface="Roboto"/>
                  <a:cs typeface="Roboto"/>
                  <a:sym typeface="Roboto"/>
                </a:rPr>
              </a:br>
              <a:r>
                <a:rPr lang="en-US" sz="600" b="0" i="0" u="none" strike="noStrike" cap="none">
                  <a:solidFill>
                    <a:srgbClr val="9E9E9E"/>
                  </a:solidFill>
                  <a:latin typeface="Roboto"/>
                  <a:ea typeface="Roboto"/>
                  <a:cs typeface="Roboto"/>
                  <a:sym typeface="Roboto"/>
                </a:rPr>
                <a:t>HTTPS</a:t>
              </a:r>
              <a:endParaRPr sz="600" b="0" i="0" u="none" strike="noStrike" cap="none">
                <a:solidFill>
                  <a:srgbClr val="9E9E9E"/>
                </a:solidFill>
                <a:latin typeface="Roboto"/>
                <a:ea typeface="Roboto"/>
                <a:cs typeface="Roboto"/>
                <a:sym typeface="Roboto"/>
              </a:endParaRPr>
            </a:p>
          </p:txBody>
        </p:sp>
      </p:grpSp>
      <p:grpSp>
        <p:nvGrpSpPr>
          <p:cNvPr id="23" name="Google Shape;721;p23">
            <a:extLst>
              <a:ext uri="{FF2B5EF4-FFF2-40B4-BE49-F238E27FC236}">
                <a16:creationId xmlns:a16="http://schemas.microsoft.com/office/drawing/2014/main" id="{66034057-2274-4A2F-A6D2-3EBDAE5B5727}"/>
              </a:ext>
            </a:extLst>
          </p:cNvPr>
          <p:cNvGrpSpPr/>
          <p:nvPr/>
        </p:nvGrpSpPr>
        <p:grpSpPr>
          <a:xfrm>
            <a:off x="649745" y="915419"/>
            <a:ext cx="677578" cy="3519892"/>
            <a:chOff x="2178037" y="1054764"/>
            <a:chExt cx="1146300" cy="637500"/>
          </a:xfrm>
        </p:grpSpPr>
        <p:sp>
          <p:nvSpPr>
            <p:cNvPr id="24" name="Google Shape;722;p23">
              <a:extLst>
                <a:ext uri="{FF2B5EF4-FFF2-40B4-BE49-F238E27FC236}">
                  <a16:creationId xmlns:a16="http://schemas.microsoft.com/office/drawing/2014/main" id="{AD414858-E10F-42E0-8DC6-D73AFBFA2F03}"/>
                </a:ext>
              </a:extLst>
            </p:cNvPr>
            <p:cNvSpPr/>
            <p:nvPr/>
          </p:nvSpPr>
          <p:spPr>
            <a:xfrm>
              <a:off x="2178037" y="1054764"/>
              <a:ext cx="1146300" cy="637500"/>
            </a:xfrm>
            <a:prstGeom prst="roundRect">
              <a:avLst>
                <a:gd name="adj" fmla="val 827"/>
              </a:avLst>
            </a:prstGeom>
            <a:solidFill>
              <a:srgbClr val="F1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Google Shape;723;p23">
              <a:extLst>
                <a:ext uri="{FF2B5EF4-FFF2-40B4-BE49-F238E27FC236}">
                  <a16:creationId xmlns:a16="http://schemas.microsoft.com/office/drawing/2014/main" id="{6B9C04A4-96EB-46E9-BF14-50C91804457A}"/>
                </a:ext>
              </a:extLst>
            </p:cNvPr>
            <p:cNvSpPr txBox="1"/>
            <p:nvPr/>
          </p:nvSpPr>
          <p:spPr>
            <a:xfrm>
              <a:off x="2178037" y="1054764"/>
              <a:ext cx="983400" cy="102900"/>
            </a:xfrm>
            <a:prstGeom prst="rect">
              <a:avLst/>
            </a:prstGeom>
            <a:noFill/>
            <a:ln>
              <a:noFill/>
            </a:ln>
          </p:spPr>
          <p:txBody>
            <a:bodyPr spcFirstLastPara="1" wrap="square" lIns="91425" tIns="54850" rIns="0" bIns="0" anchor="t" anchorCtr="0">
              <a:noAutofit/>
            </a:bodyPr>
            <a:lstStyle/>
            <a:p>
              <a:pPr marL="0" marR="0" lvl="0" indent="0" algn="l" rtl="0">
                <a:lnSpc>
                  <a:spcPct val="125000"/>
                </a:lnSpc>
                <a:spcBef>
                  <a:spcPts val="0"/>
                </a:spcBef>
                <a:spcAft>
                  <a:spcPts val="0"/>
                </a:spcAft>
                <a:buClr>
                  <a:srgbClr val="9E9E9E"/>
                </a:buClr>
                <a:buFont typeface="Roboto"/>
                <a:buNone/>
              </a:pPr>
              <a:r>
                <a:rPr lang="en-US" sz="700" b="0" i="0" u="none" strike="noStrike" cap="none" dirty="0">
                  <a:solidFill>
                    <a:srgbClr val="9E9E9E"/>
                  </a:solidFill>
                  <a:latin typeface="Roboto"/>
                  <a:ea typeface="Roboto"/>
                  <a:cs typeface="Roboto"/>
                  <a:sym typeface="Roboto"/>
                </a:rPr>
                <a:t>Devices</a:t>
              </a:r>
              <a:br>
                <a:rPr lang="en-US" sz="800" b="0" i="0" u="none" strike="noStrike" cap="none" dirty="0">
                  <a:solidFill>
                    <a:srgbClr val="9E9E9E"/>
                  </a:solidFill>
                  <a:latin typeface="Roboto"/>
                  <a:ea typeface="Roboto"/>
                  <a:cs typeface="Roboto"/>
                  <a:sym typeface="Roboto"/>
                </a:rPr>
              </a:br>
              <a:endParaRPr sz="600" b="0" i="0" u="none" strike="noStrike" cap="none" dirty="0">
                <a:solidFill>
                  <a:srgbClr val="9E9E9E"/>
                </a:solidFill>
                <a:latin typeface="Roboto"/>
                <a:ea typeface="Roboto"/>
                <a:cs typeface="Roboto"/>
                <a:sym typeface="Roboto"/>
              </a:endParaRPr>
            </a:p>
          </p:txBody>
        </p:sp>
      </p:grpSp>
      <p:grpSp>
        <p:nvGrpSpPr>
          <p:cNvPr id="26" name="Google Shape;724;p23">
            <a:extLst>
              <a:ext uri="{FF2B5EF4-FFF2-40B4-BE49-F238E27FC236}">
                <a16:creationId xmlns:a16="http://schemas.microsoft.com/office/drawing/2014/main" id="{30169309-BB8E-4662-BF26-06D468ACD2DE}"/>
              </a:ext>
            </a:extLst>
          </p:cNvPr>
          <p:cNvGrpSpPr/>
          <p:nvPr/>
        </p:nvGrpSpPr>
        <p:grpSpPr>
          <a:xfrm>
            <a:off x="732123" y="2423434"/>
            <a:ext cx="502800" cy="502800"/>
            <a:chOff x="433514" y="2354433"/>
            <a:chExt cx="502800" cy="502800"/>
          </a:xfrm>
        </p:grpSpPr>
        <p:sp>
          <p:nvSpPr>
            <p:cNvPr id="27" name="Google Shape;725;p23">
              <a:extLst>
                <a:ext uri="{FF2B5EF4-FFF2-40B4-BE49-F238E27FC236}">
                  <a16:creationId xmlns:a16="http://schemas.microsoft.com/office/drawing/2014/main" id="{43E9AEE0-26E9-416F-84DE-1C29E8E8FD1B}"/>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28" name="Google Shape;726;p23">
              <a:extLst>
                <a:ext uri="{FF2B5EF4-FFF2-40B4-BE49-F238E27FC236}">
                  <a16:creationId xmlns:a16="http://schemas.microsoft.com/office/drawing/2014/main" id="{0D9466B0-5CEF-4099-8F3E-2EDD918D9F62}"/>
                </a:ext>
              </a:extLst>
            </p:cNvPr>
            <p:cNvPicPr preferRelativeResize="0"/>
            <p:nvPr/>
          </p:nvPicPr>
          <p:blipFill rotWithShape="1">
            <a:blip r:embed="rId3">
              <a:alphaModFix/>
            </a:blip>
            <a:srcRect/>
            <a:stretch/>
          </p:blipFill>
          <p:spPr>
            <a:xfrm>
              <a:off x="470090" y="2391009"/>
              <a:ext cx="429900" cy="429900"/>
            </a:xfrm>
            <a:prstGeom prst="rect">
              <a:avLst/>
            </a:prstGeom>
            <a:noFill/>
            <a:ln>
              <a:noFill/>
            </a:ln>
          </p:spPr>
        </p:pic>
      </p:grpSp>
      <p:grpSp>
        <p:nvGrpSpPr>
          <p:cNvPr id="29" name="Google Shape;727;p23">
            <a:extLst>
              <a:ext uri="{FF2B5EF4-FFF2-40B4-BE49-F238E27FC236}">
                <a16:creationId xmlns:a16="http://schemas.microsoft.com/office/drawing/2014/main" id="{FD844389-35D5-4A9C-9674-D60D6F909103}"/>
              </a:ext>
            </a:extLst>
          </p:cNvPr>
          <p:cNvGrpSpPr/>
          <p:nvPr/>
        </p:nvGrpSpPr>
        <p:grpSpPr>
          <a:xfrm>
            <a:off x="732123" y="3274972"/>
            <a:ext cx="502800" cy="502800"/>
            <a:chOff x="433514" y="2354433"/>
            <a:chExt cx="502800" cy="502800"/>
          </a:xfrm>
        </p:grpSpPr>
        <p:sp>
          <p:nvSpPr>
            <p:cNvPr id="30" name="Google Shape;728;p23">
              <a:extLst>
                <a:ext uri="{FF2B5EF4-FFF2-40B4-BE49-F238E27FC236}">
                  <a16:creationId xmlns:a16="http://schemas.microsoft.com/office/drawing/2014/main" id="{F087E60A-44BA-4932-94CF-FB5CD5A3C36D}"/>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31" name="Google Shape;729;p23">
              <a:extLst>
                <a:ext uri="{FF2B5EF4-FFF2-40B4-BE49-F238E27FC236}">
                  <a16:creationId xmlns:a16="http://schemas.microsoft.com/office/drawing/2014/main" id="{DF941509-BBB7-498C-8F31-63BF6454D6DA}"/>
                </a:ext>
              </a:extLst>
            </p:cNvPr>
            <p:cNvPicPr preferRelativeResize="0"/>
            <p:nvPr/>
          </p:nvPicPr>
          <p:blipFill rotWithShape="1">
            <a:blip r:embed="rId4">
              <a:alphaModFix/>
            </a:blip>
            <a:srcRect/>
            <a:stretch/>
          </p:blipFill>
          <p:spPr>
            <a:xfrm>
              <a:off x="470090" y="2391009"/>
              <a:ext cx="429900" cy="429900"/>
            </a:xfrm>
            <a:prstGeom prst="rect">
              <a:avLst/>
            </a:prstGeom>
            <a:noFill/>
            <a:ln>
              <a:noFill/>
            </a:ln>
          </p:spPr>
        </p:pic>
      </p:grpSp>
      <p:grpSp>
        <p:nvGrpSpPr>
          <p:cNvPr id="32" name="Google Shape;730;p23">
            <a:extLst>
              <a:ext uri="{FF2B5EF4-FFF2-40B4-BE49-F238E27FC236}">
                <a16:creationId xmlns:a16="http://schemas.microsoft.com/office/drawing/2014/main" id="{B90E7865-DC5D-4AB1-AC00-C98E491D1D5D}"/>
              </a:ext>
            </a:extLst>
          </p:cNvPr>
          <p:cNvGrpSpPr/>
          <p:nvPr/>
        </p:nvGrpSpPr>
        <p:grpSpPr>
          <a:xfrm>
            <a:off x="1595568" y="2363998"/>
            <a:ext cx="502800" cy="621900"/>
            <a:chOff x="353039" y="3389374"/>
            <a:chExt cx="502800" cy="621900"/>
          </a:xfrm>
        </p:grpSpPr>
        <p:sp>
          <p:nvSpPr>
            <p:cNvPr id="33" name="Google Shape;731;p23">
              <a:extLst>
                <a:ext uri="{FF2B5EF4-FFF2-40B4-BE49-F238E27FC236}">
                  <a16:creationId xmlns:a16="http://schemas.microsoft.com/office/drawing/2014/main" id="{11BDCAAB-51D2-417F-A2C3-3293A6A7B069}"/>
                </a:ext>
              </a:extLst>
            </p:cNvPr>
            <p:cNvSpPr/>
            <p:nvPr/>
          </p:nvSpPr>
          <p:spPr>
            <a:xfrm>
              <a:off x="353039" y="3389374"/>
              <a:ext cx="502800" cy="6219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48462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a:solidFill>
                    <a:srgbClr val="212121"/>
                  </a:solidFill>
                  <a:latin typeface="Roboto"/>
                  <a:ea typeface="Roboto"/>
                  <a:cs typeface="Roboto"/>
                  <a:sym typeface="Roboto"/>
                </a:rPr>
                <a:t>Gateway</a:t>
              </a:r>
              <a:endParaRPr sz="700" b="0" i="0" u="none" strike="noStrike" cap="none">
                <a:solidFill>
                  <a:srgbClr val="212121"/>
                </a:solidFill>
                <a:latin typeface="Roboto"/>
                <a:ea typeface="Roboto"/>
                <a:cs typeface="Roboto"/>
                <a:sym typeface="Roboto"/>
              </a:endParaRPr>
            </a:p>
          </p:txBody>
        </p:sp>
        <p:pic>
          <p:nvPicPr>
            <p:cNvPr id="34" name="Google Shape;732;p23">
              <a:extLst>
                <a:ext uri="{FF2B5EF4-FFF2-40B4-BE49-F238E27FC236}">
                  <a16:creationId xmlns:a16="http://schemas.microsoft.com/office/drawing/2014/main" id="{C26C2EB7-F8A1-4F35-A01E-2E7892AA4154}"/>
                </a:ext>
              </a:extLst>
            </p:cNvPr>
            <p:cNvPicPr preferRelativeResize="0"/>
            <p:nvPr/>
          </p:nvPicPr>
          <p:blipFill rotWithShape="1">
            <a:blip r:embed="rId5">
              <a:alphaModFix/>
            </a:blip>
            <a:srcRect/>
            <a:stretch/>
          </p:blipFill>
          <p:spPr>
            <a:xfrm>
              <a:off x="389656" y="3424549"/>
              <a:ext cx="429900" cy="429900"/>
            </a:xfrm>
            <a:prstGeom prst="rect">
              <a:avLst/>
            </a:prstGeom>
            <a:noFill/>
            <a:ln>
              <a:noFill/>
            </a:ln>
          </p:spPr>
        </p:pic>
      </p:grpSp>
      <p:grpSp>
        <p:nvGrpSpPr>
          <p:cNvPr id="35" name="Google Shape;733;p23">
            <a:extLst>
              <a:ext uri="{FF2B5EF4-FFF2-40B4-BE49-F238E27FC236}">
                <a16:creationId xmlns:a16="http://schemas.microsoft.com/office/drawing/2014/main" id="{F3D55D55-284A-4830-842C-7EC5455BCCF1}"/>
              </a:ext>
            </a:extLst>
          </p:cNvPr>
          <p:cNvGrpSpPr/>
          <p:nvPr/>
        </p:nvGrpSpPr>
        <p:grpSpPr>
          <a:xfrm>
            <a:off x="732123" y="1581006"/>
            <a:ext cx="502800" cy="502800"/>
            <a:chOff x="433514" y="2354433"/>
            <a:chExt cx="502800" cy="502800"/>
          </a:xfrm>
        </p:grpSpPr>
        <p:sp>
          <p:nvSpPr>
            <p:cNvPr id="36" name="Google Shape;734;p23">
              <a:extLst>
                <a:ext uri="{FF2B5EF4-FFF2-40B4-BE49-F238E27FC236}">
                  <a16:creationId xmlns:a16="http://schemas.microsoft.com/office/drawing/2014/main" id="{9D1841A0-039F-4CEB-B706-D1AED2170150}"/>
                </a:ext>
              </a:extLst>
            </p:cNvPr>
            <p:cNvSpPr/>
            <p:nvPr/>
          </p:nvSpPr>
          <p:spPr>
            <a:xfrm>
              <a:off x="433514" y="2354433"/>
              <a:ext cx="502800" cy="5028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700" b="0" i="0" u="none" strike="noStrike" cap="none">
                <a:solidFill>
                  <a:schemeClr val="dk1"/>
                </a:solidFill>
                <a:latin typeface="Roboto"/>
                <a:ea typeface="Roboto"/>
                <a:cs typeface="Roboto"/>
                <a:sym typeface="Roboto"/>
              </a:endParaRPr>
            </a:p>
          </p:txBody>
        </p:sp>
        <p:pic>
          <p:nvPicPr>
            <p:cNvPr id="37" name="Google Shape;735;p23">
              <a:extLst>
                <a:ext uri="{FF2B5EF4-FFF2-40B4-BE49-F238E27FC236}">
                  <a16:creationId xmlns:a16="http://schemas.microsoft.com/office/drawing/2014/main" id="{7B0515D3-842E-491B-9AC3-22534855E489}"/>
                </a:ext>
              </a:extLst>
            </p:cNvPr>
            <p:cNvPicPr preferRelativeResize="0"/>
            <p:nvPr/>
          </p:nvPicPr>
          <p:blipFill rotWithShape="1">
            <a:blip r:embed="rId6">
              <a:alphaModFix/>
            </a:blip>
            <a:srcRect/>
            <a:stretch/>
          </p:blipFill>
          <p:spPr>
            <a:xfrm>
              <a:off x="470090" y="2391009"/>
              <a:ext cx="429900" cy="429900"/>
            </a:xfrm>
            <a:prstGeom prst="rect">
              <a:avLst/>
            </a:prstGeom>
            <a:noFill/>
            <a:ln>
              <a:noFill/>
            </a:ln>
          </p:spPr>
        </p:pic>
      </p:grpSp>
      <p:cxnSp>
        <p:nvCxnSpPr>
          <p:cNvPr id="38" name="Google Shape;742;p23">
            <a:extLst>
              <a:ext uri="{FF2B5EF4-FFF2-40B4-BE49-F238E27FC236}">
                <a16:creationId xmlns:a16="http://schemas.microsoft.com/office/drawing/2014/main" id="{8BB4331A-E690-4EC7-A134-39A0F6D5EB7C}"/>
              </a:ext>
            </a:extLst>
          </p:cNvPr>
          <p:cNvCxnSpPr>
            <a:stCxn id="21" idx="3"/>
          </p:cNvCxnSpPr>
          <p:nvPr/>
        </p:nvCxnSpPr>
        <p:spPr>
          <a:xfrm>
            <a:off x="2184605" y="2675360"/>
            <a:ext cx="263400" cy="0"/>
          </a:xfrm>
          <a:prstGeom prst="straightConnector1">
            <a:avLst/>
          </a:prstGeom>
          <a:noFill/>
          <a:ln w="9525" cap="flat" cmpd="sng">
            <a:solidFill>
              <a:srgbClr val="3A7DF0"/>
            </a:solidFill>
            <a:prstDash val="solid"/>
            <a:round/>
            <a:headEnd type="none" w="sm" len="sm"/>
            <a:tailEnd type="triangle" w="sm" len="sm"/>
          </a:ln>
        </p:spPr>
      </p:cxnSp>
      <p:cxnSp>
        <p:nvCxnSpPr>
          <p:cNvPr id="39" name="Google Shape;743;p23">
            <a:extLst>
              <a:ext uri="{FF2B5EF4-FFF2-40B4-BE49-F238E27FC236}">
                <a16:creationId xmlns:a16="http://schemas.microsoft.com/office/drawing/2014/main" id="{2216DD21-9CE8-4BD0-BEBE-A6D1AB6F366D}"/>
              </a:ext>
            </a:extLst>
          </p:cNvPr>
          <p:cNvCxnSpPr/>
          <p:nvPr/>
        </p:nvCxnSpPr>
        <p:spPr>
          <a:xfrm>
            <a:off x="3459206" y="2307801"/>
            <a:ext cx="144900" cy="3300"/>
          </a:xfrm>
          <a:prstGeom prst="straightConnector1">
            <a:avLst/>
          </a:prstGeom>
          <a:noFill/>
          <a:ln w="9525" cap="flat" cmpd="sng">
            <a:solidFill>
              <a:srgbClr val="3A7DF0"/>
            </a:solidFill>
            <a:prstDash val="solid"/>
            <a:round/>
            <a:headEnd type="none" w="sm" len="sm"/>
            <a:tailEnd type="triangle" w="sm" len="sm"/>
          </a:ln>
        </p:spPr>
      </p:cxnSp>
      <p:cxnSp>
        <p:nvCxnSpPr>
          <p:cNvPr id="41" name="Google Shape;745;p23">
            <a:extLst>
              <a:ext uri="{FF2B5EF4-FFF2-40B4-BE49-F238E27FC236}">
                <a16:creationId xmlns:a16="http://schemas.microsoft.com/office/drawing/2014/main" id="{3CD4180D-82FD-4F13-A077-145C7F239E00}"/>
              </a:ext>
            </a:extLst>
          </p:cNvPr>
          <p:cNvCxnSpPr/>
          <p:nvPr/>
        </p:nvCxnSpPr>
        <p:spPr>
          <a:xfrm>
            <a:off x="4559300" y="2332302"/>
            <a:ext cx="144000" cy="0"/>
          </a:xfrm>
          <a:prstGeom prst="straightConnector1">
            <a:avLst/>
          </a:prstGeom>
          <a:noFill/>
          <a:ln w="9525" cap="flat" cmpd="sng">
            <a:solidFill>
              <a:srgbClr val="3A7DF0"/>
            </a:solidFill>
            <a:prstDash val="solid"/>
            <a:round/>
            <a:headEnd type="none" w="sm" len="sm"/>
            <a:tailEnd type="none" w="sm" len="sm"/>
          </a:ln>
        </p:spPr>
      </p:cxnSp>
      <p:cxnSp>
        <p:nvCxnSpPr>
          <p:cNvPr id="43" name="Google Shape;747;p23">
            <a:extLst>
              <a:ext uri="{FF2B5EF4-FFF2-40B4-BE49-F238E27FC236}">
                <a16:creationId xmlns:a16="http://schemas.microsoft.com/office/drawing/2014/main" id="{78B4EDF6-3584-4FC4-B909-5C7F19E9718E}"/>
              </a:ext>
            </a:extLst>
          </p:cNvPr>
          <p:cNvCxnSpPr/>
          <p:nvPr/>
        </p:nvCxnSpPr>
        <p:spPr>
          <a:xfrm>
            <a:off x="6145750" y="2632874"/>
            <a:ext cx="160500" cy="0"/>
          </a:xfrm>
          <a:prstGeom prst="straightConnector1">
            <a:avLst/>
          </a:prstGeom>
          <a:noFill/>
          <a:ln w="9525" cap="flat" cmpd="sng">
            <a:solidFill>
              <a:srgbClr val="3A7DF0"/>
            </a:solidFill>
            <a:prstDash val="solid"/>
            <a:round/>
            <a:headEnd type="none" w="sm" len="sm"/>
            <a:tailEnd type="triangle" w="sm" len="sm"/>
          </a:ln>
        </p:spPr>
      </p:cxnSp>
      <p:cxnSp>
        <p:nvCxnSpPr>
          <p:cNvPr id="44" name="Google Shape;748;p23">
            <a:extLst>
              <a:ext uri="{FF2B5EF4-FFF2-40B4-BE49-F238E27FC236}">
                <a16:creationId xmlns:a16="http://schemas.microsoft.com/office/drawing/2014/main" id="{C0CBD83E-04A4-4EB6-BA50-CA3C8B112F88}"/>
              </a:ext>
            </a:extLst>
          </p:cNvPr>
          <p:cNvCxnSpPr/>
          <p:nvPr/>
        </p:nvCxnSpPr>
        <p:spPr>
          <a:xfrm>
            <a:off x="1321439" y="2675390"/>
            <a:ext cx="263400" cy="0"/>
          </a:xfrm>
          <a:prstGeom prst="straightConnector1">
            <a:avLst/>
          </a:prstGeom>
          <a:noFill/>
          <a:ln w="9525" cap="flat" cmpd="sng">
            <a:solidFill>
              <a:srgbClr val="3A7DF0"/>
            </a:solidFill>
            <a:prstDash val="solid"/>
            <a:round/>
            <a:headEnd type="none" w="sm" len="sm"/>
            <a:tailEnd type="triangle" w="sm" len="sm"/>
          </a:ln>
        </p:spPr>
      </p:cxnSp>
      <p:grpSp>
        <p:nvGrpSpPr>
          <p:cNvPr id="49" name="Google Shape;765;p23">
            <a:extLst>
              <a:ext uri="{FF2B5EF4-FFF2-40B4-BE49-F238E27FC236}">
                <a16:creationId xmlns:a16="http://schemas.microsoft.com/office/drawing/2014/main" id="{E536C1BB-97A6-4F2A-B586-9CE104D4BEB2}"/>
              </a:ext>
            </a:extLst>
          </p:cNvPr>
          <p:cNvGrpSpPr/>
          <p:nvPr/>
        </p:nvGrpSpPr>
        <p:grpSpPr>
          <a:xfrm>
            <a:off x="2544660" y="2118216"/>
            <a:ext cx="914400" cy="382200"/>
            <a:chOff x="4208360" y="2134117"/>
            <a:chExt cx="914400" cy="382200"/>
          </a:xfrm>
        </p:grpSpPr>
        <p:sp>
          <p:nvSpPr>
            <p:cNvPr id="50" name="Google Shape;766;p23">
              <a:extLst>
                <a:ext uri="{FF2B5EF4-FFF2-40B4-BE49-F238E27FC236}">
                  <a16:creationId xmlns:a16="http://schemas.microsoft.com/office/drawing/2014/main" id="{B4CFE711-A980-4DAB-AAC6-3A4D8B343C44}"/>
                </a:ext>
              </a:extLst>
            </p:cNvPr>
            <p:cNvSpPr/>
            <p:nvPr/>
          </p:nvSpPr>
          <p:spPr>
            <a:xfrm>
              <a:off x="4208360" y="2134117"/>
              <a:ext cx="914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Pub/Sub</a:t>
              </a:r>
              <a:endParaRPr sz="700" b="0" i="0" u="none" strike="noStrike" cap="none">
                <a:solidFill>
                  <a:srgbClr val="757575"/>
                </a:solidFill>
                <a:latin typeface="Roboto"/>
                <a:ea typeface="Roboto"/>
                <a:cs typeface="Roboto"/>
                <a:sym typeface="Roboto"/>
              </a:endParaRPr>
            </a:p>
          </p:txBody>
        </p:sp>
        <p:pic>
          <p:nvPicPr>
            <p:cNvPr id="51" name="Google Shape;767;p23" descr="Cloud-PubSub_256px.png">
              <a:extLst>
                <a:ext uri="{FF2B5EF4-FFF2-40B4-BE49-F238E27FC236}">
                  <a16:creationId xmlns:a16="http://schemas.microsoft.com/office/drawing/2014/main" id="{465353D9-61DE-4117-9520-75787B83A074}"/>
                </a:ext>
              </a:extLst>
            </p:cNvPr>
            <p:cNvPicPr preferRelativeResize="0"/>
            <p:nvPr/>
          </p:nvPicPr>
          <p:blipFill rotWithShape="1">
            <a:blip r:embed="rId7">
              <a:alphaModFix/>
            </a:blip>
            <a:srcRect t="5076" b="5076"/>
            <a:stretch/>
          </p:blipFill>
          <p:spPr>
            <a:xfrm>
              <a:off x="4252627" y="2200473"/>
              <a:ext cx="274200" cy="246600"/>
            </a:xfrm>
            <a:prstGeom prst="rect">
              <a:avLst/>
            </a:prstGeom>
            <a:noFill/>
            <a:ln>
              <a:noFill/>
            </a:ln>
          </p:spPr>
        </p:pic>
      </p:grpSp>
      <p:grpSp>
        <p:nvGrpSpPr>
          <p:cNvPr id="55" name="Google Shape;771;p23">
            <a:extLst>
              <a:ext uri="{FF2B5EF4-FFF2-40B4-BE49-F238E27FC236}">
                <a16:creationId xmlns:a16="http://schemas.microsoft.com/office/drawing/2014/main" id="{584649BE-7719-41A8-86F7-D8E4365CBA54}"/>
              </a:ext>
            </a:extLst>
          </p:cNvPr>
          <p:cNvGrpSpPr/>
          <p:nvPr/>
        </p:nvGrpSpPr>
        <p:grpSpPr>
          <a:xfrm>
            <a:off x="2544660" y="2544905"/>
            <a:ext cx="914400" cy="387000"/>
            <a:chOff x="4208360" y="2560806"/>
            <a:chExt cx="914400" cy="387000"/>
          </a:xfrm>
        </p:grpSpPr>
        <p:sp>
          <p:nvSpPr>
            <p:cNvPr id="56" name="Google Shape;772;p23">
              <a:extLst>
                <a:ext uri="{FF2B5EF4-FFF2-40B4-BE49-F238E27FC236}">
                  <a16:creationId xmlns:a16="http://schemas.microsoft.com/office/drawing/2014/main" id="{B6BCCCB4-A411-4488-8A8B-8E62A2F3B2F6}"/>
                </a:ext>
              </a:extLst>
            </p:cNvPr>
            <p:cNvSpPr/>
            <p:nvPr/>
          </p:nvSpPr>
          <p:spPr>
            <a:xfrm>
              <a:off x="4208360" y="2560806"/>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Monitoring</a:t>
              </a:r>
              <a:endParaRPr sz="700" b="0" i="0" u="none" strike="noStrike" cap="none">
                <a:solidFill>
                  <a:srgbClr val="757575"/>
                </a:solidFill>
                <a:latin typeface="Roboto"/>
                <a:ea typeface="Roboto"/>
                <a:cs typeface="Roboto"/>
                <a:sym typeface="Roboto"/>
              </a:endParaRPr>
            </a:p>
          </p:txBody>
        </p:sp>
        <p:pic>
          <p:nvPicPr>
            <p:cNvPr id="57" name="Google Shape;773;p23" descr="Monitoring_256px.png">
              <a:extLst>
                <a:ext uri="{FF2B5EF4-FFF2-40B4-BE49-F238E27FC236}">
                  <a16:creationId xmlns:a16="http://schemas.microsoft.com/office/drawing/2014/main" id="{471A6229-B999-4E93-90F0-67AD39B8E801}"/>
                </a:ext>
              </a:extLst>
            </p:cNvPr>
            <p:cNvPicPr preferRelativeResize="0"/>
            <p:nvPr/>
          </p:nvPicPr>
          <p:blipFill rotWithShape="1">
            <a:blip r:embed="rId8">
              <a:alphaModFix/>
            </a:blip>
            <a:srcRect t="5076" b="5076"/>
            <a:stretch/>
          </p:blipFill>
          <p:spPr>
            <a:xfrm>
              <a:off x="4254389" y="2628832"/>
              <a:ext cx="274200" cy="246600"/>
            </a:xfrm>
            <a:prstGeom prst="rect">
              <a:avLst/>
            </a:prstGeom>
            <a:noFill/>
            <a:ln>
              <a:noFill/>
            </a:ln>
          </p:spPr>
        </p:pic>
      </p:grpSp>
      <p:grpSp>
        <p:nvGrpSpPr>
          <p:cNvPr id="58" name="Google Shape;774;p23">
            <a:extLst>
              <a:ext uri="{FF2B5EF4-FFF2-40B4-BE49-F238E27FC236}">
                <a16:creationId xmlns:a16="http://schemas.microsoft.com/office/drawing/2014/main" id="{CDDBEBF6-4E42-4448-A7E4-E0D03A56D986}"/>
              </a:ext>
            </a:extLst>
          </p:cNvPr>
          <p:cNvGrpSpPr/>
          <p:nvPr/>
        </p:nvGrpSpPr>
        <p:grpSpPr>
          <a:xfrm>
            <a:off x="2544660" y="2973515"/>
            <a:ext cx="914400" cy="387000"/>
            <a:chOff x="4208360" y="2989416"/>
            <a:chExt cx="914400" cy="387000"/>
          </a:xfrm>
        </p:grpSpPr>
        <p:sp>
          <p:nvSpPr>
            <p:cNvPr id="59" name="Google Shape;775;p23">
              <a:extLst>
                <a:ext uri="{FF2B5EF4-FFF2-40B4-BE49-F238E27FC236}">
                  <a16:creationId xmlns:a16="http://schemas.microsoft.com/office/drawing/2014/main" id="{BC815AB8-5645-4E0D-AD23-7E3A1B5A79F4}"/>
                </a:ext>
              </a:extLst>
            </p:cNvPr>
            <p:cNvSpPr/>
            <p:nvPr/>
          </p:nvSpPr>
          <p:spPr>
            <a:xfrm>
              <a:off x="4208360" y="2989416"/>
              <a:ext cx="914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Logging</a:t>
              </a:r>
              <a:endParaRPr sz="700" b="0" i="0" u="none" strike="noStrike" cap="none">
                <a:solidFill>
                  <a:srgbClr val="757575"/>
                </a:solidFill>
                <a:latin typeface="Roboto"/>
                <a:ea typeface="Roboto"/>
                <a:cs typeface="Roboto"/>
                <a:sym typeface="Roboto"/>
              </a:endParaRPr>
            </a:p>
          </p:txBody>
        </p:sp>
        <p:pic>
          <p:nvPicPr>
            <p:cNvPr id="60" name="Google Shape;776;p23" descr="Logging_256px.png">
              <a:extLst>
                <a:ext uri="{FF2B5EF4-FFF2-40B4-BE49-F238E27FC236}">
                  <a16:creationId xmlns:a16="http://schemas.microsoft.com/office/drawing/2014/main" id="{A83D7CFD-EE2A-4DF4-B2B3-E1C712889C37}"/>
                </a:ext>
              </a:extLst>
            </p:cNvPr>
            <p:cNvPicPr preferRelativeResize="0"/>
            <p:nvPr/>
          </p:nvPicPr>
          <p:blipFill rotWithShape="1">
            <a:blip r:embed="rId9">
              <a:alphaModFix/>
            </a:blip>
            <a:srcRect t="5076" b="5076"/>
            <a:stretch/>
          </p:blipFill>
          <p:spPr>
            <a:xfrm>
              <a:off x="4254170" y="3062932"/>
              <a:ext cx="274200" cy="246600"/>
            </a:xfrm>
            <a:prstGeom prst="rect">
              <a:avLst/>
            </a:prstGeom>
            <a:noFill/>
            <a:ln>
              <a:noFill/>
            </a:ln>
          </p:spPr>
        </p:pic>
      </p:grpSp>
      <p:grpSp>
        <p:nvGrpSpPr>
          <p:cNvPr id="61" name="Google Shape;777;p23">
            <a:extLst>
              <a:ext uri="{FF2B5EF4-FFF2-40B4-BE49-F238E27FC236}">
                <a16:creationId xmlns:a16="http://schemas.microsoft.com/office/drawing/2014/main" id="{87DAD530-7AFB-48A1-A4D0-AA5EA4A95EDF}"/>
              </a:ext>
            </a:extLst>
          </p:cNvPr>
          <p:cNvGrpSpPr/>
          <p:nvPr/>
        </p:nvGrpSpPr>
        <p:grpSpPr>
          <a:xfrm>
            <a:off x="3677125" y="2119532"/>
            <a:ext cx="836100" cy="382200"/>
            <a:chOff x="5340825" y="2135433"/>
            <a:chExt cx="836100" cy="382200"/>
          </a:xfrm>
        </p:grpSpPr>
        <p:sp>
          <p:nvSpPr>
            <p:cNvPr id="62" name="Google Shape;778;p23">
              <a:extLst>
                <a:ext uri="{FF2B5EF4-FFF2-40B4-BE49-F238E27FC236}">
                  <a16:creationId xmlns:a16="http://schemas.microsoft.com/office/drawing/2014/main" id="{97AED60A-E14C-4E12-9ABA-63E0C8883FA4}"/>
                </a:ext>
              </a:extLst>
            </p:cNvPr>
            <p:cNvSpPr/>
            <p:nvPr/>
          </p:nvSpPr>
          <p:spPr>
            <a:xfrm>
              <a:off x="5340825" y="2135433"/>
              <a:ext cx="8361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Dataflow</a:t>
              </a:r>
              <a:endParaRPr sz="700" b="0" i="0" u="none" strike="noStrike" cap="none">
                <a:solidFill>
                  <a:srgbClr val="757575"/>
                </a:solidFill>
                <a:latin typeface="Roboto"/>
                <a:ea typeface="Roboto"/>
                <a:cs typeface="Roboto"/>
                <a:sym typeface="Roboto"/>
              </a:endParaRPr>
            </a:p>
          </p:txBody>
        </p:sp>
        <p:pic>
          <p:nvPicPr>
            <p:cNvPr id="63" name="Google Shape;779;p23" descr="Cloud-Dataflow_256px.png">
              <a:extLst>
                <a:ext uri="{FF2B5EF4-FFF2-40B4-BE49-F238E27FC236}">
                  <a16:creationId xmlns:a16="http://schemas.microsoft.com/office/drawing/2014/main" id="{24A7BBB1-8262-44B2-A7A6-24E77FF9C3B8}"/>
                </a:ext>
              </a:extLst>
            </p:cNvPr>
            <p:cNvPicPr preferRelativeResize="0"/>
            <p:nvPr/>
          </p:nvPicPr>
          <p:blipFill rotWithShape="1">
            <a:blip r:embed="rId10">
              <a:alphaModFix/>
            </a:blip>
            <a:srcRect t="5076" b="5076"/>
            <a:stretch/>
          </p:blipFill>
          <p:spPr>
            <a:xfrm>
              <a:off x="5384225" y="2202168"/>
              <a:ext cx="274200" cy="246600"/>
            </a:xfrm>
            <a:prstGeom prst="rect">
              <a:avLst/>
            </a:prstGeom>
            <a:noFill/>
            <a:ln>
              <a:noFill/>
            </a:ln>
          </p:spPr>
        </p:pic>
      </p:grpSp>
      <p:grpSp>
        <p:nvGrpSpPr>
          <p:cNvPr id="79" name="Google Shape;798;p23">
            <a:extLst>
              <a:ext uri="{FF2B5EF4-FFF2-40B4-BE49-F238E27FC236}">
                <a16:creationId xmlns:a16="http://schemas.microsoft.com/office/drawing/2014/main" id="{E7519D8A-5A45-44EE-A1AC-6CACF8CDCCAF}"/>
              </a:ext>
            </a:extLst>
          </p:cNvPr>
          <p:cNvGrpSpPr/>
          <p:nvPr/>
        </p:nvGrpSpPr>
        <p:grpSpPr>
          <a:xfrm>
            <a:off x="6328667" y="1878619"/>
            <a:ext cx="1033198" cy="1527270"/>
            <a:chOff x="2178037" y="1054764"/>
            <a:chExt cx="552601" cy="687000"/>
          </a:xfrm>
        </p:grpSpPr>
        <p:sp>
          <p:nvSpPr>
            <p:cNvPr id="80" name="Google Shape;799;p23">
              <a:extLst>
                <a:ext uri="{FF2B5EF4-FFF2-40B4-BE49-F238E27FC236}">
                  <a16:creationId xmlns:a16="http://schemas.microsoft.com/office/drawing/2014/main" id="{B1F95C54-4FA8-47B2-B1CE-98B521A62B15}"/>
                </a:ext>
              </a:extLst>
            </p:cNvPr>
            <p:cNvSpPr/>
            <p:nvPr/>
          </p:nvSpPr>
          <p:spPr>
            <a:xfrm>
              <a:off x="2178038" y="1054764"/>
              <a:ext cx="552600" cy="6870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81" name="Google Shape;800;p23">
              <a:extLst>
                <a:ext uri="{FF2B5EF4-FFF2-40B4-BE49-F238E27FC236}">
                  <a16:creationId xmlns:a16="http://schemas.microsoft.com/office/drawing/2014/main" id="{8B555FF9-13C7-43EC-BDBD-D29595A7E51A}"/>
                </a:ext>
              </a:extLst>
            </p:cNvPr>
            <p:cNvSpPr txBox="1"/>
            <p:nvPr/>
          </p:nvSpPr>
          <p:spPr>
            <a:xfrm>
              <a:off x="2178037" y="1054764"/>
              <a:ext cx="381600" cy="144300"/>
            </a:xfrm>
            <a:prstGeom prst="rect">
              <a:avLst/>
            </a:prstGeom>
            <a:noFill/>
            <a:ln>
              <a:noFill/>
            </a:ln>
          </p:spPr>
          <p:txBody>
            <a:bodyPr spcFirstLastPara="1" wrap="square" lIns="91425" tIns="64000" rIns="0" bIns="0" anchor="t" anchorCtr="0">
              <a:noAutofit/>
            </a:bodyPr>
            <a:lstStyle/>
            <a:p>
              <a:pPr marL="0" marR="0" lvl="0" indent="0" algn="l" rtl="0">
                <a:lnSpc>
                  <a:spcPct val="115000"/>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Application &amp;</a:t>
              </a:r>
              <a:br>
                <a:rPr lang="en-US" sz="750" b="0" i="0" u="none" strike="noStrike" cap="none">
                  <a:solidFill>
                    <a:srgbClr val="9E9E9E"/>
                  </a:solidFill>
                  <a:latin typeface="Roboto"/>
                  <a:ea typeface="Roboto"/>
                  <a:cs typeface="Roboto"/>
                  <a:sym typeface="Roboto"/>
                </a:rPr>
              </a:br>
              <a:r>
                <a:rPr lang="en-US" sz="750" b="0" i="0" u="none" strike="noStrike" cap="none">
                  <a:solidFill>
                    <a:srgbClr val="9E9E9E"/>
                  </a:solidFill>
                  <a:latin typeface="Roboto"/>
                  <a:ea typeface="Roboto"/>
                  <a:cs typeface="Roboto"/>
                  <a:sym typeface="Roboto"/>
                </a:rPr>
                <a:t>Presentation</a:t>
              </a:r>
              <a:endParaRPr sz="600" b="0" i="0" u="none" strike="noStrike" cap="none">
                <a:solidFill>
                  <a:srgbClr val="9E9E9E"/>
                </a:solidFill>
                <a:latin typeface="Roboto"/>
                <a:ea typeface="Roboto"/>
                <a:cs typeface="Roboto"/>
                <a:sym typeface="Roboto"/>
              </a:endParaRPr>
            </a:p>
          </p:txBody>
        </p:sp>
      </p:grpSp>
      <p:grpSp>
        <p:nvGrpSpPr>
          <p:cNvPr id="82" name="Google Shape;801;p23">
            <a:extLst>
              <a:ext uri="{FF2B5EF4-FFF2-40B4-BE49-F238E27FC236}">
                <a16:creationId xmlns:a16="http://schemas.microsoft.com/office/drawing/2014/main" id="{9C2104A0-F8D4-4EA8-A7FE-011074042B66}"/>
              </a:ext>
            </a:extLst>
          </p:cNvPr>
          <p:cNvGrpSpPr/>
          <p:nvPr/>
        </p:nvGrpSpPr>
        <p:grpSpPr>
          <a:xfrm>
            <a:off x="6372599" y="2217024"/>
            <a:ext cx="946500" cy="382200"/>
            <a:chOff x="8036299" y="2232925"/>
            <a:chExt cx="946500" cy="382200"/>
          </a:xfrm>
        </p:grpSpPr>
        <p:sp>
          <p:nvSpPr>
            <p:cNvPr id="83" name="Google Shape;802;p23">
              <a:extLst>
                <a:ext uri="{FF2B5EF4-FFF2-40B4-BE49-F238E27FC236}">
                  <a16:creationId xmlns:a16="http://schemas.microsoft.com/office/drawing/2014/main" id="{68EDD8C6-8313-421D-A494-E65757501FD3}"/>
                </a:ext>
              </a:extLst>
            </p:cNvPr>
            <p:cNvSpPr/>
            <p:nvPr/>
          </p:nvSpPr>
          <p:spPr>
            <a:xfrm>
              <a:off x="8036299" y="2232925"/>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App</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Engine</a:t>
              </a:r>
              <a:endParaRPr sz="700" b="0" i="0" u="none" strike="noStrike" cap="none">
                <a:solidFill>
                  <a:srgbClr val="757575"/>
                </a:solidFill>
                <a:latin typeface="Roboto"/>
                <a:ea typeface="Roboto"/>
                <a:cs typeface="Roboto"/>
                <a:sym typeface="Roboto"/>
              </a:endParaRPr>
            </a:p>
          </p:txBody>
        </p:sp>
        <p:pic>
          <p:nvPicPr>
            <p:cNvPr id="84" name="Google Shape;803;p23" descr="App-Engine_256px.png">
              <a:extLst>
                <a:ext uri="{FF2B5EF4-FFF2-40B4-BE49-F238E27FC236}">
                  <a16:creationId xmlns:a16="http://schemas.microsoft.com/office/drawing/2014/main" id="{F5E90829-C169-43C9-A1DA-6B3E21F8811D}"/>
                </a:ext>
              </a:extLst>
            </p:cNvPr>
            <p:cNvPicPr preferRelativeResize="0"/>
            <p:nvPr/>
          </p:nvPicPr>
          <p:blipFill rotWithShape="1">
            <a:blip r:embed="rId11">
              <a:alphaModFix/>
            </a:blip>
            <a:srcRect t="5076" b="5076"/>
            <a:stretch/>
          </p:blipFill>
          <p:spPr>
            <a:xfrm>
              <a:off x="8081538" y="2300206"/>
              <a:ext cx="274200" cy="246600"/>
            </a:xfrm>
            <a:prstGeom prst="rect">
              <a:avLst/>
            </a:prstGeom>
            <a:noFill/>
            <a:ln>
              <a:noFill/>
            </a:ln>
          </p:spPr>
        </p:pic>
      </p:grpSp>
      <p:grpSp>
        <p:nvGrpSpPr>
          <p:cNvPr id="85" name="Google Shape;804;p23">
            <a:extLst>
              <a:ext uri="{FF2B5EF4-FFF2-40B4-BE49-F238E27FC236}">
                <a16:creationId xmlns:a16="http://schemas.microsoft.com/office/drawing/2014/main" id="{476E4EB3-E0BF-47A1-8226-0CC70FEC0F63}"/>
              </a:ext>
            </a:extLst>
          </p:cNvPr>
          <p:cNvGrpSpPr/>
          <p:nvPr/>
        </p:nvGrpSpPr>
        <p:grpSpPr>
          <a:xfrm>
            <a:off x="6372600" y="2595474"/>
            <a:ext cx="946500" cy="382200"/>
            <a:chOff x="8036300" y="2611375"/>
            <a:chExt cx="946500" cy="382200"/>
          </a:xfrm>
        </p:grpSpPr>
        <p:sp>
          <p:nvSpPr>
            <p:cNvPr id="86" name="Google Shape;805;p23">
              <a:extLst>
                <a:ext uri="{FF2B5EF4-FFF2-40B4-BE49-F238E27FC236}">
                  <a16:creationId xmlns:a16="http://schemas.microsoft.com/office/drawing/2014/main" id="{2ED0E0CC-4F28-4268-8F0F-C3F8F38BFE2E}"/>
                </a:ext>
              </a:extLst>
            </p:cNvPr>
            <p:cNvSpPr/>
            <p:nvPr/>
          </p:nvSpPr>
          <p:spPr>
            <a:xfrm>
              <a:off x="8036300" y="2611375"/>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a:solidFill>
                    <a:srgbClr val="757575"/>
                  </a:solidFill>
                  <a:latin typeface="Roboto"/>
                  <a:ea typeface="Roboto"/>
                  <a:cs typeface="Roboto"/>
                  <a:sym typeface="Roboto"/>
                </a:rPr>
                <a:t>Kubernetes</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Engine</a:t>
              </a:r>
              <a:endParaRPr sz="700" b="0" i="0" u="none" strike="noStrike" cap="none">
                <a:solidFill>
                  <a:srgbClr val="757575"/>
                </a:solidFill>
                <a:latin typeface="Roboto"/>
                <a:ea typeface="Roboto"/>
                <a:cs typeface="Roboto"/>
                <a:sym typeface="Roboto"/>
              </a:endParaRPr>
            </a:p>
          </p:txBody>
        </p:sp>
        <p:pic>
          <p:nvPicPr>
            <p:cNvPr id="87" name="Google Shape;806;p23" descr="Container-Engine_256px.png">
              <a:extLst>
                <a:ext uri="{FF2B5EF4-FFF2-40B4-BE49-F238E27FC236}">
                  <a16:creationId xmlns:a16="http://schemas.microsoft.com/office/drawing/2014/main" id="{A6634FB4-1E19-44AD-8FFB-F412924C34DA}"/>
                </a:ext>
              </a:extLst>
            </p:cNvPr>
            <p:cNvPicPr preferRelativeResize="0"/>
            <p:nvPr/>
          </p:nvPicPr>
          <p:blipFill rotWithShape="1">
            <a:blip r:embed="rId12">
              <a:alphaModFix/>
            </a:blip>
            <a:srcRect t="5076" b="5076"/>
            <a:stretch/>
          </p:blipFill>
          <p:spPr>
            <a:xfrm>
              <a:off x="8081012" y="2678673"/>
              <a:ext cx="274200" cy="246600"/>
            </a:xfrm>
            <a:prstGeom prst="rect">
              <a:avLst/>
            </a:prstGeom>
            <a:noFill/>
            <a:ln>
              <a:noFill/>
            </a:ln>
          </p:spPr>
        </p:pic>
      </p:grpSp>
      <p:grpSp>
        <p:nvGrpSpPr>
          <p:cNvPr id="88" name="Google Shape;807;p23">
            <a:extLst>
              <a:ext uri="{FF2B5EF4-FFF2-40B4-BE49-F238E27FC236}">
                <a16:creationId xmlns:a16="http://schemas.microsoft.com/office/drawing/2014/main" id="{53B50728-9A34-4735-ADFF-C7BC6A5D5D01}"/>
              </a:ext>
            </a:extLst>
          </p:cNvPr>
          <p:cNvGrpSpPr/>
          <p:nvPr/>
        </p:nvGrpSpPr>
        <p:grpSpPr>
          <a:xfrm>
            <a:off x="6372599" y="2976399"/>
            <a:ext cx="946500" cy="382200"/>
            <a:chOff x="8036299" y="2992300"/>
            <a:chExt cx="946500" cy="382200"/>
          </a:xfrm>
        </p:grpSpPr>
        <p:sp>
          <p:nvSpPr>
            <p:cNvPr id="89" name="Google Shape;808;p23">
              <a:extLst>
                <a:ext uri="{FF2B5EF4-FFF2-40B4-BE49-F238E27FC236}">
                  <a16:creationId xmlns:a16="http://schemas.microsoft.com/office/drawing/2014/main" id="{A67D713D-2413-4BFF-9CCA-C14814269DC2}"/>
                </a:ext>
              </a:extLst>
            </p:cNvPr>
            <p:cNvSpPr/>
            <p:nvPr/>
          </p:nvSpPr>
          <p:spPr>
            <a:xfrm>
              <a:off x="8036299" y="2992300"/>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Compute</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Engine</a:t>
              </a:r>
              <a:endParaRPr sz="700" b="0" i="0" u="none" strike="noStrike" cap="none" dirty="0">
                <a:solidFill>
                  <a:srgbClr val="757575"/>
                </a:solidFill>
                <a:latin typeface="Roboto"/>
                <a:ea typeface="Roboto"/>
                <a:cs typeface="Roboto"/>
                <a:sym typeface="Roboto"/>
              </a:endParaRPr>
            </a:p>
          </p:txBody>
        </p:sp>
        <p:pic>
          <p:nvPicPr>
            <p:cNvPr id="90" name="Google Shape;809;p23" descr="Compute-Engine_256px.png">
              <a:extLst>
                <a:ext uri="{FF2B5EF4-FFF2-40B4-BE49-F238E27FC236}">
                  <a16:creationId xmlns:a16="http://schemas.microsoft.com/office/drawing/2014/main" id="{9600E98E-9617-43B7-8582-99261F1E4FAE}"/>
                </a:ext>
              </a:extLst>
            </p:cNvPr>
            <p:cNvPicPr preferRelativeResize="0"/>
            <p:nvPr/>
          </p:nvPicPr>
          <p:blipFill rotWithShape="1">
            <a:blip r:embed="rId13">
              <a:alphaModFix/>
            </a:blip>
            <a:srcRect t="5076" b="5076"/>
            <a:stretch/>
          </p:blipFill>
          <p:spPr>
            <a:xfrm>
              <a:off x="8081012" y="3060184"/>
              <a:ext cx="274200" cy="246600"/>
            </a:xfrm>
            <a:prstGeom prst="rect">
              <a:avLst/>
            </a:prstGeom>
            <a:noFill/>
            <a:ln>
              <a:noFill/>
            </a:ln>
          </p:spPr>
        </p:pic>
      </p:grpSp>
      <p:grpSp>
        <p:nvGrpSpPr>
          <p:cNvPr id="91" name="Google Shape;3225;p60">
            <a:extLst>
              <a:ext uri="{FF2B5EF4-FFF2-40B4-BE49-F238E27FC236}">
                <a16:creationId xmlns:a16="http://schemas.microsoft.com/office/drawing/2014/main" id="{5C41952E-E7D3-42FD-9051-7E7D0F8F4D0F}"/>
              </a:ext>
            </a:extLst>
          </p:cNvPr>
          <p:cNvGrpSpPr/>
          <p:nvPr/>
        </p:nvGrpSpPr>
        <p:grpSpPr>
          <a:xfrm>
            <a:off x="7799916" y="990262"/>
            <a:ext cx="502920" cy="731520"/>
            <a:chOff x="7934633" y="936539"/>
            <a:chExt cx="502920" cy="731520"/>
          </a:xfrm>
        </p:grpSpPr>
        <p:sp>
          <p:nvSpPr>
            <p:cNvPr id="92" name="Google Shape;3226;p60">
              <a:extLst>
                <a:ext uri="{FF2B5EF4-FFF2-40B4-BE49-F238E27FC236}">
                  <a16:creationId xmlns:a16="http://schemas.microsoft.com/office/drawing/2014/main" id="{75B4A331-9456-409C-A1AC-40C5F3C53B46}"/>
                </a:ext>
              </a:extLst>
            </p:cNvPr>
            <p:cNvSpPr/>
            <p:nvPr/>
          </p:nvSpPr>
          <p:spPr>
            <a:xfrm>
              <a:off x="7934633" y="936539"/>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a:solidFill>
                    <a:srgbClr val="212121"/>
                  </a:solidFill>
                  <a:latin typeface="Roboto"/>
                  <a:ea typeface="Roboto"/>
                  <a:cs typeface="Roboto"/>
                  <a:sym typeface="Roboto"/>
                </a:rPr>
                <a:t>Browser</a:t>
              </a:r>
              <a:br>
                <a:rPr lang="en-US" sz="700" b="0" i="0" u="none" strike="noStrike" cap="none">
                  <a:solidFill>
                    <a:srgbClr val="212121"/>
                  </a:solidFill>
                  <a:latin typeface="Roboto"/>
                  <a:ea typeface="Roboto"/>
                  <a:cs typeface="Roboto"/>
                  <a:sym typeface="Roboto"/>
                </a:rPr>
              </a:br>
              <a:r>
                <a:rPr lang="en-US" sz="700" b="0" i="0" u="none" strike="noStrike" cap="none">
                  <a:solidFill>
                    <a:srgbClr val="212121"/>
                  </a:solidFill>
                  <a:latin typeface="Roboto"/>
                  <a:ea typeface="Roboto"/>
                  <a:cs typeface="Roboto"/>
                  <a:sym typeface="Roboto"/>
                </a:rPr>
                <a:t>Client</a:t>
              </a:r>
              <a:endParaRPr sz="700" b="0" i="0" u="none" strike="noStrike" cap="none">
                <a:solidFill>
                  <a:srgbClr val="212121"/>
                </a:solidFill>
                <a:latin typeface="Roboto"/>
                <a:ea typeface="Roboto"/>
                <a:cs typeface="Roboto"/>
                <a:sym typeface="Roboto"/>
              </a:endParaRPr>
            </a:p>
          </p:txBody>
        </p:sp>
        <p:pic>
          <p:nvPicPr>
            <p:cNvPr id="93" name="Google Shape;3227;p60">
              <a:extLst>
                <a:ext uri="{FF2B5EF4-FFF2-40B4-BE49-F238E27FC236}">
                  <a16:creationId xmlns:a16="http://schemas.microsoft.com/office/drawing/2014/main" id="{6FE1E7A8-BC7A-4279-B35A-06B018757B53}"/>
                </a:ext>
              </a:extLst>
            </p:cNvPr>
            <p:cNvPicPr preferRelativeResize="0"/>
            <p:nvPr/>
          </p:nvPicPr>
          <p:blipFill rotWithShape="1">
            <a:blip r:embed="rId14">
              <a:alphaModFix/>
            </a:blip>
            <a:srcRect/>
            <a:stretch/>
          </p:blipFill>
          <p:spPr>
            <a:xfrm>
              <a:off x="7971209" y="973115"/>
              <a:ext cx="429768" cy="429768"/>
            </a:xfrm>
            <a:prstGeom prst="rect">
              <a:avLst/>
            </a:prstGeom>
            <a:noFill/>
            <a:ln>
              <a:noFill/>
            </a:ln>
          </p:spPr>
        </p:pic>
      </p:grpSp>
      <p:grpSp>
        <p:nvGrpSpPr>
          <p:cNvPr id="94" name="Google Shape;3238;p60">
            <a:extLst>
              <a:ext uri="{FF2B5EF4-FFF2-40B4-BE49-F238E27FC236}">
                <a16:creationId xmlns:a16="http://schemas.microsoft.com/office/drawing/2014/main" id="{076A573F-3C85-4039-95AC-CB905591744C}"/>
              </a:ext>
            </a:extLst>
          </p:cNvPr>
          <p:cNvGrpSpPr/>
          <p:nvPr/>
        </p:nvGrpSpPr>
        <p:grpSpPr>
          <a:xfrm>
            <a:off x="7810073" y="2029041"/>
            <a:ext cx="502920" cy="731520"/>
            <a:chOff x="7846921" y="2050964"/>
            <a:chExt cx="502920" cy="731520"/>
          </a:xfrm>
        </p:grpSpPr>
        <p:sp>
          <p:nvSpPr>
            <p:cNvPr id="95" name="Google Shape;3239;p60">
              <a:extLst>
                <a:ext uri="{FF2B5EF4-FFF2-40B4-BE49-F238E27FC236}">
                  <a16:creationId xmlns:a16="http://schemas.microsoft.com/office/drawing/2014/main" id="{EEC36EE1-A259-44CD-85C0-70A2C2987CF9}"/>
                </a:ext>
              </a:extLst>
            </p:cNvPr>
            <p:cNvSpPr/>
            <p:nvPr/>
          </p:nvSpPr>
          <p:spPr>
            <a:xfrm>
              <a:off x="7846921" y="2050964"/>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marL="0" marR="0" lvl="0" indent="0" algn="ctr" rtl="0">
                <a:lnSpc>
                  <a:spcPct val="100000"/>
                </a:lnSpc>
                <a:spcBef>
                  <a:spcPts val="0"/>
                </a:spcBef>
                <a:spcAft>
                  <a:spcPts val="0"/>
                </a:spcAft>
                <a:buClr>
                  <a:srgbClr val="212121"/>
                </a:buClr>
                <a:buFont typeface="Roboto"/>
                <a:buNone/>
              </a:pPr>
              <a:r>
                <a:rPr lang="en-US" sz="700" b="0" i="0" u="none" strike="noStrike" cap="none" dirty="0">
                  <a:solidFill>
                    <a:srgbClr val="212121"/>
                  </a:solidFill>
                  <a:latin typeface="Roboto"/>
                  <a:ea typeface="Roboto"/>
                  <a:cs typeface="Roboto"/>
                  <a:sym typeface="Roboto"/>
                </a:rPr>
                <a:t>Mobile</a:t>
              </a:r>
              <a:endParaRPr sz="650" b="0" i="0" u="none" strike="noStrike" cap="none" dirty="0">
                <a:solidFill>
                  <a:srgbClr val="212121"/>
                </a:solidFill>
                <a:latin typeface="Roboto"/>
                <a:ea typeface="Roboto"/>
                <a:cs typeface="Roboto"/>
                <a:sym typeface="Roboto"/>
              </a:endParaRPr>
            </a:p>
          </p:txBody>
        </p:sp>
        <p:pic>
          <p:nvPicPr>
            <p:cNvPr id="96" name="Google Shape;3240;p60">
              <a:extLst>
                <a:ext uri="{FF2B5EF4-FFF2-40B4-BE49-F238E27FC236}">
                  <a16:creationId xmlns:a16="http://schemas.microsoft.com/office/drawing/2014/main" id="{E9EB4DD2-8EF0-411A-8224-9269F3862C69}"/>
                </a:ext>
              </a:extLst>
            </p:cNvPr>
            <p:cNvPicPr preferRelativeResize="0"/>
            <p:nvPr/>
          </p:nvPicPr>
          <p:blipFill rotWithShape="1">
            <a:blip r:embed="rId15">
              <a:alphaModFix/>
            </a:blip>
            <a:srcRect/>
            <a:stretch/>
          </p:blipFill>
          <p:spPr>
            <a:xfrm>
              <a:off x="7883497" y="2087540"/>
              <a:ext cx="429768" cy="429768"/>
            </a:xfrm>
            <a:prstGeom prst="rect">
              <a:avLst/>
            </a:prstGeom>
            <a:noFill/>
            <a:ln>
              <a:noFill/>
            </a:ln>
          </p:spPr>
        </p:pic>
      </p:grpSp>
      <p:cxnSp>
        <p:nvCxnSpPr>
          <p:cNvPr id="97" name="Google Shape;744;p23">
            <a:extLst>
              <a:ext uri="{FF2B5EF4-FFF2-40B4-BE49-F238E27FC236}">
                <a16:creationId xmlns:a16="http://schemas.microsoft.com/office/drawing/2014/main" id="{1DEC4617-0972-4ECF-96A8-B12D3A02F9CE}"/>
              </a:ext>
            </a:extLst>
          </p:cNvPr>
          <p:cNvCxnSpPr>
            <a:cxnSpLocks/>
          </p:cNvCxnSpPr>
          <p:nvPr/>
        </p:nvCxnSpPr>
        <p:spPr>
          <a:xfrm>
            <a:off x="7782886" y="1373574"/>
            <a:ext cx="4200" cy="1188720"/>
          </a:xfrm>
          <a:prstGeom prst="bentConnector3">
            <a:avLst>
              <a:gd name="adj1" fmla="val -4913690"/>
            </a:avLst>
          </a:prstGeom>
          <a:noFill/>
          <a:ln w="9525" cap="flat" cmpd="sng">
            <a:solidFill>
              <a:srgbClr val="3A7DF0"/>
            </a:solidFill>
            <a:prstDash val="solid"/>
            <a:round/>
            <a:headEnd type="triangle" w="sm" len="sm"/>
            <a:tailEnd type="triangle" w="sm" len="sm"/>
          </a:ln>
        </p:spPr>
      </p:cxnSp>
      <p:cxnSp>
        <p:nvCxnSpPr>
          <p:cNvPr id="98" name="Google Shape;745;p23">
            <a:extLst>
              <a:ext uri="{FF2B5EF4-FFF2-40B4-BE49-F238E27FC236}">
                <a16:creationId xmlns:a16="http://schemas.microsoft.com/office/drawing/2014/main" id="{D06DCA9E-DFC6-459F-8573-A9C06CB217CD}"/>
              </a:ext>
            </a:extLst>
          </p:cNvPr>
          <p:cNvCxnSpPr>
            <a:cxnSpLocks/>
          </p:cNvCxnSpPr>
          <p:nvPr/>
        </p:nvCxnSpPr>
        <p:spPr>
          <a:xfrm>
            <a:off x="7355675" y="2356676"/>
            <a:ext cx="224638" cy="0"/>
          </a:xfrm>
          <a:prstGeom prst="straightConnector1">
            <a:avLst/>
          </a:prstGeom>
          <a:noFill/>
          <a:ln w="9525" cap="flat" cmpd="sng">
            <a:solidFill>
              <a:srgbClr val="3A7DF0"/>
            </a:solidFill>
            <a:prstDash val="solid"/>
            <a:round/>
            <a:headEnd type="none" w="sm" len="sm"/>
            <a:tailEnd type="none" w="sm" len="sm"/>
          </a:ln>
        </p:spPr>
      </p:cxnSp>
      <p:grpSp>
        <p:nvGrpSpPr>
          <p:cNvPr id="109" name="Google Shape;5265;p92">
            <a:extLst>
              <a:ext uri="{FF2B5EF4-FFF2-40B4-BE49-F238E27FC236}">
                <a16:creationId xmlns:a16="http://schemas.microsoft.com/office/drawing/2014/main" id="{7C1FE7D7-25C3-4269-8D4E-5BB49C57A9CA}"/>
              </a:ext>
            </a:extLst>
          </p:cNvPr>
          <p:cNvGrpSpPr/>
          <p:nvPr/>
        </p:nvGrpSpPr>
        <p:grpSpPr>
          <a:xfrm>
            <a:off x="4832724" y="920688"/>
            <a:ext cx="1220376" cy="3452700"/>
            <a:chOff x="2178037" y="1054764"/>
            <a:chExt cx="1343316" cy="1000542"/>
          </a:xfrm>
        </p:grpSpPr>
        <p:sp>
          <p:nvSpPr>
            <p:cNvPr id="110" name="Google Shape;5266;p92">
              <a:extLst>
                <a:ext uri="{FF2B5EF4-FFF2-40B4-BE49-F238E27FC236}">
                  <a16:creationId xmlns:a16="http://schemas.microsoft.com/office/drawing/2014/main" id="{90BF1644-3959-4659-90E0-62D6F86D7C22}"/>
                </a:ext>
              </a:extLst>
            </p:cNvPr>
            <p:cNvSpPr/>
            <p:nvPr/>
          </p:nvSpPr>
          <p:spPr>
            <a:xfrm>
              <a:off x="2178037" y="1054764"/>
              <a:ext cx="1343316" cy="1000542"/>
            </a:xfrm>
            <a:prstGeom prst="roundRect">
              <a:avLst>
                <a:gd name="adj" fmla="val 827"/>
              </a:avLst>
            </a:prstGeom>
            <a:solidFill>
              <a:srgbClr val="FFF8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11" name="Google Shape;5267;p92">
              <a:extLst>
                <a:ext uri="{FF2B5EF4-FFF2-40B4-BE49-F238E27FC236}">
                  <a16:creationId xmlns:a16="http://schemas.microsoft.com/office/drawing/2014/main" id="{70803088-E834-466D-B141-FB2857C30C08}"/>
                </a:ext>
              </a:extLst>
            </p:cNvPr>
            <p:cNvSpPr txBox="1"/>
            <p:nvPr/>
          </p:nvSpPr>
          <p:spPr>
            <a:xfrm>
              <a:off x="2178037" y="1054764"/>
              <a:ext cx="1309081" cy="341131"/>
            </a:xfrm>
            <a:prstGeom prst="rect">
              <a:avLst/>
            </a:prstGeom>
            <a:noFill/>
            <a:ln>
              <a:noFill/>
            </a:ln>
          </p:spPr>
          <p:txBody>
            <a:bodyPr spcFirstLastPara="1" wrap="square" lIns="91425" tIns="64000" rIns="0" bIns="0" anchor="t" anchorCtr="0">
              <a:noAutofit/>
            </a:bodyPr>
            <a:lstStyle/>
            <a:p>
              <a:pPr lvl="0">
                <a:lnSpc>
                  <a:spcPct val="115000"/>
                </a:lnSpc>
                <a:buClr>
                  <a:srgbClr val="9E9E9E"/>
                </a:buClr>
              </a:pPr>
              <a:r>
                <a:rPr lang="en-US" sz="750" b="0" i="0" u="none" strike="noStrike" cap="none" dirty="0">
                  <a:solidFill>
                    <a:srgbClr val="9E9E9E"/>
                  </a:solidFill>
                  <a:latin typeface="Roboto"/>
                  <a:ea typeface="Roboto"/>
                  <a:cs typeface="Roboto"/>
                  <a:sym typeface="Roboto"/>
                </a:rPr>
                <a:t>Tenant-level I</a:t>
              </a:r>
              <a:r>
                <a:rPr lang="en-US" sz="700" dirty="0">
                  <a:solidFill>
                    <a:srgbClr val="9E9E9E"/>
                  </a:solidFill>
                  <a:latin typeface="Roboto"/>
                  <a:ea typeface="Roboto"/>
                  <a:cs typeface="Roboto"/>
                  <a:sym typeface="Roboto"/>
                </a:rPr>
                <a:t>solation</a:t>
              </a:r>
              <a:endParaRPr sz="600" b="0" i="0" u="none" strike="noStrike" cap="none" dirty="0">
                <a:solidFill>
                  <a:srgbClr val="9E9E9E"/>
                </a:solidFill>
                <a:latin typeface="Roboto"/>
                <a:ea typeface="Roboto"/>
                <a:cs typeface="Roboto"/>
                <a:sym typeface="Roboto"/>
              </a:endParaRPr>
            </a:p>
          </p:txBody>
        </p:sp>
      </p:grpSp>
      <p:grpSp>
        <p:nvGrpSpPr>
          <p:cNvPr id="112" name="Group 111">
            <a:extLst>
              <a:ext uri="{FF2B5EF4-FFF2-40B4-BE49-F238E27FC236}">
                <a16:creationId xmlns:a16="http://schemas.microsoft.com/office/drawing/2014/main" id="{2E0ED331-376C-42D8-8B6F-BAD81313869C}"/>
              </a:ext>
            </a:extLst>
          </p:cNvPr>
          <p:cNvGrpSpPr/>
          <p:nvPr/>
        </p:nvGrpSpPr>
        <p:grpSpPr>
          <a:xfrm>
            <a:off x="4937742" y="1150458"/>
            <a:ext cx="964833" cy="1399282"/>
            <a:chOff x="4937742" y="991708"/>
            <a:chExt cx="964833" cy="1399282"/>
          </a:xfrm>
        </p:grpSpPr>
        <p:grpSp>
          <p:nvGrpSpPr>
            <p:cNvPr id="14" name="Google Shape;712;p23">
              <a:extLst>
                <a:ext uri="{FF2B5EF4-FFF2-40B4-BE49-F238E27FC236}">
                  <a16:creationId xmlns:a16="http://schemas.microsoft.com/office/drawing/2014/main" id="{98CB6265-2B73-485C-8E1F-0A0D5D0EB57F}"/>
                </a:ext>
              </a:extLst>
            </p:cNvPr>
            <p:cNvGrpSpPr/>
            <p:nvPr/>
          </p:nvGrpSpPr>
          <p:grpSpPr>
            <a:xfrm>
              <a:off x="4937742" y="991708"/>
              <a:ext cx="964833" cy="1399282"/>
              <a:chOff x="2178037" y="1054764"/>
              <a:chExt cx="534001" cy="629400"/>
            </a:xfrm>
          </p:grpSpPr>
          <p:sp>
            <p:nvSpPr>
              <p:cNvPr id="15" name="Google Shape;713;p23">
                <a:extLst>
                  <a:ext uri="{FF2B5EF4-FFF2-40B4-BE49-F238E27FC236}">
                    <a16:creationId xmlns:a16="http://schemas.microsoft.com/office/drawing/2014/main" id="{3B840B55-FC8A-4B2F-9BC6-CDB7D6A5CA79}"/>
                  </a:ext>
                </a:extLst>
              </p:cNvPr>
              <p:cNvSpPr/>
              <p:nvPr/>
            </p:nvSpPr>
            <p:spPr>
              <a:xfrm>
                <a:off x="2178038" y="1054764"/>
                <a:ext cx="534000" cy="6294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6" name="Google Shape;714;p23">
                <a:extLst>
                  <a:ext uri="{FF2B5EF4-FFF2-40B4-BE49-F238E27FC236}">
                    <a16:creationId xmlns:a16="http://schemas.microsoft.com/office/drawing/2014/main" id="{CC7149F5-8A86-4D76-87E7-B15871F52E1F}"/>
                  </a:ext>
                </a:extLst>
              </p:cNvPr>
              <p:cNvSpPr txBox="1"/>
              <p:nvPr/>
            </p:nvSpPr>
            <p:spPr>
              <a:xfrm>
                <a:off x="2178037" y="1054764"/>
                <a:ext cx="2364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Storage</a:t>
                </a:r>
                <a:endParaRPr sz="600" b="0" i="0" u="none" strike="noStrike" cap="none">
                  <a:solidFill>
                    <a:srgbClr val="9E9E9E"/>
                  </a:solidFill>
                  <a:latin typeface="Roboto"/>
                  <a:ea typeface="Roboto"/>
                  <a:cs typeface="Roboto"/>
                  <a:sym typeface="Roboto"/>
                </a:endParaRPr>
              </a:p>
            </p:txBody>
          </p:sp>
        </p:grpSp>
        <p:grpSp>
          <p:nvGrpSpPr>
            <p:cNvPr id="46" name="Google Shape;762;p23">
              <a:extLst>
                <a:ext uri="{FF2B5EF4-FFF2-40B4-BE49-F238E27FC236}">
                  <a16:creationId xmlns:a16="http://schemas.microsoft.com/office/drawing/2014/main" id="{C349CCFB-DE02-48F7-9996-BDDA023CC975}"/>
                </a:ext>
              </a:extLst>
            </p:cNvPr>
            <p:cNvGrpSpPr/>
            <p:nvPr/>
          </p:nvGrpSpPr>
          <p:grpSpPr>
            <a:xfrm>
              <a:off x="4982841" y="1202029"/>
              <a:ext cx="869700" cy="382200"/>
              <a:chOff x="6646541" y="1217930"/>
              <a:chExt cx="869700" cy="382200"/>
            </a:xfrm>
          </p:grpSpPr>
          <p:sp>
            <p:nvSpPr>
              <p:cNvPr id="47" name="Google Shape;763;p23">
                <a:extLst>
                  <a:ext uri="{FF2B5EF4-FFF2-40B4-BE49-F238E27FC236}">
                    <a16:creationId xmlns:a16="http://schemas.microsoft.com/office/drawing/2014/main" id="{8D10D874-2897-45C0-B6D1-403C8E73C742}"/>
                  </a:ext>
                </a:extLst>
              </p:cNvPr>
              <p:cNvSpPr/>
              <p:nvPr/>
            </p:nvSpPr>
            <p:spPr>
              <a:xfrm>
                <a:off x="6646541" y="1217930"/>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Storage    </a:t>
                </a:r>
                <a:endParaRPr sz="700" b="0" i="0" u="none" strike="noStrike" cap="none">
                  <a:solidFill>
                    <a:srgbClr val="757575"/>
                  </a:solidFill>
                  <a:latin typeface="Roboto"/>
                  <a:ea typeface="Roboto"/>
                  <a:cs typeface="Roboto"/>
                  <a:sym typeface="Roboto"/>
                </a:endParaRPr>
              </a:p>
            </p:txBody>
          </p:sp>
          <p:pic>
            <p:nvPicPr>
              <p:cNvPr id="48" name="Google Shape;764;p23" descr="Cloud-Storage_256px.png">
                <a:extLst>
                  <a:ext uri="{FF2B5EF4-FFF2-40B4-BE49-F238E27FC236}">
                    <a16:creationId xmlns:a16="http://schemas.microsoft.com/office/drawing/2014/main" id="{C6E7BAA3-0AEE-44A5-8823-15BFEE1412ED}"/>
                  </a:ext>
                </a:extLst>
              </p:cNvPr>
              <p:cNvPicPr preferRelativeResize="0"/>
              <p:nvPr/>
            </p:nvPicPr>
            <p:blipFill rotWithShape="1">
              <a:blip r:embed="rId16">
                <a:alphaModFix/>
              </a:blip>
              <a:srcRect t="5076" b="5076"/>
              <a:stretch/>
            </p:blipFill>
            <p:spPr>
              <a:xfrm>
                <a:off x="6690808" y="1288144"/>
                <a:ext cx="274200" cy="246600"/>
              </a:xfrm>
              <a:prstGeom prst="rect">
                <a:avLst/>
              </a:prstGeom>
              <a:noFill/>
              <a:ln>
                <a:noFill/>
              </a:ln>
            </p:spPr>
          </p:pic>
        </p:grpSp>
        <p:grpSp>
          <p:nvGrpSpPr>
            <p:cNvPr id="64" name="Google Shape;780;p23">
              <a:extLst>
                <a:ext uri="{FF2B5EF4-FFF2-40B4-BE49-F238E27FC236}">
                  <a16:creationId xmlns:a16="http://schemas.microsoft.com/office/drawing/2014/main" id="{5B85BEBA-4CAD-47F7-8349-F7F9B48D0A31}"/>
                </a:ext>
              </a:extLst>
            </p:cNvPr>
            <p:cNvGrpSpPr/>
            <p:nvPr/>
          </p:nvGrpSpPr>
          <p:grpSpPr>
            <a:xfrm>
              <a:off x="4982841" y="1582187"/>
              <a:ext cx="869700" cy="382200"/>
              <a:chOff x="6646541" y="1598088"/>
              <a:chExt cx="869700" cy="382200"/>
            </a:xfrm>
          </p:grpSpPr>
          <p:sp>
            <p:nvSpPr>
              <p:cNvPr id="65" name="Google Shape;781;p23">
                <a:extLst>
                  <a:ext uri="{FF2B5EF4-FFF2-40B4-BE49-F238E27FC236}">
                    <a16:creationId xmlns:a16="http://schemas.microsoft.com/office/drawing/2014/main" id="{92BE5788-FFB8-448F-A868-FB5117FE3F8B}"/>
                  </a:ext>
                </a:extLst>
              </p:cNvPr>
              <p:cNvSpPr/>
              <p:nvPr/>
            </p:nvSpPr>
            <p:spPr>
              <a:xfrm>
                <a:off x="6646541" y="1598088"/>
                <a:ext cx="8697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Datastore</a:t>
                </a:r>
                <a:endParaRPr sz="700" b="0" i="0" u="none" strike="noStrike" cap="none">
                  <a:solidFill>
                    <a:srgbClr val="757575"/>
                  </a:solidFill>
                  <a:latin typeface="Roboto"/>
                  <a:ea typeface="Roboto"/>
                  <a:cs typeface="Roboto"/>
                  <a:sym typeface="Roboto"/>
                </a:endParaRPr>
              </a:p>
            </p:txBody>
          </p:sp>
          <p:pic>
            <p:nvPicPr>
              <p:cNvPr id="66" name="Google Shape;782;p23" descr="Cloud-Datastore_256px.png">
                <a:extLst>
                  <a:ext uri="{FF2B5EF4-FFF2-40B4-BE49-F238E27FC236}">
                    <a16:creationId xmlns:a16="http://schemas.microsoft.com/office/drawing/2014/main" id="{C22566F2-A0BD-4CC9-BE31-59A93A5B916F}"/>
                  </a:ext>
                </a:extLst>
              </p:cNvPr>
              <p:cNvPicPr preferRelativeResize="0"/>
              <p:nvPr/>
            </p:nvPicPr>
            <p:blipFill rotWithShape="1">
              <a:blip r:embed="rId17">
                <a:alphaModFix/>
              </a:blip>
              <a:srcRect t="5076" b="5076"/>
              <a:stretch/>
            </p:blipFill>
            <p:spPr>
              <a:xfrm>
                <a:off x="6694569" y="1665378"/>
                <a:ext cx="274200" cy="246600"/>
              </a:xfrm>
              <a:prstGeom prst="rect">
                <a:avLst/>
              </a:prstGeom>
              <a:noFill/>
              <a:ln>
                <a:noFill/>
              </a:ln>
            </p:spPr>
          </p:pic>
        </p:grpSp>
        <p:grpSp>
          <p:nvGrpSpPr>
            <p:cNvPr id="67" name="Google Shape;783;p23">
              <a:extLst>
                <a:ext uri="{FF2B5EF4-FFF2-40B4-BE49-F238E27FC236}">
                  <a16:creationId xmlns:a16="http://schemas.microsoft.com/office/drawing/2014/main" id="{29281217-3FC0-4921-925B-CB955C86405B}"/>
                </a:ext>
              </a:extLst>
            </p:cNvPr>
            <p:cNvGrpSpPr/>
            <p:nvPr/>
          </p:nvGrpSpPr>
          <p:grpSpPr>
            <a:xfrm>
              <a:off x="4982841" y="1962306"/>
              <a:ext cx="867600" cy="382200"/>
              <a:chOff x="6646541" y="1978207"/>
              <a:chExt cx="867600" cy="382200"/>
            </a:xfrm>
          </p:grpSpPr>
          <p:sp>
            <p:nvSpPr>
              <p:cNvPr id="68" name="Google Shape;784;p23">
                <a:extLst>
                  <a:ext uri="{FF2B5EF4-FFF2-40B4-BE49-F238E27FC236}">
                    <a16:creationId xmlns:a16="http://schemas.microsoft.com/office/drawing/2014/main" id="{87C3063A-0611-4F46-8758-AEDFED84F581}"/>
                  </a:ext>
                </a:extLst>
              </p:cNvPr>
              <p:cNvSpPr/>
              <p:nvPr/>
            </p:nvSpPr>
            <p:spPr>
              <a:xfrm>
                <a:off x="6646541" y="1978207"/>
                <a:ext cx="8676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Bigtable </a:t>
                </a:r>
                <a:endParaRPr sz="700" b="0" i="0" u="none" strike="noStrike" cap="none">
                  <a:solidFill>
                    <a:srgbClr val="757575"/>
                  </a:solidFill>
                  <a:latin typeface="Roboto"/>
                  <a:ea typeface="Roboto"/>
                  <a:cs typeface="Roboto"/>
                  <a:sym typeface="Roboto"/>
                </a:endParaRPr>
              </a:p>
            </p:txBody>
          </p:sp>
          <p:pic>
            <p:nvPicPr>
              <p:cNvPr id="69" name="Google Shape;785;p23" descr="Cloud-Bigtable_256px.png">
                <a:extLst>
                  <a:ext uri="{FF2B5EF4-FFF2-40B4-BE49-F238E27FC236}">
                    <a16:creationId xmlns:a16="http://schemas.microsoft.com/office/drawing/2014/main" id="{81B78D74-97B1-44FC-9720-C43F7C17A413}"/>
                  </a:ext>
                </a:extLst>
              </p:cNvPr>
              <p:cNvPicPr preferRelativeResize="0"/>
              <p:nvPr/>
            </p:nvPicPr>
            <p:blipFill rotWithShape="1">
              <a:blip r:embed="rId18">
                <a:alphaModFix/>
              </a:blip>
              <a:srcRect t="5076" b="5076"/>
              <a:stretch/>
            </p:blipFill>
            <p:spPr>
              <a:xfrm>
                <a:off x="6690808" y="2044942"/>
                <a:ext cx="274200" cy="246600"/>
              </a:xfrm>
              <a:prstGeom prst="rect">
                <a:avLst/>
              </a:prstGeom>
              <a:noFill/>
              <a:ln>
                <a:noFill/>
              </a:ln>
            </p:spPr>
          </p:pic>
        </p:grpSp>
      </p:grpSp>
      <p:grpSp>
        <p:nvGrpSpPr>
          <p:cNvPr id="113" name="Group 112">
            <a:extLst>
              <a:ext uri="{FF2B5EF4-FFF2-40B4-BE49-F238E27FC236}">
                <a16:creationId xmlns:a16="http://schemas.microsoft.com/office/drawing/2014/main" id="{1BDAB1DB-F1B9-4881-A331-7D8DA0B32BA4}"/>
              </a:ext>
            </a:extLst>
          </p:cNvPr>
          <p:cNvGrpSpPr/>
          <p:nvPr/>
        </p:nvGrpSpPr>
        <p:grpSpPr>
          <a:xfrm>
            <a:off x="4942047" y="2618324"/>
            <a:ext cx="938414" cy="1774114"/>
            <a:chOff x="4942047" y="2491324"/>
            <a:chExt cx="938414" cy="1774114"/>
          </a:xfrm>
        </p:grpSpPr>
        <p:grpSp>
          <p:nvGrpSpPr>
            <p:cNvPr id="17" name="Google Shape;715;p23">
              <a:extLst>
                <a:ext uri="{FF2B5EF4-FFF2-40B4-BE49-F238E27FC236}">
                  <a16:creationId xmlns:a16="http://schemas.microsoft.com/office/drawing/2014/main" id="{C3ABC6B8-6B56-48B7-8DEE-321BCE821F0C}"/>
                </a:ext>
              </a:extLst>
            </p:cNvPr>
            <p:cNvGrpSpPr/>
            <p:nvPr/>
          </p:nvGrpSpPr>
          <p:grpSpPr>
            <a:xfrm>
              <a:off x="4942047" y="2491324"/>
              <a:ext cx="938414" cy="1774114"/>
              <a:chOff x="2178037" y="1054764"/>
              <a:chExt cx="540001" cy="798000"/>
            </a:xfrm>
          </p:grpSpPr>
          <p:sp>
            <p:nvSpPr>
              <p:cNvPr id="18" name="Google Shape;716;p23">
                <a:extLst>
                  <a:ext uri="{FF2B5EF4-FFF2-40B4-BE49-F238E27FC236}">
                    <a16:creationId xmlns:a16="http://schemas.microsoft.com/office/drawing/2014/main" id="{DEDDCEFA-D32E-40AA-91CD-2B921D827A43}"/>
                  </a:ext>
                </a:extLst>
              </p:cNvPr>
              <p:cNvSpPr/>
              <p:nvPr/>
            </p:nvSpPr>
            <p:spPr>
              <a:xfrm>
                <a:off x="2178038" y="1054764"/>
                <a:ext cx="540000" cy="7980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9E9E9E"/>
                  </a:solidFill>
                  <a:latin typeface="Arial"/>
                  <a:ea typeface="Arial"/>
                  <a:cs typeface="Arial"/>
                  <a:sym typeface="Arial"/>
                </a:endParaRPr>
              </a:p>
            </p:txBody>
          </p:sp>
          <p:sp>
            <p:nvSpPr>
              <p:cNvPr id="19" name="Google Shape;717;p23">
                <a:extLst>
                  <a:ext uri="{FF2B5EF4-FFF2-40B4-BE49-F238E27FC236}">
                    <a16:creationId xmlns:a16="http://schemas.microsoft.com/office/drawing/2014/main" id="{1B9B2A9B-7E4F-4F15-A326-6B00C29491FF}"/>
                  </a:ext>
                </a:extLst>
              </p:cNvPr>
              <p:cNvSpPr txBox="1"/>
              <p:nvPr/>
            </p:nvSpPr>
            <p:spPr>
              <a:xfrm>
                <a:off x="2178037" y="1054764"/>
                <a:ext cx="280200" cy="83100"/>
              </a:xfrm>
              <a:prstGeom prst="rect">
                <a:avLst/>
              </a:prstGeom>
              <a:noFill/>
              <a:ln>
                <a:noFill/>
              </a:ln>
            </p:spPr>
            <p:txBody>
              <a:bodyPr spcFirstLastPara="1" wrap="square" lIns="91425" tIns="64000" rIns="0" bIns="0" anchor="t" anchorCtr="0">
                <a:noAutofit/>
              </a:bodyPr>
              <a:lstStyle/>
              <a:p>
                <a:pPr marL="0" marR="0" lvl="0" indent="0" algn="l" rtl="0">
                  <a:lnSpc>
                    <a:spcPct val="133333"/>
                  </a:lnSpc>
                  <a:spcBef>
                    <a:spcPts val="0"/>
                  </a:spcBef>
                  <a:spcAft>
                    <a:spcPts val="0"/>
                  </a:spcAft>
                  <a:buClr>
                    <a:srgbClr val="9E9E9E"/>
                  </a:buClr>
                  <a:buFont typeface="Roboto"/>
                  <a:buNone/>
                </a:pPr>
                <a:r>
                  <a:rPr lang="en-US" sz="750" b="0" i="0" u="none" strike="noStrike" cap="none">
                    <a:solidFill>
                      <a:srgbClr val="9E9E9E"/>
                    </a:solidFill>
                    <a:latin typeface="Roboto"/>
                    <a:ea typeface="Roboto"/>
                    <a:cs typeface="Roboto"/>
                    <a:sym typeface="Roboto"/>
                  </a:rPr>
                  <a:t>Analytics</a:t>
                </a:r>
                <a:endParaRPr sz="600" b="0" i="0" u="none" strike="noStrike" cap="none">
                  <a:solidFill>
                    <a:srgbClr val="9E9E9E"/>
                  </a:solidFill>
                  <a:latin typeface="Roboto"/>
                  <a:ea typeface="Roboto"/>
                  <a:cs typeface="Roboto"/>
                  <a:sym typeface="Roboto"/>
                </a:endParaRPr>
              </a:p>
            </p:txBody>
          </p:sp>
        </p:grpSp>
        <p:grpSp>
          <p:nvGrpSpPr>
            <p:cNvPr id="52" name="Google Shape;768;p23">
              <a:extLst>
                <a:ext uri="{FF2B5EF4-FFF2-40B4-BE49-F238E27FC236}">
                  <a16:creationId xmlns:a16="http://schemas.microsoft.com/office/drawing/2014/main" id="{8FFF7080-5C6E-4C58-B4B8-F80EBB205524}"/>
                </a:ext>
              </a:extLst>
            </p:cNvPr>
            <p:cNvGrpSpPr/>
            <p:nvPr/>
          </p:nvGrpSpPr>
          <p:grpSpPr>
            <a:xfrm>
              <a:off x="4984485" y="2701645"/>
              <a:ext cx="840600" cy="382200"/>
              <a:chOff x="6648185" y="2717546"/>
              <a:chExt cx="840600" cy="382200"/>
            </a:xfrm>
          </p:grpSpPr>
          <p:sp>
            <p:nvSpPr>
              <p:cNvPr id="53" name="Google Shape;769;p23">
                <a:extLst>
                  <a:ext uri="{FF2B5EF4-FFF2-40B4-BE49-F238E27FC236}">
                    <a16:creationId xmlns:a16="http://schemas.microsoft.com/office/drawing/2014/main" id="{B8B46180-D355-47CB-AD16-1B418850F0CB}"/>
                  </a:ext>
                </a:extLst>
              </p:cNvPr>
              <p:cNvSpPr/>
              <p:nvPr/>
            </p:nvSpPr>
            <p:spPr>
              <a:xfrm>
                <a:off x="6648185" y="2717546"/>
                <a:ext cx="8406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Dataflow</a:t>
                </a:r>
                <a:endParaRPr sz="700" b="0" i="0" u="none" strike="noStrike" cap="none" dirty="0">
                  <a:solidFill>
                    <a:srgbClr val="757575"/>
                  </a:solidFill>
                  <a:latin typeface="Roboto"/>
                  <a:ea typeface="Roboto"/>
                  <a:cs typeface="Roboto"/>
                  <a:sym typeface="Roboto"/>
                </a:endParaRPr>
              </a:p>
            </p:txBody>
          </p:sp>
          <p:pic>
            <p:nvPicPr>
              <p:cNvPr id="54" name="Google Shape;770;p23" descr="Cloud-Dataflow_256px.png">
                <a:extLst>
                  <a:ext uri="{FF2B5EF4-FFF2-40B4-BE49-F238E27FC236}">
                    <a16:creationId xmlns:a16="http://schemas.microsoft.com/office/drawing/2014/main" id="{D7529AA2-48BB-435F-86C3-9431FAAFBAF0}"/>
                  </a:ext>
                </a:extLst>
              </p:cNvPr>
              <p:cNvPicPr preferRelativeResize="0"/>
              <p:nvPr/>
            </p:nvPicPr>
            <p:blipFill rotWithShape="1">
              <a:blip r:embed="rId10">
                <a:alphaModFix/>
              </a:blip>
              <a:srcRect t="5076" b="5076"/>
              <a:stretch/>
            </p:blipFill>
            <p:spPr>
              <a:xfrm>
                <a:off x="6691585" y="2784281"/>
                <a:ext cx="274200" cy="246600"/>
              </a:xfrm>
              <a:prstGeom prst="rect">
                <a:avLst/>
              </a:prstGeom>
              <a:noFill/>
              <a:ln>
                <a:noFill/>
              </a:ln>
            </p:spPr>
          </p:pic>
        </p:grpSp>
        <p:grpSp>
          <p:nvGrpSpPr>
            <p:cNvPr id="70" name="Google Shape;786;p23">
              <a:extLst>
                <a:ext uri="{FF2B5EF4-FFF2-40B4-BE49-F238E27FC236}">
                  <a16:creationId xmlns:a16="http://schemas.microsoft.com/office/drawing/2014/main" id="{FAC61196-9836-4881-9CE5-3B9DA3B355A4}"/>
                </a:ext>
              </a:extLst>
            </p:cNvPr>
            <p:cNvGrpSpPr/>
            <p:nvPr/>
          </p:nvGrpSpPr>
          <p:grpSpPr>
            <a:xfrm>
              <a:off x="4984485" y="3078394"/>
              <a:ext cx="840600" cy="387000"/>
              <a:chOff x="6648185" y="3094295"/>
              <a:chExt cx="842400" cy="387000"/>
            </a:xfrm>
          </p:grpSpPr>
          <p:sp>
            <p:nvSpPr>
              <p:cNvPr id="71" name="Google Shape;787;p23">
                <a:extLst>
                  <a:ext uri="{FF2B5EF4-FFF2-40B4-BE49-F238E27FC236}">
                    <a16:creationId xmlns:a16="http://schemas.microsoft.com/office/drawing/2014/main" id="{B58DFFD5-62C4-4A7A-9765-BF02FA27D5D1}"/>
                  </a:ext>
                </a:extLst>
              </p:cNvPr>
              <p:cNvSpPr/>
              <p:nvPr/>
            </p:nvSpPr>
            <p:spPr>
              <a:xfrm>
                <a:off x="6648185" y="3094295"/>
                <a:ext cx="842400" cy="3870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118850" rIns="45700" bIns="146300" anchor="ctr" anchorCtr="0">
                <a:noAutofit/>
              </a:bodyPr>
              <a:lstStyle/>
              <a:p>
                <a:pPr marL="0" marR="0" lvl="0" indent="0" algn="l" rtl="0">
                  <a:lnSpc>
                    <a:spcPct val="100000"/>
                  </a:lnSpc>
                  <a:spcBef>
                    <a:spcPts val="0"/>
                  </a:spcBef>
                  <a:spcAft>
                    <a:spcPts val="0"/>
                  </a:spcAft>
                  <a:buClr>
                    <a:schemeClr val="dk1"/>
                  </a:buClr>
                  <a:buFont typeface="Roboto"/>
                  <a:buNone/>
                </a:pPr>
                <a:r>
                  <a:rPr lang="en-US" sz="600" b="0" i="0" u="none" strike="noStrike" cap="none" dirty="0">
                    <a:solidFill>
                      <a:srgbClr val="757575"/>
                    </a:solidFill>
                    <a:latin typeface="Roboto"/>
                    <a:ea typeface="Roboto"/>
                    <a:cs typeface="Roboto"/>
                    <a:sym typeface="Roboto"/>
                  </a:rPr>
                  <a:t>BigQuery</a:t>
                </a:r>
                <a:endParaRPr sz="600" b="0" i="0" u="none" strike="noStrike" cap="none" dirty="0">
                  <a:solidFill>
                    <a:srgbClr val="757575"/>
                  </a:solidFill>
                  <a:latin typeface="Roboto"/>
                  <a:ea typeface="Roboto"/>
                  <a:cs typeface="Roboto"/>
                  <a:sym typeface="Roboto"/>
                </a:endParaRPr>
              </a:p>
            </p:txBody>
          </p:sp>
          <p:pic>
            <p:nvPicPr>
              <p:cNvPr id="72" name="Google Shape;788;p23" descr="BigQuery_256px.png">
                <a:extLst>
                  <a:ext uri="{FF2B5EF4-FFF2-40B4-BE49-F238E27FC236}">
                    <a16:creationId xmlns:a16="http://schemas.microsoft.com/office/drawing/2014/main" id="{7FF22625-1F7B-46B9-8166-9E11EB704628}"/>
                  </a:ext>
                </a:extLst>
              </p:cNvPr>
              <p:cNvPicPr preferRelativeResize="0"/>
              <p:nvPr/>
            </p:nvPicPr>
            <p:blipFill rotWithShape="1">
              <a:blip r:embed="rId19">
                <a:alphaModFix/>
              </a:blip>
              <a:srcRect t="5076" b="5076"/>
              <a:stretch/>
            </p:blipFill>
            <p:spPr>
              <a:xfrm>
                <a:off x="6692890" y="3160056"/>
                <a:ext cx="274200" cy="246600"/>
              </a:xfrm>
              <a:prstGeom prst="rect">
                <a:avLst/>
              </a:prstGeom>
              <a:noFill/>
              <a:ln>
                <a:noFill/>
              </a:ln>
            </p:spPr>
          </p:pic>
        </p:grpSp>
        <p:grpSp>
          <p:nvGrpSpPr>
            <p:cNvPr id="73" name="Google Shape;789;p23">
              <a:extLst>
                <a:ext uri="{FF2B5EF4-FFF2-40B4-BE49-F238E27FC236}">
                  <a16:creationId xmlns:a16="http://schemas.microsoft.com/office/drawing/2014/main" id="{52FB5342-69FF-4ADA-A3BC-3BFFB9CC2DAC}"/>
                </a:ext>
              </a:extLst>
            </p:cNvPr>
            <p:cNvGrpSpPr/>
            <p:nvPr/>
          </p:nvGrpSpPr>
          <p:grpSpPr>
            <a:xfrm>
              <a:off x="4984485" y="3455756"/>
              <a:ext cx="842400" cy="382200"/>
              <a:chOff x="6648185" y="3471657"/>
              <a:chExt cx="842400" cy="382200"/>
            </a:xfrm>
          </p:grpSpPr>
          <p:sp>
            <p:nvSpPr>
              <p:cNvPr id="74" name="Google Shape;790;p23">
                <a:extLst>
                  <a:ext uri="{FF2B5EF4-FFF2-40B4-BE49-F238E27FC236}">
                    <a16:creationId xmlns:a16="http://schemas.microsoft.com/office/drawing/2014/main" id="{0BCA460B-C951-4FFE-B86D-C060084FE69A}"/>
                  </a:ext>
                </a:extLst>
              </p:cNvPr>
              <p:cNvSpPr/>
              <p:nvPr/>
            </p:nvSpPr>
            <p:spPr>
              <a:xfrm>
                <a:off x="6648185" y="3471657"/>
                <a:ext cx="842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a:solidFill>
                      <a:srgbClr val="757575"/>
                    </a:solidFill>
                    <a:latin typeface="Roboto"/>
                    <a:ea typeface="Roboto"/>
                    <a:cs typeface="Roboto"/>
                    <a:sym typeface="Roboto"/>
                  </a:rPr>
                  <a:t>Cloud</a:t>
                </a:r>
                <a:br>
                  <a:rPr lang="en-US" sz="700" b="0" i="0" u="none" strike="noStrike" cap="none">
                    <a:solidFill>
                      <a:srgbClr val="757575"/>
                    </a:solidFill>
                    <a:latin typeface="Roboto"/>
                    <a:ea typeface="Roboto"/>
                    <a:cs typeface="Roboto"/>
                    <a:sym typeface="Roboto"/>
                  </a:rPr>
                </a:br>
                <a:r>
                  <a:rPr lang="en-US" sz="700" b="0" i="0" u="none" strike="noStrike" cap="none">
                    <a:solidFill>
                      <a:srgbClr val="757575"/>
                    </a:solidFill>
                    <a:latin typeface="Roboto"/>
                    <a:ea typeface="Roboto"/>
                    <a:cs typeface="Roboto"/>
                    <a:sym typeface="Roboto"/>
                  </a:rPr>
                  <a:t>Dataproc</a:t>
                </a:r>
                <a:endParaRPr sz="700" b="0" i="0" u="none" strike="noStrike" cap="none">
                  <a:solidFill>
                    <a:srgbClr val="757575"/>
                  </a:solidFill>
                  <a:latin typeface="Roboto"/>
                  <a:ea typeface="Roboto"/>
                  <a:cs typeface="Roboto"/>
                  <a:sym typeface="Roboto"/>
                </a:endParaRPr>
              </a:p>
            </p:txBody>
          </p:sp>
          <p:pic>
            <p:nvPicPr>
              <p:cNvPr id="75" name="Google Shape;791;p23" descr="Cloud-Dataproc_256px.png">
                <a:extLst>
                  <a:ext uri="{FF2B5EF4-FFF2-40B4-BE49-F238E27FC236}">
                    <a16:creationId xmlns:a16="http://schemas.microsoft.com/office/drawing/2014/main" id="{1628A44D-BCDF-4413-80DD-5694BA609073}"/>
                  </a:ext>
                </a:extLst>
              </p:cNvPr>
              <p:cNvPicPr preferRelativeResize="0"/>
              <p:nvPr/>
            </p:nvPicPr>
            <p:blipFill rotWithShape="1">
              <a:blip r:embed="rId20">
                <a:alphaModFix/>
              </a:blip>
              <a:srcRect t="5076" b="5076"/>
              <a:stretch/>
            </p:blipFill>
            <p:spPr>
              <a:xfrm>
                <a:off x="6692452" y="3539161"/>
                <a:ext cx="274200" cy="246600"/>
              </a:xfrm>
              <a:prstGeom prst="rect">
                <a:avLst/>
              </a:prstGeom>
              <a:noFill/>
              <a:ln>
                <a:noFill/>
              </a:ln>
            </p:spPr>
          </p:pic>
        </p:grpSp>
        <p:grpSp>
          <p:nvGrpSpPr>
            <p:cNvPr id="76" name="Google Shape;792;p23">
              <a:extLst>
                <a:ext uri="{FF2B5EF4-FFF2-40B4-BE49-F238E27FC236}">
                  <a16:creationId xmlns:a16="http://schemas.microsoft.com/office/drawing/2014/main" id="{FCC31783-B7C7-4091-8888-53C470958A4A}"/>
                </a:ext>
              </a:extLst>
            </p:cNvPr>
            <p:cNvGrpSpPr/>
            <p:nvPr/>
          </p:nvGrpSpPr>
          <p:grpSpPr>
            <a:xfrm>
              <a:off x="4984485" y="3833261"/>
              <a:ext cx="842400" cy="382200"/>
              <a:chOff x="6648185" y="3849162"/>
              <a:chExt cx="842400" cy="382200"/>
            </a:xfrm>
          </p:grpSpPr>
          <p:sp>
            <p:nvSpPr>
              <p:cNvPr id="77" name="Google Shape;793;p23">
                <a:extLst>
                  <a:ext uri="{FF2B5EF4-FFF2-40B4-BE49-F238E27FC236}">
                    <a16:creationId xmlns:a16="http://schemas.microsoft.com/office/drawing/2014/main" id="{429A2214-8718-4C3E-BC7B-F2087E667516}"/>
                  </a:ext>
                </a:extLst>
              </p:cNvPr>
              <p:cNvSpPr/>
              <p:nvPr/>
            </p:nvSpPr>
            <p:spPr>
              <a:xfrm>
                <a:off x="6648185" y="3849162"/>
                <a:ext cx="8424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Datalab</a:t>
                </a:r>
                <a:endParaRPr sz="700" b="0" i="0" u="none" strike="noStrike" cap="none" dirty="0">
                  <a:solidFill>
                    <a:srgbClr val="757575"/>
                  </a:solidFill>
                  <a:latin typeface="Roboto"/>
                  <a:ea typeface="Roboto"/>
                  <a:cs typeface="Roboto"/>
                  <a:sym typeface="Roboto"/>
                </a:endParaRPr>
              </a:p>
            </p:txBody>
          </p:sp>
          <p:pic>
            <p:nvPicPr>
              <p:cNvPr id="78" name="Google Shape;794;p23" descr="Cloud-Datalab_256px.png">
                <a:extLst>
                  <a:ext uri="{FF2B5EF4-FFF2-40B4-BE49-F238E27FC236}">
                    <a16:creationId xmlns:a16="http://schemas.microsoft.com/office/drawing/2014/main" id="{B6A02835-9226-448A-B98F-08696A1DA1EF}"/>
                  </a:ext>
                </a:extLst>
              </p:cNvPr>
              <p:cNvPicPr preferRelativeResize="0"/>
              <p:nvPr/>
            </p:nvPicPr>
            <p:blipFill rotWithShape="1">
              <a:blip r:embed="rId21">
                <a:alphaModFix/>
              </a:blip>
              <a:srcRect t="5076" b="5076"/>
              <a:stretch/>
            </p:blipFill>
            <p:spPr>
              <a:xfrm>
                <a:off x="6692452" y="3915913"/>
                <a:ext cx="274200" cy="246600"/>
              </a:xfrm>
              <a:prstGeom prst="rect">
                <a:avLst/>
              </a:prstGeom>
              <a:noFill/>
              <a:ln>
                <a:noFill/>
              </a:ln>
            </p:spPr>
          </p:pic>
        </p:grpSp>
      </p:grpSp>
      <p:cxnSp>
        <p:nvCxnSpPr>
          <p:cNvPr id="45" name="Google Shape;749;p23">
            <a:extLst>
              <a:ext uri="{FF2B5EF4-FFF2-40B4-BE49-F238E27FC236}">
                <a16:creationId xmlns:a16="http://schemas.microsoft.com/office/drawing/2014/main" id="{8B901826-24DC-42EF-902F-CA1E84223121}"/>
              </a:ext>
            </a:extLst>
          </p:cNvPr>
          <p:cNvCxnSpPr/>
          <p:nvPr/>
        </p:nvCxnSpPr>
        <p:spPr>
          <a:xfrm>
            <a:off x="3459060" y="3167015"/>
            <a:ext cx="1474200" cy="543900"/>
          </a:xfrm>
          <a:prstGeom prst="bentConnector3">
            <a:avLst>
              <a:gd name="adj1" fmla="val 50000"/>
            </a:avLst>
          </a:prstGeom>
          <a:noFill/>
          <a:ln w="9525" cap="flat" cmpd="sng">
            <a:solidFill>
              <a:srgbClr val="3A7DF0"/>
            </a:solidFill>
            <a:prstDash val="solid"/>
            <a:round/>
            <a:headEnd type="none" w="sm" len="sm"/>
            <a:tailEnd type="triangle" w="sm" len="sm"/>
          </a:ln>
        </p:spPr>
      </p:cxnSp>
      <p:cxnSp>
        <p:nvCxnSpPr>
          <p:cNvPr id="40" name="Google Shape;744;p23">
            <a:extLst>
              <a:ext uri="{FF2B5EF4-FFF2-40B4-BE49-F238E27FC236}">
                <a16:creationId xmlns:a16="http://schemas.microsoft.com/office/drawing/2014/main" id="{3E7797A1-9732-46DB-B67E-F8B3D3FDF55E}"/>
              </a:ext>
            </a:extLst>
          </p:cNvPr>
          <p:cNvCxnSpPr>
            <a:stCxn id="15" idx="1"/>
            <a:endCxn id="18" idx="1"/>
          </p:cNvCxnSpPr>
          <p:nvPr/>
        </p:nvCxnSpPr>
        <p:spPr>
          <a:xfrm rot="10800000" flipH="1" flipV="1">
            <a:off x="4937743" y="1850099"/>
            <a:ext cx="4305" cy="1655282"/>
          </a:xfrm>
          <a:prstGeom prst="bentConnector3">
            <a:avLst>
              <a:gd name="adj1" fmla="val -5310105"/>
            </a:avLst>
          </a:prstGeom>
          <a:noFill/>
          <a:ln w="9525" cap="flat" cmpd="sng">
            <a:solidFill>
              <a:srgbClr val="3A7DF0"/>
            </a:solidFill>
            <a:prstDash val="solid"/>
            <a:round/>
            <a:headEnd type="triangle" w="sm" len="sm"/>
            <a:tailEnd type="triangle" w="sm" len="sm"/>
          </a:ln>
        </p:spPr>
      </p:cxnSp>
      <p:cxnSp>
        <p:nvCxnSpPr>
          <p:cNvPr id="42" name="Google Shape;746;p23">
            <a:extLst>
              <a:ext uri="{FF2B5EF4-FFF2-40B4-BE49-F238E27FC236}">
                <a16:creationId xmlns:a16="http://schemas.microsoft.com/office/drawing/2014/main" id="{D941FF04-BD24-47AE-B394-4D8922BDD6C5}"/>
              </a:ext>
            </a:extLst>
          </p:cNvPr>
          <p:cNvCxnSpPr>
            <a:stCxn id="15" idx="3"/>
            <a:endCxn id="18" idx="3"/>
          </p:cNvCxnSpPr>
          <p:nvPr/>
        </p:nvCxnSpPr>
        <p:spPr>
          <a:xfrm flipH="1">
            <a:off x="5880461" y="1850099"/>
            <a:ext cx="22114" cy="1655282"/>
          </a:xfrm>
          <a:prstGeom prst="bentConnector3">
            <a:avLst>
              <a:gd name="adj1" fmla="val -1033734"/>
            </a:avLst>
          </a:prstGeom>
          <a:noFill/>
          <a:ln w="9525" cap="flat" cmpd="sng">
            <a:solidFill>
              <a:srgbClr val="3A7DF0"/>
            </a:solidFill>
            <a:prstDash val="solid"/>
            <a:round/>
            <a:headEnd type="none" w="sm" len="sm"/>
            <a:tailEnd type="none" w="sm" len="sm"/>
          </a:ln>
        </p:spPr>
      </p:cxnSp>
      <p:pic>
        <p:nvPicPr>
          <p:cNvPr id="100" name="Picture 99">
            <a:extLst>
              <a:ext uri="{FF2B5EF4-FFF2-40B4-BE49-F238E27FC236}">
                <a16:creationId xmlns:a16="http://schemas.microsoft.com/office/drawing/2014/main" id="{CB416535-A3EB-4084-85C4-CE4F6356CA12}"/>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61637" y="1483570"/>
            <a:ext cx="269169" cy="269169"/>
          </a:xfrm>
          <a:prstGeom prst="rect">
            <a:avLst/>
          </a:prstGeom>
        </p:spPr>
      </p:pic>
      <p:pic>
        <p:nvPicPr>
          <p:cNvPr id="114" name="Picture 113">
            <a:extLst>
              <a:ext uri="{FF2B5EF4-FFF2-40B4-BE49-F238E27FC236}">
                <a16:creationId xmlns:a16="http://schemas.microsoft.com/office/drawing/2014/main" id="{AC6EE29D-ACAA-42AC-9A90-789AC17C1A4A}"/>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55839" y="2277991"/>
            <a:ext cx="269169" cy="269169"/>
          </a:xfrm>
          <a:prstGeom prst="rect">
            <a:avLst/>
          </a:prstGeom>
        </p:spPr>
      </p:pic>
      <p:pic>
        <p:nvPicPr>
          <p:cNvPr id="115" name="Picture 114">
            <a:extLst>
              <a:ext uri="{FF2B5EF4-FFF2-40B4-BE49-F238E27FC236}">
                <a16:creationId xmlns:a16="http://schemas.microsoft.com/office/drawing/2014/main" id="{AF5F8006-B382-4940-B05A-3D66CE8CCD2C}"/>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55838" y="3120419"/>
            <a:ext cx="269169" cy="269169"/>
          </a:xfrm>
          <a:prstGeom prst="rect">
            <a:avLst/>
          </a:prstGeom>
        </p:spPr>
      </p:pic>
      <p:pic>
        <p:nvPicPr>
          <p:cNvPr id="116" name="Picture 115">
            <a:extLst>
              <a:ext uri="{FF2B5EF4-FFF2-40B4-BE49-F238E27FC236}">
                <a16:creationId xmlns:a16="http://schemas.microsoft.com/office/drawing/2014/main" id="{DE5AFF7A-E063-41DE-A3AB-06A37C22919F}"/>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916175" y="2218061"/>
            <a:ext cx="269169" cy="269169"/>
          </a:xfrm>
          <a:prstGeom prst="rect">
            <a:avLst/>
          </a:prstGeom>
        </p:spPr>
      </p:pic>
      <p:sp>
        <p:nvSpPr>
          <p:cNvPr id="117" name="Google Shape;3239;p60">
            <a:extLst>
              <a:ext uri="{FF2B5EF4-FFF2-40B4-BE49-F238E27FC236}">
                <a16:creationId xmlns:a16="http://schemas.microsoft.com/office/drawing/2014/main" id="{1072661E-8211-47BA-AA77-344E54E87230}"/>
              </a:ext>
            </a:extLst>
          </p:cNvPr>
          <p:cNvSpPr/>
          <p:nvPr/>
        </p:nvSpPr>
        <p:spPr>
          <a:xfrm>
            <a:off x="7799916" y="3038340"/>
            <a:ext cx="502920" cy="731520"/>
          </a:xfrm>
          <a:prstGeom prst="roundRect">
            <a:avLst>
              <a:gd name="adj" fmla="val 1674"/>
            </a:avLst>
          </a:prstGeom>
          <a:solidFill>
            <a:schemeClr val="lt1"/>
          </a:solidFill>
          <a:ln>
            <a:noFill/>
          </a:ln>
          <a:effectLst>
            <a:outerShdw blurRad="19050" dist="6350" dir="5400000" algn="ctr" rotWithShape="0">
              <a:schemeClr val="dk1">
                <a:alpha val="44705"/>
              </a:schemeClr>
            </a:outerShdw>
          </a:effectLst>
        </p:spPr>
        <p:txBody>
          <a:bodyPr spcFirstLastPara="1" wrap="square" lIns="0" tIns="493775" rIns="0" bIns="45700" anchor="ctr" anchorCtr="0">
            <a:noAutofit/>
          </a:bodyPr>
          <a:lstStyle/>
          <a:p>
            <a:pPr lvl="0" algn="ctr">
              <a:buClr>
                <a:srgbClr val="212121"/>
              </a:buClr>
            </a:pPr>
            <a:r>
              <a:rPr lang="en-US" sz="700" dirty="0">
                <a:solidFill>
                  <a:srgbClr val="212121"/>
                </a:solidFill>
                <a:latin typeface="Roboto"/>
                <a:ea typeface="Roboto"/>
                <a:cs typeface="Roboto"/>
                <a:sym typeface="Roboto"/>
              </a:rPr>
              <a:t>Payment</a:t>
            </a:r>
          </a:p>
          <a:p>
            <a:pPr lvl="0" algn="ctr">
              <a:buClr>
                <a:srgbClr val="212121"/>
              </a:buClr>
            </a:pPr>
            <a:r>
              <a:rPr lang="en-US" sz="700" b="0" i="0" u="none" strike="noStrike" cap="none" dirty="0">
                <a:solidFill>
                  <a:srgbClr val="212121"/>
                </a:solidFill>
                <a:latin typeface="Roboto"/>
                <a:ea typeface="Roboto"/>
                <a:cs typeface="Roboto"/>
                <a:sym typeface="Roboto"/>
              </a:rPr>
              <a:t>System</a:t>
            </a:r>
            <a:endParaRPr sz="650" b="0" i="0" u="none" strike="noStrike" cap="none" dirty="0">
              <a:solidFill>
                <a:srgbClr val="212121"/>
              </a:solidFill>
              <a:latin typeface="Roboto"/>
              <a:ea typeface="Roboto"/>
              <a:cs typeface="Roboto"/>
              <a:sym typeface="Roboto"/>
            </a:endParaRPr>
          </a:p>
        </p:txBody>
      </p:sp>
      <p:pic>
        <p:nvPicPr>
          <p:cNvPr id="118" name="Google Shape;5820;p99">
            <a:extLst>
              <a:ext uri="{FF2B5EF4-FFF2-40B4-BE49-F238E27FC236}">
                <a16:creationId xmlns:a16="http://schemas.microsoft.com/office/drawing/2014/main" id="{308163CD-0376-48C5-827D-DE2C2A76470F}"/>
              </a:ext>
            </a:extLst>
          </p:cNvPr>
          <p:cNvPicPr preferRelativeResize="0"/>
          <p:nvPr/>
        </p:nvPicPr>
        <p:blipFill rotWithShape="1">
          <a:blip r:embed="rId23">
            <a:alphaModFix/>
          </a:blip>
          <a:srcRect/>
          <a:stretch/>
        </p:blipFill>
        <p:spPr>
          <a:xfrm>
            <a:off x="7839162" y="3079923"/>
            <a:ext cx="429768" cy="429768"/>
          </a:xfrm>
          <a:prstGeom prst="rect">
            <a:avLst/>
          </a:prstGeom>
          <a:noFill/>
          <a:ln>
            <a:noFill/>
          </a:ln>
        </p:spPr>
      </p:pic>
      <p:sp>
        <p:nvSpPr>
          <p:cNvPr id="120" name="Google Shape;802;p23">
            <a:extLst>
              <a:ext uri="{FF2B5EF4-FFF2-40B4-BE49-F238E27FC236}">
                <a16:creationId xmlns:a16="http://schemas.microsoft.com/office/drawing/2014/main" id="{E95C46A7-D132-4D32-9DBE-B0B8EB6D57C9}"/>
              </a:ext>
            </a:extLst>
          </p:cNvPr>
          <p:cNvSpPr/>
          <p:nvPr/>
        </p:nvSpPr>
        <p:spPr>
          <a:xfrm>
            <a:off x="6313846" y="3785190"/>
            <a:ext cx="946500" cy="382200"/>
          </a:xfrm>
          <a:prstGeom prst="roundRect">
            <a:avLst>
              <a:gd name="adj" fmla="val 1674"/>
            </a:avLst>
          </a:prstGeom>
          <a:solidFill>
            <a:schemeClr val="lt1"/>
          </a:solidFill>
          <a:ln>
            <a:noFill/>
          </a:ln>
          <a:effectLst>
            <a:outerShdw blurRad="19050" dist="6350" dir="5400000" algn="ctr" rotWithShape="0">
              <a:schemeClr val="dk1">
                <a:alpha val="44710"/>
              </a:schemeClr>
            </a:outerShdw>
          </a:effectLst>
        </p:spPr>
        <p:txBody>
          <a:bodyPr spcFirstLastPara="1" wrap="square" lIns="429750" tIns="73150" rIns="45700" bIns="73150" anchor="ctr" anchorCtr="0">
            <a:noAutofit/>
          </a:bodyPr>
          <a:lstStyle/>
          <a:p>
            <a:pPr marL="0" marR="0" lvl="0" indent="0" algn="l" rtl="0">
              <a:lnSpc>
                <a:spcPct val="121428"/>
              </a:lnSpc>
              <a:spcBef>
                <a:spcPts val="200"/>
              </a:spcBef>
              <a:spcAft>
                <a:spcPts val="0"/>
              </a:spcAft>
              <a:buClr>
                <a:schemeClr val="dk1"/>
              </a:buClr>
              <a:buFont typeface="Roboto"/>
              <a:buNone/>
            </a:pPr>
            <a:r>
              <a:rPr lang="en-US" sz="700" b="0" i="0" u="none" strike="noStrike" cap="none" dirty="0">
                <a:solidFill>
                  <a:srgbClr val="757575"/>
                </a:solidFill>
                <a:latin typeface="Roboto"/>
                <a:ea typeface="Roboto"/>
                <a:cs typeface="Roboto"/>
                <a:sym typeface="Roboto"/>
              </a:rPr>
              <a:t>Cloud</a:t>
            </a:r>
            <a:br>
              <a:rPr lang="en-US" sz="700" b="0" i="0" u="none" strike="noStrike" cap="none" dirty="0">
                <a:solidFill>
                  <a:srgbClr val="757575"/>
                </a:solidFill>
                <a:latin typeface="Roboto"/>
                <a:ea typeface="Roboto"/>
                <a:cs typeface="Roboto"/>
                <a:sym typeface="Roboto"/>
              </a:rPr>
            </a:br>
            <a:r>
              <a:rPr lang="en-US" sz="700" b="0" i="0" u="none" strike="noStrike" cap="none" dirty="0">
                <a:solidFill>
                  <a:srgbClr val="757575"/>
                </a:solidFill>
                <a:latin typeface="Roboto"/>
                <a:ea typeface="Roboto"/>
                <a:cs typeface="Roboto"/>
                <a:sym typeface="Roboto"/>
              </a:rPr>
              <a:t>VPN</a:t>
            </a:r>
            <a:endParaRPr sz="700" b="0" i="0" u="none" strike="noStrike" cap="none" dirty="0">
              <a:solidFill>
                <a:srgbClr val="757575"/>
              </a:solidFill>
              <a:latin typeface="Roboto"/>
              <a:ea typeface="Roboto"/>
              <a:cs typeface="Roboto"/>
              <a:sym typeface="Roboto"/>
            </a:endParaRPr>
          </a:p>
        </p:txBody>
      </p:sp>
      <p:pic>
        <p:nvPicPr>
          <p:cNvPr id="119" name="Google Shape;172;p14" descr="Cloud-VPN.png">
            <a:extLst>
              <a:ext uri="{FF2B5EF4-FFF2-40B4-BE49-F238E27FC236}">
                <a16:creationId xmlns:a16="http://schemas.microsoft.com/office/drawing/2014/main" id="{14B886B4-61B9-488E-B11A-2AABF7F5A295}"/>
              </a:ext>
            </a:extLst>
          </p:cNvPr>
          <p:cNvPicPr preferRelativeResize="0"/>
          <p:nvPr/>
        </p:nvPicPr>
        <p:blipFill rotWithShape="1">
          <a:blip r:embed="rId24">
            <a:alphaModFix/>
          </a:blip>
          <a:srcRect t="5092" b="5092"/>
          <a:stretch/>
        </p:blipFill>
        <p:spPr>
          <a:xfrm>
            <a:off x="6384154" y="3861582"/>
            <a:ext cx="286089" cy="237064"/>
          </a:xfrm>
          <a:prstGeom prst="rect">
            <a:avLst/>
          </a:prstGeom>
          <a:noFill/>
          <a:ln>
            <a:noFill/>
          </a:ln>
        </p:spPr>
      </p:pic>
      <p:pic>
        <p:nvPicPr>
          <p:cNvPr id="103" name="Picture 102">
            <a:extLst>
              <a:ext uri="{FF2B5EF4-FFF2-40B4-BE49-F238E27FC236}">
                <a16:creationId xmlns:a16="http://schemas.microsoft.com/office/drawing/2014/main" id="{3EA00C13-326C-4447-9098-453DF4A35F1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flipH="1">
            <a:off x="7034414" y="3706441"/>
            <a:ext cx="257121" cy="183299"/>
          </a:xfrm>
          <a:prstGeom prst="rect">
            <a:avLst/>
          </a:prstGeom>
        </p:spPr>
      </p:pic>
    </p:spTree>
    <p:extLst>
      <p:ext uri="{BB962C8B-B14F-4D97-AF65-F5344CB8AC3E}">
        <p14:creationId xmlns:p14="http://schemas.microsoft.com/office/powerpoint/2010/main" val="376195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5B7F-5523-4DB6-A211-847680E8311E}"/>
              </a:ext>
            </a:extLst>
          </p:cNvPr>
          <p:cNvSpPr>
            <a:spLocks noGrp="1"/>
          </p:cNvSpPr>
          <p:nvPr>
            <p:ph type="title"/>
          </p:nvPr>
        </p:nvSpPr>
        <p:spPr>
          <a:xfrm>
            <a:off x="1689100" y="1371600"/>
            <a:ext cx="5372099" cy="2016252"/>
          </a:xfrm>
        </p:spPr>
        <p:txBody>
          <a:bodyPr/>
          <a:lstStyle/>
          <a:p>
            <a:pPr algn="ctr"/>
            <a:r>
              <a:rPr lang="en-US" sz="2800" b="1" dirty="0"/>
              <a:t>THANK YOU FOR ATTENTION!</a:t>
            </a:r>
            <a:br>
              <a:rPr lang="en-US" sz="2800" b="1" dirty="0"/>
            </a:br>
            <a:br>
              <a:rPr lang="en-US" sz="2800" b="1" dirty="0"/>
            </a:br>
            <a:r>
              <a:rPr lang="en-US" sz="2800" b="1" dirty="0"/>
              <a:t>Q&amp;A</a:t>
            </a:r>
          </a:p>
        </p:txBody>
      </p:sp>
      <p:sp>
        <p:nvSpPr>
          <p:cNvPr id="3" name="Title 3">
            <a:extLst>
              <a:ext uri="{FF2B5EF4-FFF2-40B4-BE49-F238E27FC236}">
                <a16:creationId xmlns:a16="http://schemas.microsoft.com/office/drawing/2014/main" id="{C1B4B88F-5724-4335-9158-B3094B8BC7F5}"/>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endParaRPr lang="en-US" dirty="0">
              <a:solidFill>
                <a:schemeClr val="bg1"/>
              </a:solidFill>
            </a:endParaRPr>
          </a:p>
        </p:txBody>
      </p:sp>
    </p:spTree>
    <p:extLst>
      <p:ext uri="{BB962C8B-B14F-4D97-AF65-F5344CB8AC3E}">
        <p14:creationId xmlns:p14="http://schemas.microsoft.com/office/powerpoint/2010/main" val="31659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FE5D-C7BE-4299-B28C-6F9B2A3DD891}"/>
              </a:ext>
            </a:extLst>
          </p:cNvPr>
          <p:cNvSpPr>
            <a:spLocks noGrp="1"/>
          </p:cNvSpPr>
          <p:nvPr>
            <p:ph type="title"/>
          </p:nvPr>
        </p:nvSpPr>
        <p:spPr/>
        <p:txBody>
          <a:bodyPr/>
          <a:lstStyle/>
          <a:p>
            <a:endParaRPr lang="en-US" dirty="0">
              <a:effectLst>
                <a:glow>
                  <a:srgbClr val="000000"/>
                </a:glow>
                <a:outerShdw blurRad="38100" dist="38100" dir="2700000" algn="tl">
                  <a:srgbClr val="000000">
                    <a:alpha val="43137"/>
                  </a:srgbClr>
                </a:outerShdw>
                <a:reflection stA="0" endPos="0" fadeDir="0" sx="0" sy="0"/>
              </a:effectLst>
            </a:endParaRPr>
          </a:p>
        </p:txBody>
      </p:sp>
      <p:sp>
        <p:nvSpPr>
          <p:cNvPr id="3" name="Content Placeholder 2">
            <a:extLst>
              <a:ext uri="{FF2B5EF4-FFF2-40B4-BE49-F238E27FC236}">
                <a16:creationId xmlns:a16="http://schemas.microsoft.com/office/drawing/2014/main" id="{3A9EBBBB-7769-454F-ACB0-12265B54DA83}"/>
              </a:ext>
            </a:extLst>
          </p:cNvPr>
          <p:cNvSpPr>
            <a:spLocks noGrp="1"/>
          </p:cNvSpPr>
          <p:nvPr>
            <p:ph sz="quarter" idx="10"/>
          </p:nvPr>
        </p:nvSpPr>
        <p:spPr>
          <a:xfrm>
            <a:off x="360364" y="892940"/>
            <a:ext cx="6719337" cy="2435475"/>
          </a:xfrm>
        </p:spPr>
        <p:txBody>
          <a:bodyPr/>
          <a:lstStyle/>
          <a:p>
            <a:r>
              <a:rPr lang="en-US" sz="1350" dirty="0">
                <a:latin typeface="+mn-lt"/>
              </a:rPr>
              <a:t>Provide real-time analytics for customers</a:t>
            </a:r>
          </a:p>
          <a:p>
            <a:r>
              <a:rPr lang="en-US" sz="1350" dirty="0">
                <a:latin typeface="+mn-lt"/>
              </a:rPr>
              <a:t>Support more types of devices/new features</a:t>
            </a:r>
          </a:p>
          <a:p>
            <a:r>
              <a:rPr lang="en-US" sz="1350" dirty="0">
                <a:latin typeface="+mn-lt"/>
              </a:rPr>
              <a:t>Collect more data for advanced analytics</a:t>
            </a:r>
          </a:p>
          <a:p>
            <a:r>
              <a:rPr lang="en-US" sz="1350" dirty="0">
                <a:latin typeface="+mn-lt"/>
              </a:rPr>
              <a:t>Speed up and simplify new customer onboarding process</a:t>
            </a:r>
          </a:p>
          <a:p>
            <a:r>
              <a:rPr lang="en-US" sz="1350" dirty="0">
                <a:latin typeface="+mn-lt"/>
              </a:rPr>
              <a:t>Entering new market (China) </a:t>
            </a:r>
          </a:p>
          <a:p>
            <a:r>
              <a:rPr lang="en-US" sz="1350" dirty="0">
                <a:latin typeface="+mn-lt"/>
              </a:rPr>
              <a:t>Integration with HUAWEI</a:t>
            </a:r>
          </a:p>
          <a:p>
            <a:endParaRPr lang="en-US" sz="1350" dirty="0">
              <a:latin typeface="+mn-lt"/>
            </a:endParaRPr>
          </a:p>
          <a:p>
            <a:endParaRPr lang="en-US" sz="1350" dirty="0">
              <a:latin typeface="+mn-lt"/>
            </a:endParaRPr>
          </a:p>
          <a:p>
            <a:pPr marL="0" indent="0">
              <a:buNone/>
            </a:pPr>
            <a:endParaRPr lang="en-US" sz="1350" dirty="0">
              <a:latin typeface="+mn-lt"/>
            </a:endParaRPr>
          </a:p>
          <a:p>
            <a:pPr marL="0" indent="0">
              <a:buNone/>
            </a:pPr>
            <a:endParaRPr lang="en-US" sz="1350" dirty="0">
              <a:latin typeface="+mn-lt"/>
            </a:endParaRPr>
          </a:p>
          <a:p>
            <a:endParaRPr lang="en-US" dirty="0"/>
          </a:p>
        </p:txBody>
      </p:sp>
      <p:sp>
        <p:nvSpPr>
          <p:cNvPr id="5" name="Slide Number Placeholder 4">
            <a:extLst>
              <a:ext uri="{FF2B5EF4-FFF2-40B4-BE49-F238E27FC236}">
                <a16:creationId xmlns:a16="http://schemas.microsoft.com/office/drawing/2014/main" id="{595E57A8-73F2-42E8-90C8-A9403FFBCE08}"/>
              </a:ext>
            </a:extLst>
          </p:cNvPr>
          <p:cNvSpPr>
            <a:spLocks noGrp="1"/>
          </p:cNvSpPr>
          <p:nvPr>
            <p:ph type="sldNum" sz="quarter" idx="4"/>
          </p:nvPr>
        </p:nvSpPr>
        <p:spPr/>
        <p:txBody>
          <a:bodyPr/>
          <a:lstStyle/>
          <a:p>
            <a:fld id="{3A707DD9-E92B-45E8-BE0A-E6B2EDF345EB}" type="slidenum">
              <a:rPr lang="en-US" smtClean="0"/>
              <a:pPr/>
              <a:t>2</a:t>
            </a:fld>
            <a:endParaRPr lang="en-US" dirty="0"/>
          </a:p>
        </p:txBody>
      </p:sp>
      <p:sp>
        <p:nvSpPr>
          <p:cNvPr id="8" name="Title 3">
            <a:extLst>
              <a:ext uri="{FF2B5EF4-FFF2-40B4-BE49-F238E27FC236}">
                <a16:creationId xmlns:a16="http://schemas.microsoft.com/office/drawing/2014/main" id="{21C42B28-CE7D-46D0-A517-3531F08C7DC5}"/>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MAJOR BUSINESS GOALS</a:t>
            </a:r>
          </a:p>
        </p:txBody>
      </p:sp>
      <p:pic>
        <p:nvPicPr>
          <p:cNvPr id="6" name="Picture 5">
            <a:extLst>
              <a:ext uri="{FF2B5EF4-FFF2-40B4-BE49-F238E27FC236}">
                <a16:creationId xmlns:a16="http://schemas.microsoft.com/office/drawing/2014/main" id="{D2ECAE59-3892-4EF2-A60D-0F000F1A1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0979" y="899013"/>
            <a:ext cx="4010564" cy="2840682"/>
          </a:xfrm>
          <a:prstGeom prst="rect">
            <a:avLst/>
          </a:prstGeom>
        </p:spPr>
      </p:pic>
    </p:spTree>
    <p:extLst>
      <p:ext uri="{BB962C8B-B14F-4D97-AF65-F5344CB8AC3E}">
        <p14:creationId xmlns:p14="http://schemas.microsoft.com/office/powerpoint/2010/main" val="249293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effectLst>
                  <a:outerShdw blurRad="38100" dist="38100" dir="2700000" algn="tl">
                    <a:srgbClr val="000000">
                      <a:alpha val="43137"/>
                    </a:srgbClr>
                  </a:outerShdw>
                </a:effectLst>
              </a:rPr>
              <a:t>CONSTRAINTS AND LIMITATIONS</a:t>
            </a:r>
          </a:p>
        </p:txBody>
      </p:sp>
      <p:sp>
        <p:nvSpPr>
          <p:cNvPr id="4" name="Content Placeholder 3"/>
          <p:cNvSpPr>
            <a:spLocks noGrp="1"/>
          </p:cNvSpPr>
          <p:nvPr>
            <p:ph sz="quarter" idx="10"/>
          </p:nvPr>
        </p:nvSpPr>
        <p:spPr>
          <a:xfrm>
            <a:off x="357187" y="898271"/>
            <a:ext cx="8429625" cy="2235073"/>
          </a:xfrm>
        </p:spPr>
        <p:txBody>
          <a:bodyPr/>
          <a:lstStyle/>
          <a:p>
            <a:r>
              <a:rPr lang="en-US" sz="1350" dirty="0">
                <a:latin typeface="+mn-lt"/>
              </a:rPr>
              <a:t>Google Cloud has to be used</a:t>
            </a:r>
          </a:p>
          <a:p>
            <a:r>
              <a:rPr lang="en-US" sz="1350" dirty="0">
                <a:latin typeface="+mn-lt"/>
              </a:rPr>
              <a:t>Alibaba Cloud has to be used in Middle East and for HUAWEI infrastructure</a:t>
            </a:r>
          </a:p>
          <a:p>
            <a:r>
              <a:rPr lang="en-US" sz="1350" dirty="0">
                <a:latin typeface="+mn-lt"/>
              </a:rPr>
              <a:t>Time to market: </a:t>
            </a:r>
            <a:br>
              <a:rPr lang="en-US" sz="1350" dirty="0">
                <a:latin typeface="+mn-lt"/>
              </a:rPr>
            </a:br>
            <a:r>
              <a:rPr lang="en-US" sz="1350" dirty="0">
                <a:latin typeface="+mn-lt"/>
              </a:rPr>
              <a:t>	3 month for HUAWEI migration</a:t>
            </a:r>
            <a:br>
              <a:rPr lang="en-US" sz="1350" dirty="0">
                <a:latin typeface="+mn-lt"/>
              </a:rPr>
            </a:br>
            <a:r>
              <a:rPr lang="en-US" sz="1350" dirty="0">
                <a:latin typeface="+mn-lt"/>
              </a:rPr>
              <a:t>	24 month for SDK platform development</a:t>
            </a:r>
          </a:p>
          <a:p>
            <a:r>
              <a:rPr lang="en-US" sz="1350" dirty="0">
                <a:latin typeface="+mn-lt"/>
              </a:rPr>
              <a:t>SLA agreement 99.99% for data gathering, 99.95% for analytics platform</a:t>
            </a:r>
          </a:p>
          <a:p>
            <a:r>
              <a:rPr lang="en-US" sz="1350" dirty="0">
                <a:latin typeface="+mn-lt"/>
              </a:rPr>
              <a:t>Keep user data in isolated secured data storage</a:t>
            </a:r>
          </a:p>
          <a:p>
            <a:endParaRPr lang="en-US" sz="1350" dirty="0">
              <a:latin typeface="+mn-lt"/>
            </a:endParaRPr>
          </a:p>
          <a:p>
            <a:endParaRPr lang="en-US" sz="1350" dirty="0">
              <a:latin typeface="+mn-lt"/>
            </a:endParaRPr>
          </a:p>
          <a:p>
            <a:endParaRPr lang="en-US" sz="1350" dirty="0">
              <a:latin typeface="+mn-lt"/>
            </a:endParaRPr>
          </a:p>
          <a:p>
            <a:endParaRPr lang="en-US" sz="1350" dirty="0">
              <a:latin typeface="+mn-lt"/>
            </a:endParaRPr>
          </a:p>
          <a:p>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3</a:t>
            </a:fld>
            <a:endParaRPr lang="en-US" dirty="0"/>
          </a:p>
        </p:txBody>
      </p:sp>
      <p:sp>
        <p:nvSpPr>
          <p:cNvPr id="6" name="Title 3">
            <a:extLst>
              <a:ext uri="{FF2B5EF4-FFF2-40B4-BE49-F238E27FC236}">
                <a16:creationId xmlns:a16="http://schemas.microsoft.com/office/drawing/2014/main" id="{E7909F33-086C-4D1C-99A0-381863A79599}"/>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CONSTRAINTS AND LIMITATIONS</a:t>
            </a:r>
          </a:p>
        </p:txBody>
      </p:sp>
      <p:pic>
        <p:nvPicPr>
          <p:cNvPr id="9" name="Picture 8">
            <a:extLst>
              <a:ext uri="{FF2B5EF4-FFF2-40B4-BE49-F238E27FC236}">
                <a16:creationId xmlns:a16="http://schemas.microsoft.com/office/drawing/2014/main" id="{B440FCE4-C485-4C47-9567-2B9E47ACD3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9766" y="2907743"/>
            <a:ext cx="2572884" cy="440776"/>
          </a:xfrm>
          <a:prstGeom prst="rect">
            <a:avLst/>
          </a:prstGeom>
        </p:spPr>
      </p:pic>
      <p:pic>
        <p:nvPicPr>
          <p:cNvPr id="11" name="Picture 10">
            <a:extLst>
              <a:ext uri="{FF2B5EF4-FFF2-40B4-BE49-F238E27FC236}">
                <a16:creationId xmlns:a16="http://schemas.microsoft.com/office/drawing/2014/main" id="{4AD5434C-1D30-4B0F-99C6-52F9BB3737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740" y="3689031"/>
            <a:ext cx="2784760" cy="7077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B29E32E7-0F5D-471B-9432-34B2B30609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5558" y="2907743"/>
            <a:ext cx="980792" cy="997140"/>
          </a:xfrm>
          <a:prstGeom prst="rect">
            <a:avLst/>
          </a:prstGeom>
        </p:spPr>
      </p:pic>
    </p:spTree>
    <p:extLst>
      <p:ext uri="{BB962C8B-B14F-4D97-AF65-F5344CB8AC3E}">
        <p14:creationId xmlns:p14="http://schemas.microsoft.com/office/powerpoint/2010/main" val="238352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F5DAA6-280A-442C-9E57-B324E344B683}"/>
              </a:ext>
            </a:extLst>
          </p:cNvPr>
          <p:cNvSpPr>
            <a:spLocks noGrp="1"/>
          </p:cNvSpPr>
          <p:nvPr>
            <p:ph type="title"/>
          </p:nvPr>
        </p:nvSpPr>
        <p:spPr>
          <a:xfrm>
            <a:off x="360365" y="228600"/>
            <a:ext cx="8471178" cy="307825"/>
          </a:xfrm>
          <a:solidFill>
            <a:srgbClr val="76CDD8"/>
          </a:solidFill>
        </p:spPr>
        <p:txBody>
          <a:bodyPr/>
          <a:lstStyle/>
          <a:p>
            <a:r>
              <a:rPr lang="en-US" dirty="0">
                <a:solidFill>
                  <a:schemeClr val="bg1"/>
                </a:solidFill>
              </a:rPr>
              <a:t> BENEFITS DEPENDENCY NETWORK</a:t>
            </a:r>
          </a:p>
        </p:txBody>
      </p:sp>
      <p:sp>
        <p:nvSpPr>
          <p:cNvPr id="5" name="Rectangle 4">
            <a:extLst>
              <a:ext uri="{FF2B5EF4-FFF2-40B4-BE49-F238E27FC236}">
                <a16:creationId xmlns:a16="http://schemas.microsoft.com/office/drawing/2014/main" id="{B9C33DFF-5B4E-48C6-9982-BCD16C06F2CC}"/>
              </a:ext>
            </a:extLst>
          </p:cNvPr>
          <p:cNvSpPr/>
          <p:nvPr/>
        </p:nvSpPr>
        <p:spPr>
          <a:xfrm>
            <a:off x="357388" y="695947"/>
            <a:ext cx="2690746" cy="465045"/>
          </a:xfrm>
          <a:prstGeom prst="rect">
            <a:avLst/>
          </a:prstGeom>
          <a:solidFill>
            <a:srgbClr val="C2D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solidFill>
                  <a:schemeClr val="tx1"/>
                </a:solidFill>
              </a:rPr>
              <a:t>HOW</a:t>
            </a:r>
          </a:p>
        </p:txBody>
      </p:sp>
      <p:sp>
        <p:nvSpPr>
          <p:cNvPr id="6" name="Rectangle 5">
            <a:extLst>
              <a:ext uri="{FF2B5EF4-FFF2-40B4-BE49-F238E27FC236}">
                <a16:creationId xmlns:a16="http://schemas.microsoft.com/office/drawing/2014/main" id="{772E636B-8923-4F87-9948-EBA430486495}"/>
              </a:ext>
            </a:extLst>
          </p:cNvPr>
          <p:cNvSpPr/>
          <p:nvPr/>
        </p:nvSpPr>
        <p:spPr>
          <a:xfrm>
            <a:off x="4685163" y="706793"/>
            <a:ext cx="4146380" cy="433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solidFill>
                  <a:schemeClr val="tx1"/>
                </a:solidFill>
              </a:rPr>
              <a:t>WHY</a:t>
            </a:r>
          </a:p>
        </p:txBody>
      </p:sp>
      <p:sp>
        <p:nvSpPr>
          <p:cNvPr id="7" name="Rectangle 6">
            <a:extLst>
              <a:ext uri="{FF2B5EF4-FFF2-40B4-BE49-F238E27FC236}">
                <a16:creationId xmlns:a16="http://schemas.microsoft.com/office/drawing/2014/main" id="{14642437-DDA5-4EEF-8516-929E64EFA983}"/>
              </a:ext>
            </a:extLst>
          </p:cNvPr>
          <p:cNvSpPr/>
          <p:nvPr/>
        </p:nvSpPr>
        <p:spPr>
          <a:xfrm>
            <a:off x="3240055" y="706794"/>
            <a:ext cx="1256163" cy="433874"/>
          </a:xfrm>
          <a:prstGeom prst="rect">
            <a:avLst/>
          </a:prstGeom>
          <a:solidFill>
            <a:srgbClr val="DBB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b="1" dirty="0">
                <a:solidFill>
                  <a:schemeClr val="tx1"/>
                </a:solidFill>
              </a:rPr>
              <a:t>WHAT</a:t>
            </a:r>
          </a:p>
        </p:txBody>
      </p:sp>
      <p:sp>
        <p:nvSpPr>
          <p:cNvPr id="9" name="Rectangle 8">
            <a:extLst>
              <a:ext uri="{FF2B5EF4-FFF2-40B4-BE49-F238E27FC236}">
                <a16:creationId xmlns:a16="http://schemas.microsoft.com/office/drawing/2014/main" id="{F9461E3D-18AD-4C8E-94A3-54C5CC9E41F5}"/>
              </a:ext>
            </a:extLst>
          </p:cNvPr>
          <p:cNvSpPr/>
          <p:nvPr/>
        </p:nvSpPr>
        <p:spPr>
          <a:xfrm>
            <a:off x="360364" y="1336611"/>
            <a:ext cx="1249166" cy="307910"/>
          </a:xfrm>
          <a:prstGeom prst="rect">
            <a:avLst/>
          </a:prstGeom>
          <a:solidFill>
            <a:srgbClr val="E18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6. Enablers</a:t>
            </a:r>
          </a:p>
        </p:txBody>
      </p:sp>
      <p:sp>
        <p:nvSpPr>
          <p:cNvPr id="10" name="Rectangle 9">
            <a:extLst>
              <a:ext uri="{FF2B5EF4-FFF2-40B4-BE49-F238E27FC236}">
                <a16:creationId xmlns:a16="http://schemas.microsoft.com/office/drawing/2014/main" id="{17A82439-D550-4DC8-B689-9FA69ED1637D}"/>
              </a:ext>
            </a:extLst>
          </p:cNvPr>
          <p:cNvSpPr/>
          <p:nvPr/>
        </p:nvSpPr>
        <p:spPr>
          <a:xfrm>
            <a:off x="1805473" y="1336611"/>
            <a:ext cx="1245637" cy="307910"/>
          </a:xfrm>
          <a:prstGeom prst="rect">
            <a:avLst/>
          </a:prstGeom>
          <a:solidFill>
            <a:srgbClr val="6DD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5. Capabilities</a:t>
            </a:r>
          </a:p>
        </p:txBody>
      </p:sp>
      <p:sp>
        <p:nvSpPr>
          <p:cNvPr id="11" name="Rectangle 10">
            <a:extLst>
              <a:ext uri="{FF2B5EF4-FFF2-40B4-BE49-F238E27FC236}">
                <a16:creationId xmlns:a16="http://schemas.microsoft.com/office/drawing/2014/main" id="{9BC6DD20-559A-4A6E-B65B-3F7F41DE15A1}"/>
              </a:ext>
            </a:extLst>
          </p:cNvPr>
          <p:cNvSpPr/>
          <p:nvPr/>
        </p:nvSpPr>
        <p:spPr>
          <a:xfrm>
            <a:off x="3247052" y="1336611"/>
            <a:ext cx="1249166" cy="307910"/>
          </a:xfrm>
          <a:prstGeom prst="rect">
            <a:avLst/>
          </a:prstGeom>
          <a:solidFill>
            <a:srgbClr val="99A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4. Changes</a:t>
            </a:r>
          </a:p>
        </p:txBody>
      </p:sp>
      <p:sp>
        <p:nvSpPr>
          <p:cNvPr id="12" name="Rectangle 11">
            <a:extLst>
              <a:ext uri="{FF2B5EF4-FFF2-40B4-BE49-F238E27FC236}">
                <a16:creationId xmlns:a16="http://schemas.microsoft.com/office/drawing/2014/main" id="{4361A0CC-40CE-427F-B649-203FD81AD75B}"/>
              </a:ext>
            </a:extLst>
          </p:cNvPr>
          <p:cNvSpPr/>
          <p:nvPr/>
        </p:nvSpPr>
        <p:spPr>
          <a:xfrm>
            <a:off x="4692160" y="1336611"/>
            <a:ext cx="1249166" cy="307910"/>
          </a:xfrm>
          <a:prstGeom prst="rect">
            <a:avLst/>
          </a:prstGeom>
          <a:solidFill>
            <a:srgbClr val="F9B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3. Benefits</a:t>
            </a:r>
          </a:p>
        </p:txBody>
      </p:sp>
      <p:sp>
        <p:nvSpPr>
          <p:cNvPr id="13" name="Rectangle 12">
            <a:extLst>
              <a:ext uri="{FF2B5EF4-FFF2-40B4-BE49-F238E27FC236}">
                <a16:creationId xmlns:a16="http://schemas.microsoft.com/office/drawing/2014/main" id="{9DEBBFDC-7184-4381-A8C3-BEB559F5D000}"/>
              </a:ext>
            </a:extLst>
          </p:cNvPr>
          <p:cNvSpPr/>
          <p:nvPr/>
        </p:nvSpPr>
        <p:spPr>
          <a:xfrm>
            <a:off x="6137269" y="1336611"/>
            <a:ext cx="1249166" cy="307910"/>
          </a:xfrm>
          <a:prstGeom prst="rect">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2. Outcomes</a:t>
            </a:r>
          </a:p>
        </p:txBody>
      </p:sp>
      <p:sp>
        <p:nvSpPr>
          <p:cNvPr id="14" name="Rectangle 13">
            <a:extLst>
              <a:ext uri="{FF2B5EF4-FFF2-40B4-BE49-F238E27FC236}">
                <a16:creationId xmlns:a16="http://schemas.microsoft.com/office/drawing/2014/main" id="{8D8D0AF3-80F0-4612-AE39-FB0FEB1EB119}"/>
              </a:ext>
            </a:extLst>
          </p:cNvPr>
          <p:cNvSpPr/>
          <p:nvPr/>
        </p:nvSpPr>
        <p:spPr>
          <a:xfrm>
            <a:off x="7582377" y="1336611"/>
            <a:ext cx="1249166" cy="3079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1. Drivers</a:t>
            </a:r>
          </a:p>
        </p:txBody>
      </p:sp>
      <p:sp>
        <p:nvSpPr>
          <p:cNvPr id="15" name="Rectangle 14">
            <a:extLst>
              <a:ext uri="{FF2B5EF4-FFF2-40B4-BE49-F238E27FC236}">
                <a16:creationId xmlns:a16="http://schemas.microsoft.com/office/drawing/2014/main" id="{C7D29FE9-80C7-497E-9029-EB6A59F8B92E}"/>
              </a:ext>
            </a:extLst>
          </p:cNvPr>
          <p:cNvSpPr/>
          <p:nvPr/>
        </p:nvSpPr>
        <p:spPr>
          <a:xfrm>
            <a:off x="7582377" y="1840465"/>
            <a:ext cx="1249166" cy="419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Ability to provide real-time analytics</a:t>
            </a:r>
          </a:p>
        </p:txBody>
      </p:sp>
      <p:sp>
        <p:nvSpPr>
          <p:cNvPr id="19" name="Rectangle 18">
            <a:extLst>
              <a:ext uri="{FF2B5EF4-FFF2-40B4-BE49-F238E27FC236}">
                <a16:creationId xmlns:a16="http://schemas.microsoft.com/office/drawing/2014/main" id="{36D99D56-C189-409B-954A-6FDA81F5D6A9}"/>
              </a:ext>
            </a:extLst>
          </p:cNvPr>
          <p:cNvSpPr/>
          <p:nvPr/>
        </p:nvSpPr>
        <p:spPr>
          <a:xfrm>
            <a:off x="7582377" y="2366008"/>
            <a:ext cx="1249166" cy="4969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Ability to support new devices and features</a:t>
            </a:r>
          </a:p>
        </p:txBody>
      </p:sp>
      <p:sp>
        <p:nvSpPr>
          <p:cNvPr id="20" name="Rectangle 19">
            <a:extLst>
              <a:ext uri="{FF2B5EF4-FFF2-40B4-BE49-F238E27FC236}">
                <a16:creationId xmlns:a16="http://schemas.microsoft.com/office/drawing/2014/main" id="{3B025D86-8358-4C7A-82A4-3F6829AD4C68}"/>
              </a:ext>
            </a:extLst>
          </p:cNvPr>
          <p:cNvSpPr/>
          <p:nvPr/>
        </p:nvSpPr>
        <p:spPr>
          <a:xfrm>
            <a:off x="360364" y="1835215"/>
            <a:ext cx="1249166" cy="3336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Extended SDK capabilities</a:t>
            </a:r>
          </a:p>
          <a:p>
            <a:endParaRPr lang="en-US" sz="900" b="1" dirty="0">
              <a:solidFill>
                <a:schemeClr val="tx2">
                  <a:lumMod val="60000"/>
                  <a:lumOff val="40000"/>
                </a:schemeClr>
              </a:solidFill>
            </a:endParaRPr>
          </a:p>
          <a:p>
            <a:endParaRPr lang="en-US" sz="900" b="1" dirty="0">
              <a:solidFill>
                <a:schemeClr val="tx1"/>
              </a:solidFill>
            </a:endParaRPr>
          </a:p>
        </p:txBody>
      </p:sp>
      <p:sp>
        <p:nvSpPr>
          <p:cNvPr id="21" name="Rectangle 20">
            <a:extLst>
              <a:ext uri="{FF2B5EF4-FFF2-40B4-BE49-F238E27FC236}">
                <a16:creationId xmlns:a16="http://schemas.microsoft.com/office/drawing/2014/main" id="{83DAE6C9-B722-46C4-A378-D204A66164D4}"/>
              </a:ext>
            </a:extLst>
          </p:cNvPr>
          <p:cNvSpPr/>
          <p:nvPr/>
        </p:nvSpPr>
        <p:spPr>
          <a:xfrm>
            <a:off x="3247052" y="1840463"/>
            <a:ext cx="1249166" cy="419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Solution becomes more maintainable</a:t>
            </a:r>
            <a:endParaRPr lang="en-US" sz="900" b="1" dirty="0">
              <a:solidFill>
                <a:schemeClr val="tx2">
                  <a:lumMod val="60000"/>
                  <a:lumOff val="40000"/>
                </a:schemeClr>
              </a:solidFill>
            </a:endParaRPr>
          </a:p>
        </p:txBody>
      </p:sp>
      <p:sp>
        <p:nvSpPr>
          <p:cNvPr id="22" name="Rectangle 21">
            <a:extLst>
              <a:ext uri="{FF2B5EF4-FFF2-40B4-BE49-F238E27FC236}">
                <a16:creationId xmlns:a16="http://schemas.microsoft.com/office/drawing/2014/main" id="{5CE84D39-73BC-4059-81B2-ACE60B9018B5}"/>
              </a:ext>
            </a:extLst>
          </p:cNvPr>
          <p:cNvSpPr/>
          <p:nvPr/>
        </p:nvSpPr>
        <p:spPr>
          <a:xfrm>
            <a:off x="6137269" y="1840463"/>
            <a:ext cx="1249166" cy="3733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Timely and efficient service</a:t>
            </a:r>
          </a:p>
          <a:p>
            <a:endParaRPr lang="en-US" sz="900" b="1" dirty="0">
              <a:solidFill>
                <a:schemeClr val="tx2">
                  <a:lumMod val="60000"/>
                  <a:lumOff val="40000"/>
                </a:schemeClr>
              </a:solidFill>
            </a:endParaRPr>
          </a:p>
          <a:p>
            <a:endParaRPr lang="en-US" sz="900" b="1" dirty="0">
              <a:solidFill>
                <a:schemeClr val="tx2">
                  <a:lumMod val="60000"/>
                  <a:lumOff val="40000"/>
                </a:schemeClr>
              </a:solidFill>
            </a:endParaRPr>
          </a:p>
        </p:txBody>
      </p:sp>
      <p:sp>
        <p:nvSpPr>
          <p:cNvPr id="23" name="Rectangle 22">
            <a:extLst>
              <a:ext uri="{FF2B5EF4-FFF2-40B4-BE49-F238E27FC236}">
                <a16:creationId xmlns:a16="http://schemas.microsoft.com/office/drawing/2014/main" id="{88806B9D-C0F2-4BA7-B136-0CC4C785B24C}"/>
              </a:ext>
            </a:extLst>
          </p:cNvPr>
          <p:cNvSpPr/>
          <p:nvPr/>
        </p:nvSpPr>
        <p:spPr>
          <a:xfrm>
            <a:off x="4692160" y="1840462"/>
            <a:ext cx="1249166" cy="538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Unique data ownership facilitating innovations</a:t>
            </a:r>
            <a:endParaRPr lang="en-US" sz="900" b="1" dirty="0">
              <a:solidFill>
                <a:schemeClr val="tx2">
                  <a:lumMod val="60000"/>
                  <a:lumOff val="40000"/>
                </a:schemeClr>
              </a:solidFill>
            </a:endParaRPr>
          </a:p>
        </p:txBody>
      </p:sp>
      <p:sp>
        <p:nvSpPr>
          <p:cNvPr id="24" name="Rectangle 23">
            <a:extLst>
              <a:ext uri="{FF2B5EF4-FFF2-40B4-BE49-F238E27FC236}">
                <a16:creationId xmlns:a16="http://schemas.microsoft.com/office/drawing/2014/main" id="{BC8544AB-6167-4A8D-BCBB-3C378A250842}"/>
              </a:ext>
            </a:extLst>
          </p:cNvPr>
          <p:cNvSpPr/>
          <p:nvPr/>
        </p:nvSpPr>
        <p:spPr>
          <a:xfrm>
            <a:off x="1821714" y="2400956"/>
            <a:ext cx="1249166" cy="4338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Scalability &amp; high availability</a:t>
            </a:r>
          </a:p>
          <a:p>
            <a:endParaRPr lang="en-US" sz="900" b="1" dirty="0">
              <a:solidFill>
                <a:schemeClr val="tx2">
                  <a:lumMod val="60000"/>
                  <a:lumOff val="40000"/>
                </a:schemeClr>
              </a:solidFill>
            </a:endParaRPr>
          </a:p>
        </p:txBody>
      </p:sp>
      <p:sp>
        <p:nvSpPr>
          <p:cNvPr id="25" name="Rectangle 24">
            <a:extLst>
              <a:ext uri="{FF2B5EF4-FFF2-40B4-BE49-F238E27FC236}">
                <a16:creationId xmlns:a16="http://schemas.microsoft.com/office/drawing/2014/main" id="{CDC25C96-2098-406D-9448-2F693A015739}"/>
              </a:ext>
            </a:extLst>
          </p:cNvPr>
          <p:cNvSpPr/>
          <p:nvPr/>
        </p:nvSpPr>
        <p:spPr>
          <a:xfrm>
            <a:off x="362682" y="2274508"/>
            <a:ext cx="1249166" cy="266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Hosting on Cloud</a:t>
            </a:r>
            <a:endParaRPr lang="en-US" sz="900" b="1" dirty="0">
              <a:solidFill>
                <a:schemeClr val="tx2">
                  <a:lumMod val="60000"/>
                  <a:lumOff val="40000"/>
                </a:schemeClr>
              </a:solidFill>
            </a:endParaRPr>
          </a:p>
        </p:txBody>
      </p:sp>
      <p:sp>
        <p:nvSpPr>
          <p:cNvPr id="26" name="Rectangle 25">
            <a:extLst>
              <a:ext uri="{FF2B5EF4-FFF2-40B4-BE49-F238E27FC236}">
                <a16:creationId xmlns:a16="http://schemas.microsoft.com/office/drawing/2014/main" id="{A61268FF-68C9-4B74-89E2-D7D588ECB5BB}"/>
              </a:ext>
            </a:extLst>
          </p:cNvPr>
          <p:cNvSpPr/>
          <p:nvPr/>
        </p:nvSpPr>
        <p:spPr>
          <a:xfrm>
            <a:off x="357388" y="2672157"/>
            <a:ext cx="1249166" cy="3336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Advanced IoT management apps</a:t>
            </a:r>
          </a:p>
        </p:txBody>
      </p:sp>
      <p:sp>
        <p:nvSpPr>
          <p:cNvPr id="27" name="Rectangle 26">
            <a:extLst>
              <a:ext uri="{FF2B5EF4-FFF2-40B4-BE49-F238E27FC236}">
                <a16:creationId xmlns:a16="http://schemas.microsoft.com/office/drawing/2014/main" id="{DFAFC482-24D9-48B9-AA10-F0DA881C0D8C}"/>
              </a:ext>
            </a:extLst>
          </p:cNvPr>
          <p:cNvSpPr/>
          <p:nvPr/>
        </p:nvSpPr>
        <p:spPr>
          <a:xfrm>
            <a:off x="353353" y="3134474"/>
            <a:ext cx="1249166" cy="5262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sz="900" b="1" dirty="0">
                <a:solidFill>
                  <a:schemeClr val="tx1"/>
                </a:solidFill>
              </a:rPr>
              <a:t>Innovative approaches to data analysis</a:t>
            </a:r>
            <a:endParaRPr lang="en-US" sz="900" b="1" dirty="0">
              <a:solidFill>
                <a:schemeClr val="tx1"/>
              </a:solidFill>
            </a:endParaRPr>
          </a:p>
        </p:txBody>
      </p:sp>
      <p:sp>
        <p:nvSpPr>
          <p:cNvPr id="28" name="Rectangle 27">
            <a:extLst>
              <a:ext uri="{FF2B5EF4-FFF2-40B4-BE49-F238E27FC236}">
                <a16:creationId xmlns:a16="http://schemas.microsoft.com/office/drawing/2014/main" id="{A9B9703C-9A38-4F4E-9C48-27E7CB5154A5}"/>
              </a:ext>
            </a:extLst>
          </p:cNvPr>
          <p:cNvSpPr/>
          <p:nvPr/>
        </p:nvSpPr>
        <p:spPr>
          <a:xfrm>
            <a:off x="1803707" y="2939938"/>
            <a:ext cx="1249166" cy="431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Support more types of IoT devices</a:t>
            </a:r>
          </a:p>
          <a:p>
            <a:endParaRPr lang="en-US" sz="900" b="1" dirty="0">
              <a:solidFill>
                <a:schemeClr val="tx2">
                  <a:lumMod val="60000"/>
                  <a:lumOff val="40000"/>
                </a:schemeClr>
              </a:solidFill>
            </a:endParaRPr>
          </a:p>
        </p:txBody>
      </p:sp>
      <p:sp>
        <p:nvSpPr>
          <p:cNvPr id="29" name="Rectangle 28">
            <a:extLst>
              <a:ext uri="{FF2B5EF4-FFF2-40B4-BE49-F238E27FC236}">
                <a16:creationId xmlns:a16="http://schemas.microsoft.com/office/drawing/2014/main" id="{510A2AA1-7063-4950-85BF-325023E3EEAB}"/>
              </a:ext>
            </a:extLst>
          </p:cNvPr>
          <p:cNvSpPr/>
          <p:nvPr/>
        </p:nvSpPr>
        <p:spPr>
          <a:xfrm>
            <a:off x="1803707" y="3474463"/>
            <a:ext cx="1249166" cy="4479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Easy onboarding &amp; support</a:t>
            </a:r>
          </a:p>
          <a:p>
            <a:endParaRPr lang="en-US" sz="900" b="1" dirty="0">
              <a:solidFill>
                <a:schemeClr val="tx2">
                  <a:lumMod val="60000"/>
                  <a:lumOff val="40000"/>
                </a:schemeClr>
              </a:solidFill>
            </a:endParaRPr>
          </a:p>
        </p:txBody>
      </p:sp>
      <p:sp>
        <p:nvSpPr>
          <p:cNvPr id="30" name="Rectangle 29">
            <a:extLst>
              <a:ext uri="{FF2B5EF4-FFF2-40B4-BE49-F238E27FC236}">
                <a16:creationId xmlns:a16="http://schemas.microsoft.com/office/drawing/2014/main" id="{C38E6F0F-EAE1-460D-848A-3BBA15CDC309}"/>
              </a:ext>
            </a:extLst>
          </p:cNvPr>
          <p:cNvSpPr/>
          <p:nvPr/>
        </p:nvSpPr>
        <p:spPr>
          <a:xfrm>
            <a:off x="1807790" y="4072640"/>
            <a:ext cx="1249166" cy="477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Advanced insights based on collected data</a:t>
            </a:r>
          </a:p>
          <a:p>
            <a:endParaRPr lang="en-US" sz="900" b="1" dirty="0">
              <a:solidFill>
                <a:schemeClr val="tx2">
                  <a:lumMod val="60000"/>
                  <a:lumOff val="40000"/>
                </a:schemeClr>
              </a:solidFill>
            </a:endParaRPr>
          </a:p>
        </p:txBody>
      </p:sp>
      <p:sp>
        <p:nvSpPr>
          <p:cNvPr id="32" name="Rectangle 31">
            <a:extLst>
              <a:ext uri="{FF2B5EF4-FFF2-40B4-BE49-F238E27FC236}">
                <a16:creationId xmlns:a16="http://schemas.microsoft.com/office/drawing/2014/main" id="{5C013755-F89E-4FF5-BE23-43986720A4B1}"/>
              </a:ext>
            </a:extLst>
          </p:cNvPr>
          <p:cNvSpPr/>
          <p:nvPr/>
        </p:nvSpPr>
        <p:spPr>
          <a:xfrm>
            <a:off x="3234874" y="2965964"/>
            <a:ext cx="1249166" cy="493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New insights from available data</a:t>
            </a:r>
          </a:p>
          <a:p>
            <a:endParaRPr lang="en-US" sz="900" b="1" dirty="0">
              <a:solidFill>
                <a:schemeClr val="tx1"/>
              </a:solidFill>
            </a:endParaRPr>
          </a:p>
          <a:p>
            <a:endParaRPr lang="en-US" sz="900" b="1" dirty="0">
              <a:solidFill>
                <a:schemeClr val="tx2">
                  <a:lumMod val="60000"/>
                  <a:lumOff val="40000"/>
                </a:schemeClr>
              </a:solidFill>
            </a:endParaRPr>
          </a:p>
        </p:txBody>
      </p:sp>
      <p:sp>
        <p:nvSpPr>
          <p:cNvPr id="33" name="Rectangle 32">
            <a:extLst>
              <a:ext uri="{FF2B5EF4-FFF2-40B4-BE49-F238E27FC236}">
                <a16:creationId xmlns:a16="http://schemas.microsoft.com/office/drawing/2014/main" id="{08707EA8-FB97-4700-B105-0CCF9E70C1E5}"/>
              </a:ext>
            </a:extLst>
          </p:cNvPr>
          <p:cNvSpPr/>
          <p:nvPr/>
        </p:nvSpPr>
        <p:spPr>
          <a:xfrm>
            <a:off x="3241567" y="3591000"/>
            <a:ext cx="1249166" cy="331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New level of customer service</a:t>
            </a:r>
          </a:p>
          <a:p>
            <a:endParaRPr lang="en-US" sz="900" b="1" dirty="0">
              <a:solidFill>
                <a:schemeClr val="tx1"/>
              </a:solidFill>
            </a:endParaRPr>
          </a:p>
          <a:p>
            <a:endParaRPr lang="en-US" sz="900" b="1" dirty="0">
              <a:solidFill>
                <a:schemeClr val="tx2">
                  <a:lumMod val="60000"/>
                  <a:lumOff val="40000"/>
                </a:schemeClr>
              </a:solidFill>
            </a:endParaRPr>
          </a:p>
        </p:txBody>
      </p:sp>
      <p:sp>
        <p:nvSpPr>
          <p:cNvPr id="35" name="Rectangle 34">
            <a:extLst>
              <a:ext uri="{FF2B5EF4-FFF2-40B4-BE49-F238E27FC236}">
                <a16:creationId xmlns:a16="http://schemas.microsoft.com/office/drawing/2014/main" id="{BA312F0C-D318-4C5D-9A70-B696CB7BD053}"/>
              </a:ext>
            </a:extLst>
          </p:cNvPr>
          <p:cNvSpPr/>
          <p:nvPr/>
        </p:nvSpPr>
        <p:spPr>
          <a:xfrm>
            <a:off x="4698853" y="3152542"/>
            <a:ext cx="1249166" cy="608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Existing customers armed with new level of control over smart house</a:t>
            </a:r>
          </a:p>
        </p:txBody>
      </p:sp>
      <p:sp>
        <p:nvSpPr>
          <p:cNvPr id="37" name="Rectangle 36">
            <a:extLst>
              <a:ext uri="{FF2B5EF4-FFF2-40B4-BE49-F238E27FC236}">
                <a16:creationId xmlns:a16="http://schemas.microsoft.com/office/drawing/2014/main" id="{D1FA156D-BE45-4858-90BB-81466FC22AC7}"/>
              </a:ext>
            </a:extLst>
          </p:cNvPr>
          <p:cNvSpPr/>
          <p:nvPr/>
        </p:nvSpPr>
        <p:spPr>
          <a:xfrm>
            <a:off x="4699700" y="2507973"/>
            <a:ext cx="1249166" cy="5261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Increase in competitiveness on the market</a:t>
            </a:r>
          </a:p>
          <a:p>
            <a:endParaRPr lang="en-US" sz="900" b="1" dirty="0">
              <a:solidFill>
                <a:schemeClr val="tx2">
                  <a:lumMod val="60000"/>
                  <a:lumOff val="40000"/>
                </a:schemeClr>
              </a:solidFill>
            </a:endParaRPr>
          </a:p>
        </p:txBody>
      </p:sp>
      <p:sp>
        <p:nvSpPr>
          <p:cNvPr id="38" name="Rectangle 37">
            <a:extLst>
              <a:ext uri="{FF2B5EF4-FFF2-40B4-BE49-F238E27FC236}">
                <a16:creationId xmlns:a16="http://schemas.microsoft.com/office/drawing/2014/main" id="{7BA5CB17-22F0-4783-97BB-0C6772643E61}"/>
              </a:ext>
            </a:extLst>
          </p:cNvPr>
          <p:cNvSpPr/>
          <p:nvPr/>
        </p:nvSpPr>
        <p:spPr>
          <a:xfrm>
            <a:off x="6141557" y="2417794"/>
            <a:ext cx="1249166" cy="343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Modernized business</a:t>
            </a:r>
            <a:endParaRPr lang="en-US" sz="900" b="1" dirty="0">
              <a:solidFill>
                <a:schemeClr val="tx2">
                  <a:lumMod val="60000"/>
                  <a:lumOff val="40000"/>
                </a:schemeClr>
              </a:solidFill>
            </a:endParaRPr>
          </a:p>
        </p:txBody>
      </p:sp>
      <p:sp>
        <p:nvSpPr>
          <p:cNvPr id="39" name="Rectangle 38">
            <a:extLst>
              <a:ext uri="{FF2B5EF4-FFF2-40B4-BE49-F238E27FC236}">
                <a16:creationId xmlns:a16="http://schemas.microsoft.com/office/drawing/2014/main" id="{6C15572F-3309-40DE-8BCF-E555BDE95B9C}"/>
              </a:ext>
            </a:extLst>
          </p:cNvPr>
          <p:cNvSpPr/>
          <p:nvPr/>
        </p:nvSpPr>
        <p:spPr>
          <a:xfrm>
            <a:off x="6140710" y="3011804"/>
            <a:ext cx="1249166" cy="5261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Enhanced reputation within all types of customers</a:t>
            </a:r>
            <a:endParaRPr lang="en-US" sz="900" b="1" dirty="0">
              <a:solidFill>
                <a:schemeClr val="tx2">
                  <a:lumMod val="60000"/>
                  <a:lumOff val="40000"/>
                </a:schemeClr>
              </a:solidFill>
            </a:endParaRPr>
          </a:p>
          <a:p>
            <a:endParaRPr lang="en-US" sz="900" b="1" dirty="0">
              <a:solidFill>
                <a:schemeClr val="tx2">
                  <a:lumMod val="60000"/>
                  <a:lumOff val="40000"/>
                </a:schemeClr>
              </a:solidFill>
            </a:endParaRPr>
          </a:p>
        </p:txBody>
      </p:sp>
      <p:cxnSp>
        <p:nvCxnSpPr>
          <p:cNvPr id="3" name="Straight Arrow Connector 2">
            <a:extLst>
              <a:ext uri="{FF2B5EF4-FFF2-40B4-BE49-F238E27FC236}">
                <a16:creationId xmlns:a16="http://schemas.microsoft.com/office/drawing/2014/main" id="{2030B7B4-3E60-4F41-8CD3-448B0DF4A44E}"/>
              </a:ext>
            </a:extLst>
          </p:cNvPr>
          <p:cNvCxnSpPr>
            <a:cxnSpLocks/>
            <a:stCxn id="20" idx="3"/>
            <a:endCxn id="24" idx="1"/>
          </p:cNvCxnSpPr>
          <p:nvPr/>
        </p:nvCxnSpPr>
        <p:spPr>
          <a:xfrm>
            <a:off x="1609530" y="2002042"/>
            <a:ext cx="212184" cy="615851"/>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36D962D-686B-449B-9EA4-ACCACAFFF2ED}"/>
              </a:ext>
            </a:extLst>
          </p:cNvPr>
          <p:cNvCxnSpPr>
            <a:cxnSpLocks/>
            <a:stCxn id="27" idx="3"/>
            <a:endCxn id="30" idx="1"/>
          </p:cNvCxnSpPr>
          <p:nvPr/>
        </p:nvCxnSpPr>
        <p:spPr>
          <a:xfrm>
            <a:off x="1602519" y="3397579"/>
            <a:ext cx="205271" cy="91373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DAAD2E6-A35E-40E2-B00B-EEC652D2A177}"/>
              </a:ext>
            </a:extLst>
          </p:cNvPr>
          <p:cNvCxnSpPr>
            <a:cxnSpLocks/>
            <a:stCxn id="27" idx="3"/>
            <a:endCxn id="94" idx="1"/>
          </p:cNvCxnSpPr>
          <p:nvPr/>
        </p:nvCxnSpPr>
        <p:spPr>
          <a:xfrm flipV="1">
            <a:off x="1602519" y="2027593"/>
            <a:ext cx="196449" cy="1369986"/>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9CDB87-D2C0-4308-AF5F-BAA583C8467B}"/>
              </a:ext>
            </a:extLst>
          </p:cNvPr>
          <p:cNvCxnSpPr>
            <a:cxnSpLocks/>
            <a:stCxn id="24" idx="3"/>
            <a:endCxn id="71" idx="1"/>
          </p:cNvCxnSpPr>
          <p:nvPr/>
        </p:nvCxnSpPr>
        <p:spPr>
          <a:xfrm>
            <a:off x="3070880" y="2617893"/>
            <a:ext cx="163967" cy="1176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A2288C-0656-4A3C-AC75-5215CEDB535F}"/>
              </a:ext>
            </a:extLst>
          </p:cNvPr>
          <p:cNvCxnSpPr>
            <a:cxnSpLocks/>
            <a:stCxn id="29" idx="3"/>
            <a:endCxn id="33" idx="1"/>
          </p:cNvCxnSpPr>
          <p:nvPr/>
        </p:nvCxnSpPr>
        <p:spPr>
          <a:xfrm>
            <a:off x="3052873" y="3698420"/>
            <a:ext cx="188694" cy="5826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6C6A34D-507D-4952-9C90-A8A2FC6A7375}"/>
              </a:ext>
            </a:extLst>
          </p:cNvPr>
          <p:cNvCxnSpPr>
            <a:cxnSpLocks/>
            <a:stCxn id="29" idx="3"/>
            <a:endCxn id="32" idx="1"/>
          </p:cNvCxnSpPr>
          <p:nvPr/>
        </p:nvCxnSpPr>
        <p:spPr>
          <a:xfrm flipV="1">
            <a:off x="3052873" y="3212853"/>
            <a:ext cx="182001" cy="485567"/>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DAED824-BA71-4D0A-93D7-CD56B9F9FE73}"/>
              </a:ext>
            </a:extLst>
          </p:cNvPr>
          <p:cNvCxnSpPr>
            <a:cxnSpLocks/>
            <a:stCxn id="30" idx="3"/>
            <a:endCxn id="33" idx="1"/>
          </p:cNvCxnSpPr>
          <p:nvPr/>
        </p:nvCxnSpPr>
        <p:spPr>
          <a:xfrm flipV="1">
            <a:off x="3056956" y="3756689"/>
            <a:ext cx="184611" cy="55462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9B847236-027A-4E24-879B-17FA243365BE}"/>
              </a:ext>
            </a:extLst>
          </p:cNvPr>
          <p:cNvSpPr/>
          <p:nvPr/>
        </p:nvSpPr>
        <p:spPr>
          <a:xfrm>
            <a:off x="3234847" y="2454321"/>
            <a:ext cx="1249166" cy="350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Increase of customer’s audience</a:t>
            </a:r>
          </a:p>
          <a:p>
            <a:endParaRPr lang="en-US" sz="900" b="1" dirty="0">
              <a:solidFill>
                <a:schemeClr val="tx2">
                  <a:lumMod val="60000"/>
                  <a:lumOff val="40000"/>
                </a:schemeClr>
              </a:solidFill>
            </a:endParaRPr>
          </a:p>
        </p:txBody>
      </p:sp>
      <p:cxnSp>
        <p:nvCxnSpPr>
          <p:cNvPr id="75" name="Straight Arrow Connector 74">
            <a:extLst>
              <a:ext uri="{FF2B5EF4-FFF2-40B4-BE49-F238E27FC236}">
                <a16:creationId xmlns:a16="http://schemas.microsoft.com/office/drawing/2014/main" id="{839E85CA-5B68-462E-BBF6-BCFA31B7BB3B}"/>
              </a:ext>
            </a:extLst>
          </p:cNvPr>
          <p:cNvCxnSpPr>
            <a:cxnSpLocks/>
            <a:stCxn id="28" idx="3"/>
            <a:endCxn id="71" idx="1"/>
          </p:cNvCxnSpPr>
          <p:nvPr/>
        </p:nvCxnSpPr>
        <p:spPr>
          <a:xfrm flipV="1">
            <a:off x="3052873" y="2629662"/>
            <a:ext cx="181974" cy="52586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7A5F055-4E11-4B63-AACD-65432CB4BCB2}"/>
              </a:ext>
            </a:extLst>
          </p:cNvPr>
          <p:cNvCxnSpPr>
            <a:cxnSpLocks/>
            <a:stCxn id="33" idx="3"/>
            <a:endCxn id="35" idx="1"/>
          </p:cNvCxnSpPr>
          <p:nvPr/>
        </p:nvCxnSpPr>
        <p:spPr>
          <a:xfrm flipV="1">
            <a:off x="4490733" y="3456954"/>
            <a:ext cx="208120" cy="299735"/>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AC2C695-884E-4439-A379-F253799072D9}"/>
              </a:ext>
            </a:extLst>
          </p:cNvPr>
          <p:cNvCxnSpPr>
            <a:cxnSpLocks/>
            <a:stCxn id="32" idx="3"/>
          </p:cNvCxnSpPr>
          <p:nvPr/>
        </p:nvCxnSpPr>
        <p:spPr>
          <a:xfrm flipV="1">
            <a:off x="4484040" y="2617895"/>
            <a:ext cx="214813" cy="59495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C639D8-3615-4F8D-9386-E2D3CDD24DED}"/>
              </a:ext>
            </a:extLst>
          </p:cNvPr>
          <p:cNvCxnSpPr>
            <a:cxnSpLocks/>
            <a:stCxn id="33" idx="3"/>
            <a:endCxn id="37" idx="1"/>
          </p:cNvCxnSpPr>
          <p:nvPr/>
        </p:nvCxnSpPr>
        <p:spPr>
          <a:xfrm flipV="1">
            <a:off x="4490733" y="2771067"/>
            <a:ext cx="208967" cy="98562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18FC143-C3EA-49CC-9321-012751CBCAE3}"/>
              </a:ext>
            </a:extLst>
          </p:cNvPr>
          <p:cNvCxnSpPr>
            <a:cxnSpLocks/>
            <a:stCxn id="32" idx="3"/>
            <a:endCxn id="23" idx="1"/>
          </p:cNvCxnSpPr>
          <p:nvPr/>
        </p:nvCxnSpPr>
        <p:spPr>
          <a:xfrm flipV="1">
            <a:off x="4484040" y="2109884"/>
            <a:ext cx="208120" cy="110296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2AD5BFF-81DF-493E-AE63-92C2FE370999}"/>
              </a:ext>
            </a:extLst>
          </p:cNvPr>
          <p:cNvCxnSpPr>
            <a:cxnSpLocks/>
            <a:stCxn id="21" idx="3"/>
            <a:endCxn id="35" idx="1"/>
          </p:cNvCxnSpPr>
          <p:nvPr/>
        </p:nvCxnSpPr>
        <p:spPr>
          <a:xfrm>
            <a:off x="4496218" y="2050216"/>
            <a:ext cx="202635" cy="140673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3D708AB5-7A7E-49F7-A515-B60CEDBBE24B}"/>
              </a:ext>
            </a:extLst>
          </p:cNvPr>
          <p:cNvCxnSpPr>
            <a:cxnSpLocks/>
            <a:stCxn id="71" idx="3"/>
            <a:endCxn id="37" idx="1"/>
          </p:cNvCxnSpPr>
          <p:nvPr/>
        </p:nvCxnSpPr>
        <p:spPr>
          <a:xfrm>
            <a:off x="4484013" y="2629662"/>
            <a:ext cx="215687" cy="141405"/>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E27959F-C441-4F22-A955-6A4D97A02068}"/>
              </a:ext>
            </a:extLst>
          </p:cNvPr>
          <p:cNvCxnSpPr>
            <a:cxnSpLocks/>
            <a:stCxn id="37" idx="3"/>
          </p:cNvCxnSpPr>
          <p:nvPr/>
        </p:nvCxnSpPr>
        <p:spPr>
          <a:xfrm>
            <a:off x="5948866" y="2771067"/>
            <a:ext cx="199384" cy="371327"/>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E073DA5-14B8-4DEA-A7EB-0C0F67D4E18E}"/>
              </a:ext>
            </a:extLst>
          </p:cNvPr>
          <p:cNvCxnSpPr>
            <a:cxnSpLocks/>
            <a:stCxn id="23" idx="3"/>
            <a:endCxn id="38" idx="1"/>
          </p:cNvCxnSpPr>
          <p:nvPr/>
        </p:nvCxnSpPr>
        <p:spPr>
          <a:xfrm>
            <a:off x="5941326" y="2109884"/>
            <a:ext cx="200231" cy="479473"/>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9667167-AB1B-4428-B735-76138525F95F}"/>
              </a:ext>
            </a:extLst>
          </p:cNvPr>
          <p:cNvCxnSpPr>
            <a:cxnSpLocks/>
            <a:stCxn id="35" idx="3"/>
            <a:endCxn id="39" idx="1"/>
          </p:cNvCxnSpPr>
          <p:nvPr/>
        </p:nvCxnSpPr>
        <p:spPr>
          <a:xfrm flipV="1">
            <a:off x="5948019" y="3274898"/>
            <a:ext cx="192691" cy="182056"/>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CDC7864-6685-4763-9481-5A4DBC467195}"/>
              </a:ext>
            </a:extLst>
          </p:cNvPr>
          <p:cNvCxnSpPr>
            <a:cxnSpLocks/>
            <a:stCxn id="23" idx="3"/>
            <a:endCxn id="39" idx="1"/>
          </p:cNvCxnSpPr>
          <p:nvPr/>
        </p:nvCxnSpPr>
        <p:spPr>
          <a:xfrm>
            <a:off x="5941326" y="2109884"/>
            <a:ext cx="199384" cy="1165014"/>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565C59B-8054-47F1-9744-A914FFF3A870}"/>
              </a:ext>
            </a:extLst>
          </p:cNvPr>
          <p:cNvCxnSpPr>
            <a:cxnSpLocks/>
            <a:stCxn id="37" idx="3"/>
          </p:cNvCxnSpPr>
          <p:nvPr/>
        </p:nvCxnSpPr>
        <p:spPr>
          <a:xfrm flipV="1">
            <a:off x="5948866" y="2717605"/>
            <a:ext cx="199384" cy="5346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D045FC5C-8E45-4A36-8766-AE3D2960A196}"/>
              </a:ext>
            </a:extLst>
          </p:cNvPr>
          <p:cNvCxnSpPr>
            <a:cxnSpLocks/>
            <a:stCxn id="38" idx="3"/>
            <a:endCxn id="19" idx="1"/>
          </p:cNvCxnSpPr>
          <p:nvPr/>
        </p:nvCxnSpPr>
        <p:spPr>
          <a:xfrm>
            <a:off x="7390723" y="2589357"/>
            <a:ext cx="191654" cy="2510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E678FCA-2EDF-4069-9AF1-06456AF095F8}"/>
              </a:ext>
            </a:extLst>
          </p:cNvPr>
          <p:cNvCxnSpPr>
            <a:cxnSpLocks/>
            <a:stCxn id="22" idx="3"/>
            <a:endCxn id="15" idx="1"/>
          </p:cNvCxnSpPr>
          <p:nvPr/>
        </p:nvCxnSpPr>
        <p:spPr>
          <a:xfrm>
            <a:off x="7386435" y="2027119"/>
            <a:ext cx="195942" cy="2309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67202011-13D0-4A42-8242-611DFF9CE43B}"/>
              </a:ext>
            </a:extLst>
          </p:cNvPr>
          <p:cNvCxnSpPr>
            <a:cxnSpLocks/>
            <a:endCxn id="15" idx="1"/>
          </p:cNvCxnSpPr>
          <p:nvPr/>
        </p:nvCxnSpPr>
        <p:spPr>
          <a:xfrm flipV="1">
            <a:off x="7378895" y="2050217"/>
            <a:ext cx="203482" cy="105929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028E6C5A-0FA7-46AB-BE6D-E04C6DD6EDF7}"/>
              </a:ext>
            </a:extLst>
          </p:cNvPr>
          <p:cNvCxnSpPr>
            <a:cxnSpLocks/>
            <a:stCxn id="38" idx="3"/>
            <a:endCxn id="15" idx="1"/>
          </p:cNvCxnSpPr>
          <p:nvPr/>
        </p:nvCxnSpPr>
        <p:spPr>
          <a:xfrm flipV="1">
            <a:off x="7390723" y="2050217"/>
            <a:ext cx="191654" cy="539140"/>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D3387C77-EBD8-4229-BDA1-6C7E49CA8E27}"/>
              </a:ext>
            </a:extLst>
          </p:cNvPr>
          <p:cNvSpPr/>
          <p:nvPr/>
        </p:nvSpPr>
        <p:spPr>
          <a:xfrm>
            <a:off x="1798968" y="1835214"/>
            <a:ext cx="1249166" cy="3847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Real-time analytics</a:t>
            </a:r>
          </a:p>
          <a:p>
            <a:endParaRPr lang="en-US" sz="900" b="1" dirty="0">
              <a:solidFill>
                <a:schemeClr val="tx2">
                  <a:lumMod val="60000"/>
                  <a:lumOff val="40000"/>
                </a:schemeClr>
              </a:solidFill>
            </a:endParaRPr>
          </a:p>
        </p:txBody>
      </p:sp>
      <p:cxnSp>
        <p:nvCxnSpPr>
          <p:cNvPr id="102" name="Straight Arrow Connector 101">
            <a:extLst>
              <a:ext uri="{FF2B5EF4-FFF2-40B4-BE49-F238E27FC236}">
                <a16:creationId xmlns:a16="http://schemas.microsoft.com/office/drawing/2014/main" id="{FB424D2F-2D6E-4244-B3DF-E9D2A0592077}"/>
              </a:ext>
            </a:extLst>
          </p:cNvPr>
          <p:cNvCxnSpPr>
            <a:cxnSpLocks/>
            <a:stCxn id="20" idx="3"/>
            <a:endCxn id="94" idx="1"/>
          </p:cNvCxnSpPr>
          <p:nvPr/>
        </p:nvCxnSpPr>
        <p:spPr>
          <a:xfrm>
            <a:off x="1609530" y="2002042"/>
            <a:ext cx="189438" cy="25551"/>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48FF17F5-C8A5-4F89-A7A3-1FB2B91EFDF0}"/>
              </a:ext>
            </a:extLst>
          </p:cNvPr>
          <p:cNvCxnSpPr>
            <a:cxnSpLocks/>
            <a:stCxn id="20" idx="3"/>
            <a:endCxn id="28" idx="1"/>
          </p:cNvCxnSpPr>
          <p:nvPr/>
        </p:nvCxnSpPr>
        <p:spPr>
          <a:xfrm>
            <a:off x="1609530" y="2002042"/>
            <a:ext cx="194177" cy="115348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50D8315-D7CD-45EC-B36C-4E248B3F3531}"/>
              </a:ext>
            </a:extLst>
          </p:cNvPr>
          <p:cNvCxnSpPr>
            <a:cxnSpLocks/>
            <a:stCxn id="20" idx="3"/>
            <a:endCxn id="29" idx="1"/>
          </p:cNvCxnSpPr>
          <p:nvPr/>
        </p:nvCxnSpPr>
        <p:spPr>
          <a:xfrm>
            <a:off x="1609530" y="2002042"/>
            <a:ext cx="194177" cy="169637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B2457558-970D-4F69-A157-F2E241071827}"/>
              </a:ext>
            </a:extLst>
          </p:cNvPr>
          <p:cNvSpPr/>
          <p:nvPr/>
        </p:nvSpPr>
        <p:spPr>
          <a:xfrm>
            <a:off x="7576224" y="3159699"/>
            <a:ext cx="1249166" cy="3895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Integration with HUAWEI</a:t>
            </a:r>
          </a:p>
        </p:txBody>
      </p:sp>
      <p:sp>
        <p:nvSpPr>
          <p:cNvPr id="72" name="Rectangle 71">
            <a:extLst>
              <a:ext uri="{FF2B5EF4-FFF2-40B4-BE49-F238E27FC236}">
                <a16:creationId xmlns:a16="http://schemas.microsoft.com/office/drawing/2014/main" id="{261B482D-9AB8-49C7-800D-2C6D87E36BC1}"/>
              </a:ext>
            </a:extLst>
          </p:cNvPr>
          <p:cNvSpPr/>
          <p:nvPr/>
        </p:nvSpPr>
        <p:spPr>
          <a:xfrm>
            <a:off x="4694760" y="3934144"/>
            <a:ext cx="1249166" cy="408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Expansion to new market</a:t>
            </a:r>
          </a:p>
        </p:txBody>
      </p:sp>
      <p:cxnSp>
        <p:nvCxnSpPr>
          <p:cNvPr id="101" name="Straight Arrow Connector 100">
            <a:extLst>
              <a:ext uri="{FF2B5EF4-FFF2-40B4-BE49-F238E27FC236}">
                <a16:creationId xmlns:a16="http://schemas.microsoft.com/office/drawing/2014/main" id="{4D8BE67E-EC1C-4DE5-BB2A-B79D7AA2F74F}"/>
              </a:ext>
            </a:extLst>
          </p:cNvPr>
          <p:cNvCxnSpPr>
            <a:cxnSpLocks/>
            <a:stCxn id="25" idx="3"/>
          </p:cNvCxnSpPr>
          <p:nvPr/>
        </p:nvCxnSpPr>
        <p:spPr>
          <a:xfrm>
            <a:off x="1611848" y="2407547"/>
            <a:ext cx="205271" cy="77273"/>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19966A0-0352-4923-83F7-8EE7D24D8983}"/>
              </a:ext>
            </a:extLst>
          </p:cNvPr>
          <p:cNvCxnSpPr>
            <a:cxnSpLocks/>
            <a:stCxn id="26" idx="3"/>
          </p:cNvCxnSpPr>
          <p:nvPr/>
        </p:nvCxnSpPr>
        <p:spPr>
          <a:xfrm>
            <a:off x="1606554" y="2838984"/>
            <a:ext cx="200026" cy="377611"/>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D4F8ACD-40B3-48DD-BD74-AA07E7F39275}"/>
              </a:ext>
            </a:extLst>
          </p:cNvPr>
          <p:cNvCxnSpPr>
            <a:cxnSpLocks/>
            <a:stCxn id="94" idx="3"/>
            <a:endCxn id="71" idx="1"/>
          </p:cNvCxnSpPr>
          <p:nvPr/>
        </p:nvCxnSpPr>
        <p:spPr>
          <a:xfrm>
            <a:off x="3048134" y="2027593"/>
            <a:ext cx="186713" cy="60206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E8835F5-E672-4892-B18A-5C69BE02B578}"/>
              </a:ext>
            </a:extLst>
          </p:cNvPr>
          <p:cNvCxnSpPr>
            <a:cxnSpLocks/>
            <a:stCxn id="94" idx="3"/>
            <a:endCxn id="32" idx="1"/>
          </p:cNvCxnSpPr>
          <p:nvPr/>
        </p:nvCxnSpPr>
        <p:spPr>
          <a:xfrm>
            <a:off x="3048134" y="2027593"/>
            <a:ext cx="186740" cy="1185260"/>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7AC6734-4851-4CC8-818D-B7A017244220}"/>
              </a:ext>
            </a:extLst>
          </p:cNvPr>
          <p:cNvCxnSpPr>
            <a:cxnSpLocks/>
            <a:stCxn id="94" idx="3"/>
            <a:endCxn id="33" idx="1"/>
          </p:cNvCxnSpPr>
          <p:nvPr/>
        </p:nvCxnSpPr>
        <p:spPr>
          <a:xfrm>
            <a:off x="3048134" y="2027593"/>
            <a:ext cx="193433" cy="1729096"/>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E3F622E-613B-4DCC-B88C-4C952997F260}"/>
              </a:ext>
            </a:extLst>
          </p:cNvPr>
          <p:cNvCxnSpPr>
            <a:cxnSpLocks/>
            <a:stCxn id="28" idx="3"/>
            <a:endCxn id="33" idx="1"/>
          </p:cNvCxnSpPr>
          <p:nvPr/>
        </p:nvCxnSpPr>
        <p:spPr>
          <a:xfrm>
            <a:off x="3052873" y="3155524"/>
            <a:ext cx="188694" cy="601165"/>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DCA51F-8BFC-48CE-8B02-0942E622499A}"/>
              </a:ext>
            </a:extLst>
          </p:cNvPr>
          <p:cNvCxnSpPr>
            <a:cxnSpLocks/>
            <a:stCxn id="29" idx="3"/>
          </p:cNvCxnSpPr>
          <p:nvPr/>
        </p:nvCxnSpPr>
        <p:spPr>
          <a:xfrm flipV="1">
            <a:off x="3052873" y="2771067"/>
            <a:ext cx="181974" cy="927353"/>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5D49B1D-6D96-4C3E-A694-26DF71234B8C}"/>
              </a:ext>
            </a:extLst>
          </p:cNvPr>
          <p:cNvCxnSpPr>
            <a:cxnSpLocks/>
            <a:endCxn id="21" idx="1"/>
          </p:cNvCxnSpPr>
          <p:nvPr/>
        </p:nvCxnSpPr>
        <p:spPr>
          <a:xfrm flipV="1">
            <a:off x="3056956" y="2050216"/>
            <a:ext cx="190096" cy="177946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49BC69E-742F-47DC-A123-CA2A5AC946B8}"/>
              </a:ext>
            </a:extLst>
          </p:cNvPr>
          <p:cNvCxnSpPr>
            <a:cxnSpLocks/>
            <a:stCxn id="30" idx="3"/>
          </p:cNvCxnSpPr>
          <p:nvPr/>
        </p:nvCxnSpPr>
        <p:spPr>
          <a:xfrm flipV="1">
            <a:off x="3056956" y="3371109"/>
            <a:ext cx="177891" cy="940209"/>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8E7345C-42F0-4DFC-9997-2F0BFFAA497D}"/>
              </a:ext>
            </a:extLst>
          </p:cNvPr>
          <p:cNvCxnSpPr>
            <a:cxnSpLocks/>
            <a:stCxn id="30" idx="3"/>
          </p:cNvCxnSpPr>
          <p:nvPr/>
        </p:nvCxnSpPr>
        <p:spPr>
          <a:xfrm flipV="1">
            <a:off x="3056956" y="2760920"/>
            <a:ext cx="200565" cy="1550398"/>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845DBED-876D-48F4-A91C-CFD73688F251}"/>
              </a:ext>
            </a:extLst>
          </p:cNvPr>
          <p:cNvCxnSpPr>
            <a:cxnSpLocks/>
            <a:stCxn id="33" idx="3"/>
            <a:endCxn id="72" idx="1"/>
          </p:cNvCxnSpPr>
          <p:nvPr/>
        </p:nvCxnSpPr>
        <p:spPr>
          <a:xfrm>
            <a:off x="4490733" y="3756689"/>
            <a:ext cx="204027" cy="381474"/>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9AEE8BE-45D9-4014-A54A-6C1854343C55}"/>
              </a:ext>
            </a:extLst>
          </p:cNvPr>
          <p:cNvCxnSpPr>
            <a:cxnSpLocks/>
            <a:stCxn id="35" idx="3"/>
            <a:endCxn id="22" idx="1"/>
          </p:cNvCxnSpPr>
          <p:nvPr/>
        </p:nvCxnSpPr>
        <p:spPr>
          <a:xfrm flipV="1">
            <a:off x="5948019" y="2027119"/>
            <a:ext cx="189250" cy="1429835"/>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162DCB2-2954-4581-AC62-703F0D24D2D2}"/>
              </a:ext>
            </a:extLst>
          </p:cNvPr>
          <p:cNvCxnSpPr>
            <a:cxnSpLocks/>
            <a:stCxn id="35" idx="3"/>
            <a:endCxn id="38" idx="1"/>
          </p:cNvCxnSpPr>
          <p:nvPr/>
        </p:nvCxnSpPr>
        <p:spPr>
          <a:xfrm flipV="1">
            <a:off x="5948019" y="2589357"/>
            <a:ext cx="193538" cy="867597"/>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A5B728-8E66-41C0-9ACD-A2A0EC6E892E}"/>
              </a:ext>
            </a:extLst>
          </p:cNvPr>
          <p:cNvCxnSpPr>
            <a:cxnSpLocks/>
            <a:stCxn id="72" idx="3"/>
            <a:endCxn id="39" idx="1"/>
          </p:cNvCxnSpPr>
          <p:nvPr/>
        </p:nvCxnSpPr>
        <p:spPr>
          <a:xfrm flipV="1">
            <a:off x="5943926" y="3274898"/>
            <a:ext cx="196784" cy="863265"/>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7D29E4F-88D2-456C-B3BB-208EDCBAAC97}"/>
              </a:ext>
            </a:extLst>
          </p:cNvPr>
          <p:cNvCxnSpPr>
            <a:cxnSpLocks/>
            <a:stCxn id="22" idx="3"/>
            <a:endCxn id="19" idx="1"/>
          </p:cNvCxnSpPr>
          <p:nvPr/>
        </p:nvCxnSpPr>
        <p:spPr>
          <a:xfrm>
            <a:off x="7386435" y="2027119"/>
            <a:ext cx="195942" cy="587346"/>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DC5ACB7A-E906-4110-BA43-569A0D93284E}"/>
              </a:ext>
            </a:extLst>
          </p:cNvPr>
          <p:cNvCxnSpPr>
            <a:cxnSpLocks/>
            <a:endCxn id="64" idx="1"/>
          </p:cNvCxnSpPr>
          <p:nvPr/>
        </p:nvCxnSpPr>
        <p:spPr>
          <a:xfrm flipV="1">
            <a:off x="7395485" y="3354497"/>
            <a:ext cx="180739" cy="2"/>
          </a:xfrm>
          <a:prstGeom prst="straightConnector1">
            <a:avLst/>
          </a:prstGeom>
          <a:ln>
            <a:solidFill>
              <a:srgbClr val="FDAA03"/>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9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E519529-09E0-485C-A802-F90CB043DBB6}"/>
              </a:ext>
            </a:extLst>
          </p:cNvPr>
          <p:cNvSpPr/>
          <p:nvPr/>
        </p:nvSpPr>
        <p:spPr>
          <a:xfrm>
            <a:off x="2556638" y="2143123"/>
            <a:ext cx="1920240" cy="1177928"/>
          </a:xfrm>
          <a:prstGeom prst="rect">
            <a:avLst/>
          </a:prstGeom>
          <a:solidFill>
            <a:srgbClr val="F3C41A">
              <a:alpha val="20000"/>
            </a:srgbClr>
          </a:solidFill>
          <a:ln>
            <a:noFill/>
            <a:prstDash val="lgDash"/>
          </a:ln>
        </p:spPr>
        <p:txBody>
          <a:bodyPr wrap="square" tIns="91440">
            <a:noAutofit/>
          </a:bodyPr>
          <a:lstStyle/>
          <a:p>
            <a:pPr marL="91438" indent="-91438" defTabSz="514325">
              <a:buClr>
                <a:srgbClr val="FFC000"/>
              </a:buClr>
              <a:buFont typeface="Arial" charset="0"/>
              <a:buChar char="•"/>
            </a:pPr>
            <a:r>
              <a:rPr lang="en-US" sz="700" dirty="0">
                <a:solidFill>
                  <a:srgbClr val="464547"/>
                </a:solidFill>
                <a:cs typeface="Times New Roman" panose="02020603050405020304" pitchFamily="18" charset="0"/>
              </a:rPr>
              <a:t>Cloud solutions are configured to support IoT operations </a:t>
            </a:r>
          </a:p>
          <a:p>
            <a:pPr marL="91438" indent="-91438" defTabSz="514325">
              <a:buClr>
                <a:srgbClr val="FFC000"/>
              </a:buClr>
              <a:buFont typeface="Arial" charset="0"/>
              <a:buChar char="•"/>
            </a:pPr>
            <a:r>
              <a:rPr lang="en-US" sz="700" dirty="0">
                <a:solidFill>
                  <a:srgbClr val="464547"/>
                </a:solidFill>
                <a:cs typeface="Times New Roman" panose="02020603050405020304" pitchFamily="18" charset="0"/>
              </a:rPr>
              <a:t>HUAWEI data migrated to Alibaba cloud</a:t>
            </a:r>
          </a:p>
          <a:p>
            <a:pPr marL="91438" indent="-91438" defTabSz="514325">
              <a:buClr>
                <a:srgbClr val="FFC000"/>
              </a:buClr>
              <a:buFont typeface="Arial" charset="0"/>
              <a:buChar char="•"/>
            </a:pPr>
            <a:r>
              <a:rPr lang="en-US" sz="700" dirty="0">
                <a:solidFill>
                  <a:srgbClr val="464547"/>
                </a:solidFill>
                <a:cs typeface="Times New Roman" panose="02020603050405020304" pitchFamily="18" charset="0"/>
              </a:rPr>
              <a:t>Existing data from NA and EU migrated to GCP</a:t>
            </a:r>
          </a:p>
          <a:p>
            <a:pPr marL="91438" indent="-91438" defTabSz="514325">
              <a:buClr>
                <a:srgbClr val="FFC000"/>
              </a:buClr>
              <a:buFont typeface="Arial" charset="0"/>
              <a:buChar char="•"/>
            </a:pPr>
            <a:r>
              <a:rPr lang="en-US" sz="700" dirty="0">
                <a:solidFill>
                  <a:srgbClr val="464547"/>
                </a:solidFill>
                <a:cs typeface="Times New Roman" panose="02020603050405020304" pitchFamily="18" charset="0"/>
              </a:rPr>
              <a:t>Develop SDK to support new device types</a:t>
            </a:r>
          </a:p>
          <a:p>
            <a:pPr marL="91438" indent="-91438" defTabSz="514325">
              <a:buClr>
                <a:srgbClr val="FFC000"/>
              </a:buClr>
              <a:buFont typeface="Arial" charset="0"/>
              <a:buChar char="•"/>
            </a:pPr>
            <a:r>
              <a:rPr lang="en-US" sz="700" dirty="0">
                <a:cs typeface="Times New Roman" panose="02020603050405020304" pitchFamily="18" charset="0"/>
              </a:rPr>
              <a:t>Extend existing </a:t>
            </a:r>
            <a:r>
              <a:rPr lang="en-US" sz="700" dirty="0" err="1">
                <a:cs typeface="Times New Roman" panose="02020603050405020304" pitchFamily="18" charset="0"/>
              </a:rPr>
              <a:t>web&amp;mobile</a:t>
            </a:r>
            <a:r>
              <a:rPr lang="en-US" sz="700" dirty="0">
                <a:cs typeface="Times New Roman" panose="02020603050405020304" pitchFamily="18" charset="0"/>
              </a:rPr>
              <a:t> apps with new features </a:t>
            </a:r>
          </a:p>
          <a:p>
            <a:pPr marL="91438" indent="-91438" defTabSz="514325">
              <a:buClr>
                <a:srgbClr val="FFC000"/>
              </a:buClr>
              <a:buFont typeface="Arial" charset="0"/>
              <a:buChar char="•"/>
            </a:pPr>
            <a:endParaRPr lang="en-US" sz="700" dirty="0">
              <a:solidFill>
                <a:srgbClr val="464547"/>
              </a:solidFill>
              <a:cs typeface="Times New Roman" panose="02020603050405020304" pitchFamily="18" charset="0"/>
            </a:endParaRPr>
          </a:p>
          <a:p>
            <a:pPr marL="91438" indent="-91438" defTabSz="514325">
              <a:buClr>
                <a:srgbClr val="FFC000"/>
              </a:buClr>
              <a:buFont typeface="Arial" charset="0"/>
              <a:buChar char="•"/>
            </a:pPr>
            <a:endParaRPr lang="en-US" sz="700" dirty="0">
              <a:solidFill>
                <a:srgbClr val="464547"/>
              </a:solidFill>
              <a:cs typeface="Times New Roman" panose="02020603050405020304" pitchFamily="18" charset="0"/>
            </a:endParaRPr>
          </a:p>
          <a:p>
            <a:pPr marL="91438" indent="-91438" defTabSz="514325">
              <a:buClr>
                <a:srgbClr val="FFC000"/>
              </a:buClr>
              <a:buFont typeface="Arial" charset="0"/>
              <a:buChar char="•"/>
            </a:pPr>
            <a:endParaRPr lang="en-US" sz="700" dirty="0">
              <a:solidFill>
                <a:srgbClr val="464547"/>
              </a:solidFill>
              <a:cs typeface="Times New Roman" panose="02020603050405020304" pitchFamily="18" charset="0"/>
            </a:endParaRPr>
          </a:p>
          <a:p>
            <a:pPr marL="91438" indent="-91438" defTabSz="514325">
              <a:buClr>
                <a:srgbClr val="FFC000"/>
              </a:buClr>
              <a:buFont typeface="Arial" charset="0"/>
              <a:buChar char="•"/>
            </a:pPr>
            <a:endParaRPr lang="en-US" sz="700" dirty="0">
              <a:solidFill>
                <a:srgbClr val="464547"/>
              </a:solidFill>
              <a:cs typeface="Times New Roman" panose="02020603050405020304" pitchFamily="18" charset="0"/>
            </a:endParaRPr>
          </a:p>
        </p:txBody>
      </p:sp>
      <p:sp>
        <p:nvSpPr>
          <p:cNvPr id="45" name="Rectangle 44">
            <a:extLst>
              <a:ext uri="{FF2B5EF4-FFF2-40B4-BE49-F238E27FC236}">
                <a16:creationId xmlns:a16="http://schemas.microsoft.com/office/drawing/2014/main" id="{04E9EBA1-3683-4D82-B69B-B22AFC7B18F0}"/>
              </a:ext>
            </a:extLst>
          </p:cNvPr>
          <p:cNvSpPr/>
          <p:nvPr/>
        </p:nvSpPr>
        <p:spPr>
          <a:xfrm>
            <a:off x="4646110" y="2143123"/>
            <a:ext cx="1920237" cy="1177928"/>
          </a:xfrm>
          <a:prstGeom prst="rect">
            <a:avLst/>
          </a:prstGeom>
          <a:solidFill>
            <a:schemeClr val="accent2">
              <a:lumMod val="20000"/>
              <a:lumOff val="80000"/>
            </a:schemeClr>
          </a:solidFill>
          <a:ln>
            <a:noFill/>
            <a:prstDash val="lgDash"/>
          </a:ln>
        </p:spPr>
        <p:txBody>
          <a:bodyPr wrap="square" tIns="91440">
            <a:noAutofit/>
          </a:bodyPr>
          <a:lstStyle/>
          <a:p>
            <a:pPr marL="91438" indent="-91438" defTabSz="514325">
              <a:buClr>
                <a:schemeClr val="accent2"/>
              </a:buClr>
              <a:buFont typeface="Arial" charset="0"/>
              <a:buChar char="•"/>
            </a:pPr>
            <a:r>
              <a:rPr lang="en-US" sz="700" dirty="0">
                <a:solidFill>
                  <a:srgbClr val="464547"/>
                </a:solidFill>
                <a:cs typeface="Times New Roman" panose="02020603050405020304" pitchFamily="18" charset="0"/>
              </a:rPr>
              <a:t>Building the SDK platform foundation for advanced analytics capabilities </a:t>
            </a:r>
          </a:p>
          <a:p>
            <a:pPr marL="91438" indent="-91438" defTabSz="514325">
              <a:buClr>
                <a:schemeClr val="accent2"/>
              </a:buClr>
              <a:buFont typeface="Arial" charset="0"/>
              <a:buChar char="•"/>
            </a:pPr>
            <a:r>
              <a:rPr lang="en-US" sz="700" dirty="0">
                <a:solidFill>
                  <a:srgbClr val="464547"/>
                </a:solidFill>
                <a:cs typeface="Times New Roman" panose="02020603050405020304" pitchFamily="18" charset="0"/>
              </a:rPr>
              <a:t> Real-time integration with  IoT  and surveillance equipment streaming data</a:t>
            </a:r>
          </a:p>
          <a:p>
            <a:pPr marL="91438" indent="-91438" defTabSz="514325">
              <a:buClr>
                <a:schemeClr val="accent2"/>
              </a:buClr>
              <a:buFont typeface="Arial" charset="0"/>
              <a:buChar char="•"/>
            </a:pPr>
            <a:r>
              <a:rPr lang="en-US" sz="700" dirty="0">
                <a:solidFill>
                  <a:srgbClr val="464547"/>
                </a:solidFill>
                <a:cs typeface="Times New Roman" panose="02020603050405020304" pitchFamily="18" charset="0"/>
              </a:rPr>
              <a:t>Finish development of extended functionality for </a:t>
            </a:r>
            <a:r>
              <a:rPr lang="en-US" sz="700" dirty="0" err="1">
                <a:cs typeface="Times New Roman" panose="02020603050405020304" pitchFamily="18" charset="0"/>
              </a:rPr>
              <a:t>web&amp;mobile</a:t>
            </a:r>
            <a:r>
              <a:rPr lang="en-US" sz="700" dirty="0">
                <a:cs typeface="Times New Roman" panose="02020603050405020304" pitchFamily="18" charset="0"/>
              </a:rPr>
              <a:t> apps </a:t>
            </a:r>
            <a:endParaRPr lang="en-US" sz="700" dirty="0">
              <a:solidFill>
                <a:srgbClr val="464547"/>
              </a:solidFill>
              <a:cs typeface="Times New Roman" panose="02020603050405020304" pitchFamily="18" charset="0"/>
            </a:endParaRPr>
          </a:p>
          <a:p>
            <a:pPr marL="91438" indent="-91438" defTabSz="514325">
              <a:buClr>
                <a:schemeClr val="accent2"/>
              </a:buClr>
              <a:buFont typeface="Arial" charset="0"/>
              <a:buChar char="•"/>
            </a:pPr>
            <a:r>
              <a:rPr lang="en-US" sz="700" dirty="0">
                <a:solidFill>
                  <a:srgbClr val="464547"/>
                </a:solidFill>
                <a:cs typeface="Times New Roman" panose="02020603050405020304" pitchFamily="18" charset="0"/>
              </a:rPr>
              <a:t>Extending the data platform to addresses the multi-brand challenges that. </a:t>
            </a:r>
          </a:p>
          <a:p>
            <a:pPr marL="91438" indent="-91438" defTabSz="514325">
              <a:buClr>
                <a:schemeClr val="accent2"/>
              </a:buClr>
              <a:buFont typeface="Arial" charset="0"/>
              <a:buChar char="•"/>
            </a:pPr>
            <a:r>
              <a:rPr lang="en-US" sz="700" dirty="0">
                <a:solidFill>
                  <a:srgbClr val="464547"/>
                </a:solidFill>
                <a:cs typeface="Times New Roman" panose="02020603050405020304" pitchFamily="18" charset="0"/>
              </a:rPr>
              <a:t>Iterative market scale rollout</a:t>
            </a:r>
          </a:p>
          <a:p>
            <a:pPr marL="91438" indent="-91438" defTabSz="514325">
              <a:buClr>
                <a:schemeClr val="accent2"/>
              </a:buClr>
              <a:buFont typeface="Arial" charset="0"/>
              <a:buChar char="•"/>
            </a:pPr>
            <a:endParaRPr lang="en-US" sz="700" dirty="0">
              <a:solidFill>
                <a:srgbClr val="464547"/>
              </a:solidFill>
              <a:cs typeface="Times New Roman" panose="02020603050405020304" pitchFamily="18" charset="0"/>
            </a:endParaRPr>
          </a:p>
        </p:txBody>
      </p:sp>
      <p:sp>
        <p:nvSpPr>
          <p:cNvPr id="49" name="Rectangle 48">
            <a:extLst>
              <a:ext uri="{FF2B5EF4-FFF2-40B4-BE49-F238E27FC236}">
                <a16:creationId xmlns:a16="http://schemas.microsoft.com/office/drawing/2014/main" id="{6C6A2896-4A47-4A3A-8828-5BE4218D2B45}"/>
              </a:ext>
            </a:extLst>
          </p:cNvPr>
          <p:cNvSpPr/>
          <p:nvPr/>
        </p:nvSpPr>
        <p:spPr>
          <a:xfrm>
            <a:off x="6761118" y="2143123"/>
            <a:ext cx="1920238" cy="1177928"/>
          </a:xfrm>
          <a:prstGeom prst="rect">
            <a:avLst/>
          </a:prstGeom>
          <a:solidFill>
            <a:srgbClr val="ECE0F9"/>
          </a:solidFill>
          <a:ln>
            <a:noFill/>
            <a:prstDash val="lgDash"/>
          </a:ln>
        </p:spPr>
        <p:txBody>
          <a:bodyPr wrap="square" tIns="91440">
            <a:noAutofit/>
          </a:bodyPr>
          <a:lstStyle/>
          <a:p>
            <a:pPr marL="91438" indent="-91438" defTabSz="514325">
              <a:buClr>
                <a:srgbClr val="7030A0"/>
              </a:buClr>
              <a:buFont typeface="Arial" charset="0"/>
              <a:buChar char="•"/>
            </a:pPr>
            <a:r>
              <a:rPr lang="en-US" sz="800" dirty="0">
                <a:solidFill>
                  <a:srgbClr val="464547"/>
                </a:solidFill>
                <a:cs typeface="Times New Roman" panose="02020603050405020304" pitchFamily="18" charset="0"/>
              </a:rPr>
              <a:t>Iterative market scale rollout</a:t>
            </a:r>
          </a:p>
          <a:p>
            <a:pPr marL="91438" indent="-91438" defTabSz="514325">
              <a:buClr>
                <a:srgbClr val="7030A0"/>
              </a:buClr>
              <a:buFont typeface="Arial" charset="0"/>
              <a:buChar char="•"/>
            </a:pPr>
            <a:endParaRPr lang="en-US" sz="700" dirty="0">
              <a:solidFill>
                <a:srgbClr val="464547"/>
              </a:solidFill>
              <a:cs typeface="Times New Roman" panose="02020603050405020304" pitchFamily="18" charset="0"/>
            </a:endParaRPr>
          </a:p>
          <a:p>
            <a:pPr marL="91438" indent="-91438" defTabSz="514325">
              <a:buClr>
                <a:srgbClr val="7030A0"/>
              </a:buClr>
              <a:buFont typeface="Arial" charset="0"/>
              <a:buChar char="•"/>
            </a:pPr>
            <a:endParaRPr lang="en-US" sz="700" dirty="0">
              <a:solidFill>
                <a:srgbClr val="464547"/>
              </a:solidFill>
              <a:cs typeface="Times New Roman" panose="02020603050405020304" pitchFamily="18" charset="0"/>
            </a:endParaRPr>
          </a:p>
        </p:txBody>
      </p:sp>
      <p:sp>
        <p:nvSpPr>
          <p:cNvPr id="2" name="Title 1"/>
          <p:cNvSpPr>
            <a:spLocks noGrp="1"/>
          </p:cNvSpPr>
          <p:nvPr>
            <p:ph type="title"/>
          </p:nvPr>
        </p:nvSpPr>
        <p:spPr/>
        <p:txBody>
          <a:bodyPr/>
          <a:lstStyle/>
          <a:p>
            <a:endParaRPr lang="en-US" dirty="0"/>
          </a:p>
        </p:txBody>
      </p:sp>
      <p:sp>
        <p:nvSpPr>
          <p:cNvPr id="7" name="Rectangle 6"/>
          <p:cNvSpPr/>
          <p:nvPr/>
        </p:nvSpPr>
        <p:spPr>
          <a:xfrm>
            <a:off x="2473939" y="1078793"/>
            <a:ext cx="2095148"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defTabSz="342866">
              <a:defRPr/>
            </a:pPr>
            <a:r>
              <a:rPr lang="en-US" sz="1200" dirty="0">
                <a:solidFill>
                  <a:srgbClr val="ECC134"/>
                </a:solidFill>
                <a:latin typeface="+mj-lt"/>
              </a:rPr>
              <a:t>Horizon 1</a:t>
            </a:r>
          </a:p>
        </p:txBody>
      </p:sp>
      <p:cxnSp>
        <p:nvCxnSpPr>
          <p:cNvPr id="8" name="Straight Connector 7"/>
          <p:cNvCxnSpPr>
            <a:cxnSpLocks/>
          </p:cNvCxnSpPr>
          <p:nvPr/>
        </p:nvCxnSpPr>
        <p:spPr>
          <a:xfrm>
            <a:off x="360365" y="1374879"/>
            <a:ext cx="8426449" cy="0"/>
          </a:xfrm>
          <a:prstGeom prst="line">
            <a:avLst/>
          </a:prstGeom>
          <a:ln w="25400">
            <a:gradFill>
              <a:gsLst>
                <a:gs pos="51000">
                  <a:schemeClr val="accent2"/>
                </a:gs>
                <a:gs pos="38000">
                  <a:srgbClr val="FFC000"/>
                </a:gs>
                <a:gs pos="83000">
                  <a:srgbClr val="7030A0"/>
                </a:gs>
                <a:gs pos="2000">
                  <a:schemeClr val="accent5"/>
                </a:gs>
                <a:gs pos="100000">
                  <a:srgbClr val="7030A0"/>
                </a:gs>
              </a:gsLst>
              <a:lin ang="2700000" scaled="0"/>
            </a:gra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2446507" y="1347447"/>
            <a:ext cx="54864" cy="54864"/>
          </a:xfrm>
          <a:prstGeom prst="ellipse">
            <a:avLst/>
          </a:prstGeom>
          <a:solidFill>
            <a:srgbClr val="ECC1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13">
              <a:defRPr/>
            </a:pPr>
            <a:endParaRPr lang="en-US" sz="1013">
              <a:solidFill>
                <a:prstClr val="white"/>
              </a:solidFill>
              <a:latin typeface="+mj-lt"/>
            </a:endParaRPr>
          </a:p>
        </p:txBody>
      </p:sp>
      <p:sp>
        <p:nvSpPr>
          <p:cNvPr id="12" name="Oval 11"/>
          <p:cNvSpPr/>
          <p:nvPr/>
        </p:nvSpPr>
        <p:spPr>
          <a:xfrm>
            <a:off x="6636801" y="1347447"/>
            <a:ext cx="54864" cy="54864"/>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13">
              <a:defRPr/>
            </a:pPr>
            <a:endParaRPr lang="en-US" sz="1013">
              <a:solidFill>
                <a:prstClr val="white"/>
              </a:solidFill>
              <a:latin typeface="+mj-lt"/>
            </a:endParaRPr>
          </a:p>
        </p:txBody>
      </p:sp>
      <p:sp>
        <p:nvSpPr>
          <p:cNvPr id="14" name="Rectangle 13"/>
          <p:cNvSpPr/>
          <p:nvPr/>
        </p:nvSpPr>
        <p:spPr>
          <a:xfrm>
            <a:off x="6655664" y="1078793"/>
            <a:ext cx="2131150"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defTabSz="342866">
              <a:defRPr/>
            </a:pPr>
            <a:r>
              <a:rPr lang="en-US" sz="1200" dirty="0">
                <a:solidFill>
                  <a:srgbClr val="7030A0"/>
                </a:solidFill>
                <a:latin typeface="+mj-lt"/>
              </a:rPr>
              <a:t>Horizon 3</a:t>
            </a:r>
          </a:p>
        </p:txBody>
      </p:sp>
      <p:sp>
        <p:nvSpPr>
          <p:cNvPr id="17" name="Rectangle 16"/>
          <p:cNvSpPr/>
          <p:nvPr/>
        </p:nvSpPr>
        <p:spPr>
          <a:xfrm>
            <a:off x="4556797" y="1078793"/>
            <a:ext cx="2098867"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defTabSz="342866">
              <a:defRPr/>
            </a:pPr>
            <a:r>
              <a:rPr lang="en-US" sz="1200" dirty="0">
                <a:solidFill>
                  <a:srgbClr val="39C2D7"/>
                </a:solidFill>
                <a:latin typeface="+mj-lt"/>
              </a:rPr>
              <a:t>Horizon 2</a:t>
            </a:r>
          </a:p>
        </p:txBody>
      </p:sp>
      <p:sp>
        <p:nvSpPr>
          <p:cNvPr id="18" name="Oval 17"/>
          <p:cNvSpPr/>
          <p:nvPr/>
        </p:nvSpPr>
        <p:spPr>
          <a:xfrm>
            <a:off x="4541654" y="1347447"/>
            <a:ext cx="54864" cy="54864"/>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13">
              <a:defRPr/>
            </a:pPr>
            <a:endParaRPr lang="en-US" sz="1013">
              <a:solidFill>
                <a:prstClr val="white"/>
              </a:solidFill>
              <a:latin typeface="+mj-lt"/>
            </a:endParaRPr>
          </a:p>
        </p:txBody>
      </p:sp>
      <p:sp>
        <p:nvSpPr>
          <p:cNvPr id="19" name="Oval 18"/>
          <p:cNvSpPr/>
          <p:nvPr/>
        </p:nvSpPr>
        <p:spPr>
          <a:xfrm>
            <a:off x="8731949" y="1347447"/>
            <a:ext cx="54864" cy="54864"/>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13">
              <a:defRPr/>
            </a:pPr>
            <a:endParaRPr lang="en-US" sz="1013">
              <a:solidFill>
                <a:prstClr val="white"/>
              </a:solidFill>
              <a:latin typeface="+mj-lt"/>
            </a:endParaRPr>
          </a:p>
        </p:txBody>
      </p:sp>
      <p:sp>
        <p:nvSpPr>
          <p:cNvPr id="6" name="TextBox 5"/>
          <p:cNvSpPr txBox="1"/>
          <p:nvPr/>
        </p:nvSpPr>
        <p:spPr>
          <a:xfrm>
            <a:off x="2561392" y="1496987"/>
            <a:ext cx="1920240" cy="640080"/>
          </a:xfrm>
          <a:prstGeom prst="rect">
            <a:avLst/>
          </a:prstGeom>
          <a:noFill/>
          <a:ln>
            <a:solidFill>
              <a:srgbClr val="ECC134"/>
            </a:solidFill>
          </a:ln>
        </p:spPr>
        <p:txBody>
          <a:bodyPr wrap="square" lIns="0" tIns="0" rIns="0" bIns="0" rtlCol="0" anchor="ctr" anchorCtr="0">
            <a:noAutofit/>
          </a:bodyPr>
          <a:lstStyle/>
          <a:p>
            <a:pPr algn="ctr" defTabSz="514325">
              <a:defRPr/>
            </a:pPr>
            <a:r>
              <a:rPr lang="en-US" sz="1100" b="1" dirty="0">
                <a:solidFill>
                  <a:srgbClr val="ECC134"/>
                </a:solidFill>
                <a:latin typeface="+mj-lt"/>
              </a:rPr>
              <a:t>Integration/Migration </a:t>
            </a:r>
          </a:p>
          <a:p>
            <a:pPr algn="ctr" defTabSz="514325">
              <a:defRPr/>
            </a:pPr>
            <a:r>
              <a:rPr lang="en-US" sz="900" dirty="0">
                <a:solidFill>
                  <a:srgbClr val="ECC134"/>
                </a:solidFill>
                <a:latin typeface="+mj-lt"/>
              </a:rPr>
              <a:t>4 Month</a:t>
            </a:r>
          </a:p>
        </p:txBody>
      </p:sp>
      <p:sp>
        <p:nvSpPr>
          <p:cNvPr id="42" name="TextBox 41"/>
          <p:cNvSpPr txBox="1"/>
          <p:nvPr/>
        </p:nvSpPr>
        <p:spPr>
          <a:xfrm>
            <a:off x="4646109" y="1496987"/>
            <a:ext cx="1920240" cy="640080"/>
          </a:xfrm>
          <a:prstGeom prst="rect">
            <a:avLst/>
          </a:prstGeom>
          <a:noFill/>
          <a:ln>
            <a:solidFill>
              <a:schemeClr val="accent2"/>
            </a:solidFill>
          </a:ln>
        </p:spPr>
        <p:txBody>
          <a:bodyPr wrap="square" lIns="0" tIns="0" rIns="0" bIns="0" rtlCol="0" anchor="ctr" anchorCtr="0">
            <a:noAutofit/>
          </a:bodyPr>
          <a:lstStyle>
            <a:defPPr>
              <a:defRPr lang="en-US"/>
            </a:defPPr>
            <a:lvl1pPr marR="0" lvl="0" algn="ctr" fontAlgn="auto">
              <a:lnSpc>
                <a:spcPct val="100000"/>
              </a:lnSpc>
              <a:spcBef>
                <a:spcPts val="0"/>
              </a:spcBef>
              <a:spcAft>
                <a:spcPts val="0"/>
              </a:spcAft>
              <a:buClrTx/>
              <a:buSzTx/>
              <a:tabLst/>
              <a:defRPr kumimoji="0" sz="2000" b="0" i="0" u="none" strike="noStrike" cap="none" spc="0" normalizeH="0" baseline="0">
                <a:ln>
                  <a:noFill/>
                </a:ln>
                <a:solidFill>
                  <a:prstClr val="white"/>
                </a:solidFill>
                <a:effectLst/>
                <a:uLnTx/>
                <a:uFillTx/>
                <a:latin typeface="Trebuchet MS"/>
              </a:defRPr>
            </a:lvl1pPr>
          </a:lstStyle>
          <a:p>
            <a:pPr defTabSz="514325">
              <a:defRPr/>
            </a:pPr>
            <a:r>
              <a:rPr lang="en-US" sz="1100" b="1" dirty="0">
                <a:solidFill>
                  <a:srgbClr val="39C2D7"/>
                </a:solidFill>
                <a:latin typeface="+mj-lt"/>
              </a:rPr>
              <a:t>Implementation</a:t>
            </a:r>
            <a:endParaRPr lang="en-US" sz="900" dirty="0">
              <a:solidFill>
                <a:srgbClr val="39C2D7"/>
              </a:solidFill>
              <a:latin typeface="+mj-lt"/>
            </a:endParaRPr>
          </a:p>
          <a:p>
            <a:pPr defTabSz="514325">
              <a:defRPr/>
            </a:pPr>
            <a:r>
              <a:rPr lang="en-US" sz="900" dirty="0">
                <a:solidFill>
                  <a:srgbClr val="39C2D7"/>
                </a:solidFill>
                <a:latin typeface="+mj-lt"/>
              </a:rPr>
              <a:t>15 Month</a:t>
            </a:r>
          </a:p>
        </p:txBody>
      </p:sp>
      <p:sp>
        <p:nvSpPr>
          <p:cNvPr id="46" name="TextBox 45"/>
          <p:cNvSpPr txBox="1"/>
          <p:nvPr/>
        </p:nvSpPr>
        <p:spPr>
          <a:xfrm>
            <a:off x="6761118" y="1496987"/>
            <a:ext cx="1920240" cy="640080"/>
          </a:xfrm>
          <a:prstGeom prst="rect">
            <a:avLst/>
          </a:prstGeom>
          <a:noFill/>
          <a:ln>
            <a:solidFill>
              <a:srgbClr val="7030A0"/>
            </a:solidFill>
          </a:ln>
        </p:spPr>
        <p:txBody>
          <a:bodyPr wrap="square" lIns="0" tIns="0" rIns="0" bIns="0" rtlCol="0" anchor="ctr" anchorCtr="0">
            <a:noAutofit/>
          </a:bodyPr>
          <a:lstStyle>
            <a:defPPr>
              <a:defRPr lang="en-US"/>
            </a:defPPr>
            <a:lvl1pPr marR="0" lvl="0" algn="ctr" fontAlgn="auto">
              <a:lnSpc>
                <a:spcPct val="100000"/>
              </a:lnSpc>
              <a:spcBef>
                <a:spcPts val="0"/>
              </a:spcBef>
              <a:spcAft>
                <a:spcPts val="0"/>
              </a:spcAft>
              <a:buClrTx/>
              <a:buSzTx/>
              <a:tabLst/>
              <a:defRPr kumimoji="0" sz="2000" b="0" i="0" u="none" strike="noStrike" cap="none" spc="0" normalizeH="0" baseline="0">
                <a:ln>
                  <a:noFill/>
                </a:ln>
                <a:solidFill>
                  <a:srgbClr val="ECC134"/>
                </a:solidFill>
                <a:effectLst/>
                <a:uLnTx/>
                <a:uFillTx/>
                <a:latin typeface="+mj-lt"/>
              </a:defRPr>
            </a:lvl1pPr>
          </a:lstStyle>
          <a:p>
            <a:pPr defTabSz="514325">
              <a:defRPr/>
            </a:pPr>
            <a:r>
              <a:rPr lang="en-US" sz="1100" b="1" dirty="0">
                <a:solidFill>
                  <a:srgbClr val="7030A0"/>
                </a:solidFill>
              </a:rPr>
              <a:t>Rollout</a:t>
            </a:r>
            <a:endParaRPr lang="en-US" sz="900" dirty="0">
              <a:solidFill>
                <a:srgbClr val="7030A0"/>
              </a:solidFill>
            </a:endParaRPr>
          </a:p>
          <a:p>
            <a:pPr defTabSz="514325">
              <a:defRPr/>
            </a:pPr>
            <a:r>
              <a:rPr lang="en-US" sz="900" dirty="0">
                <a:solidFill>
                  <a:srgbClr val="7030A0"/>
                </a:solidFill>
              </a:rPr>
              <a:t>2 Month</a:t>
            </a:r>
          </a:p>
        </p:txBody>
      </p:sp>
      <p:cxnSp>
        <p:nvCxnSpPr>
          <p:cNvPr id="10" name="Elbow Connector 9"/>
          <p:cNvCxnSpPr>
            <a:cxnSpLocks/>
            <a:stCxn id="11" idx="4"/>
            <a:endCxn id="6" idx="1"/>
          </p:cNvCxnSpPr>
          <p:nvPr/>
        </p:nvCxnSpPr>
        <p:spPr>
          <a:xfrm rot="16200000" flipH="1">
            <a:off x="2310307" y="1565942"/>
            <a:ext cx="414716" cy="87453"/>
          </a:xfrm>
          <a:prstGeom prst="bentConnector2">
            <a:avLst/>
          </a:prstGeom>
          <a:ln>
            <a:solidFill>
              <a:srgbClr val="ECC134"/>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cxnSpLocks/>
            <a:stCxn id="18" idx="4"/>
            <a:endCxn id="42" idx="1"/>
          </p:cNvCxnSpPr>
          <p:nvPr/>
        </p:nvCxnSpPr>
        <p:spPr>
          <a:xfrm rot="16200000" flipH="1">
            <a:off x="4400239" y="1571158"/>
            <a:ext cx="414716" cy="77023"/>
          </a:xfrm>
          <a:prstGeom prst="bentConnector2">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D6DD9A42-CDC5-4482-9F35-1254377B9EF6}"/>
              </a:ext>
            </a:extLst>
          </p:cNvPr>
          <p:cNvSpPr/>
          <p:nvPr/>
        </p:nvSpPr>
        <p:spPr>
          <a:xfrm>
            <a:off x="457031" y="2143123"/>
            <a:ext cx="1920240" cy="1177928"/>
          </a:xfrm>
          <a:prstGeom prst="rect">
            <a:avLst/>
          </a:prstGeom>
          <a:solidFill>
            <a:schemeClr val="accent5">
              <a:lumMod val="40000"/>
              <a:lumOff val="60000"/>
              <a:alpha val="20000"/>
            </a:schemeClr>
          </a:solidFill>
          <a:ln>
            <a:noFill/>
            <a:prstDash val="lgDash"/>
          </a:ln>
        </p:spPr>
        <p:txBody>
          <a:bodyPr wrap="square" tIns="91440">
            <a:noAutofit/>
          </a:bodyPr>
          <a:lstStyle/>
          <a:p>
            <a:pPr marL="91438" indent="-91438" defTabSz="514325">
              <a:buClr>
                <a:schemeClr val="accent5"/>
              </a:buClr>
              <a:buFont typeface="Arial" charset="0"/>
              <a:buChar char="•"/>
            </a:pPr>
            <a:r>
              <a:rPr lang="en-US" sz="700" dirty="0">
                <a:cs typeface="Times New Roman" panose="02020603050405020304" pitchFamily="18" charset="0"/>
              </a:rPr>
              <a:t>Analyze existing SDK documentation, analytical tools/workflows, </a:t>
            </a:r>
            <a:r>
              <a:rPr lang="en-US" sz="700" dirty="0" err="1">
                <a:cs typeface="Times New Roman" panose="02020603050405020304" pitchFamily="18" charset="0"/>
              </a:rPr>
              <a:t>web&amp;mobile</a:t>
            </a:r>
            <a:r>
              <a:rPr lang="en-US" sz="700" dirty="0">
                <a:cs typeface="Times New Roman" panose="02020603050405020304" pitchFamily="18" charset="0"/>
              </a:rPr>
              <a:t> app</a:t>
            </a:r>
          </a:p>
          <a:p>
            <a:pPr marL="91438" indent="-91438" defTabSz="514325">
              <a:buClr>
                <a:schemeClr val="accent5"/>
              </a:buClr>
              <a:buFont typeface="Arial" charset="0"/>
              <a:buChar char="•"/>
            </a:pPr>
            <a:r>
              <a:rPr lang="en-US" sz="700" dirty="0">
                <a:cs typeface="Times New Roman" panose="02020603050405020304" pitchFamily="18" charset="0"/>
              </a:rPr>
              <a:t>Create MVP implementation plan</a:t>
            </a:r>
          </a:p>
          <a:p>
            <a:pPr marL="91438" indent="-91438" defTabSz="514325">
              <a:buClr>
                <a:schemeClr val="accent5"/>
              </a:buClr>
              <a:buFont typeface="Arial" charset="0"/>
              <a:buChar char="•"/>
            </a:pPr>
            <a:r>
              <a:rPr lang="en-US" sz="700" dirty="0">
                <a:cs typeface="Times New Roman" panose="02020603050405020304" pitchFamily="18" charset="0"/>
              </a:rPr>
              <a:t>Investigate capabilities of Google Cloud and Alibaba Cloud</a:t>
            </a:r>
          </a:p>
          <a:p>
            <a:pPr marL="91438" indent="-91438" defTabSz="514325">
              <a:buClr>
                <a:schemeClr val="accent5"/>
              </a:buClr>
              <a:buFont typeface="Arial" charset="0"/>
              <a:buChar char="•"/>
            </a:pPr>
            <a:r>
              <a:rPr lang="en-US" sz="700" dirty="0">
                <a:cs typeface="Times New Roman" panose="02020603050405020304" pitchFamily="18" charset="0"/>
              </a:rPr>
              <a:t>Create integration plan for HUAWEI</a:t>
            </a:r>
          </a:p>
          <a:p>
            <a:pPr marL="91438" indent="-91438" defTabSz="514325">
              <a:buClr>
                <a:schemeClr val="accent5"/>
              </a:buClr>
              <a:buFont typeface="Arial" charset="0"/>
              <a:buChar char="•"/>
            </a:pPr>
            <a:r>
              <a:rPr lang="en-US" sz="700" dirty="0">
                <a:cs typeface="Times New Roman" panose="02020603050405020304" pitchFamily="18" charset="0"/>
              </a:rPr>
              <a:t>Define and prioritize the MVP scope and develop roadmap</a:t>
            </a:r>
          </a:p>
          <a:p>
            <a:pPr marL="91438" indent="-91438" defTabSz="514325">
              <a:buClr>
                <a:schemeClr val="accent5"/>
              </a:buClr>
              <a:buFont typeface="Arial" charset="0"/>
              <a:buChar char="•"/>
            </a:pPr>
            <a:endParaRPr lang="en-US" sz="700" dirty="0">
              <a:cs typeface="Times New Roman" panose="02020603050405020304" pitchFamily="18" charset="0"/>
            </a:endParaRPr>
          </a:p>
          <a:p>
            <a:pPr marL="91438" indent="-91438" defTabSz="514325">
              <a:buClr>
                <a:schemeClr val="accent5"/>
              </a:buClr>
              <a:buFont typeface="Arial" charset="0"/>
              <a:buChar char="•"/>
            </a:pPr>
            <a:endParaRPr lang="en-US" sz="700" dirty="0">
              <a:cs typeface="Times New Roman" panose="02020603050405020304" pitchFamily="18" charset="0"/>
            </a:endParaRPr>
          </a:p>
          <a:p>
            <a:pPr marL="91438" indent="-91438" defTabSz="514325">
              <a:buClr>
                <a:schemeClr val="accent5"/>
              </a:buClr>
              <a:buFont typeface="Arial" charset="0"/>
              <a:buChar char="•"/>
            </a:pPr>
            <a:endParaRPr lang="en-US" sz="700" dirty="0">
              <a:cs typeface="Times New Roman" panose="02020603050405020304" pitchFamily="18" charset="0"/>
            </a:endParaRPr>
          </a:p>
        </p:txBody>
      </p:sp>
      <p:cxnSp>
        <p:nvCxnSpPr>
          <p:cNvPr id="40" name="Elbow Connector 39"/>
          <p:cNvCxnSpPr>
            <a:cxnSpLocks/>
            <a:stCxn id="12" idx="4"/>
            <a:endCxn id="46" idx="1"/>
          </p:cNvCxnSpPr>
          <p:nvPr/>
        </p:nvCxnSpPr>
        <p:spPr>
          <a:xfrm rot="16200000" flipH="1">
            <a:off x="6505318" y="1561226"/>
            <a:ext cx="414716" cy="96885"/>
          </a:xfrm>
          <a:prstGeom prst="bentConnector2">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E9FBD82-F457-4AE9-9301-BEFF79514294}"/>
              </a:ext>
            </a:extLst>
          </p:cNvPr>
          <p:cNvSpPr/>
          <p:nvPr/>
        </p:nvSpPr>
        <p:spPr>
          <a:xfrm rot="16200000">
            <a:off x="-302177" y="2668433"/>
            <a:ext cx="1183983" cy="121252"/>
          </a:xfrm>
          <a:prstGeom prst="rect">
            <a:avLst/>
          </a:prstGeom>
          <a:ln>
            <a:noFill/>
            <a:prstDash val="lgDash"/>
          </a:ln>
        </p:spPr>
        <p:txBody>
          <a:bodyPr wrap="square" lIns="0" tIns="0" rIns="0" bIns="0" anchor="ctr" anchorCtr="0">
            <a:spAutoFit/>
          </a:bodyPr>
          <a:lstStyle/>
          <a:p>
            <a:pPr lvl="0" algn="ctr">
              <a:defRPr/>
            </a:pPr>
            <a:r>
              <a:rPr lang="en-US" sz="788" spc="75" dirty="0">
                <a:latin typeface="+mj-lt"/>
                <a:ea typeface="+mj-ea"/>
                <a:cs typeface="+mj-cs"/>
              </a:rPr>
              <a:t>SCOPE HIGHLIGHTS </a:t>
            </a:r>
          </a:p>
        </p:txBody>
      </p:sp>
      <p:sp>
        <p:nvSpPr>
          <p:cNvPr id="29" name="Rectangle 28">
            <a:extLst>
              <a:ext uri="{FF2B5EF4-FFF2-40B4-BE49-F238E27FC236}">
                <a16:creationId xmlns:a16="http://schemas.microsoft.com/office/drawing/2014/main" id="{126D79CB-C64B-44C0-8B8F-A4218A749B6D}"/>
              </a:ext>
            </a:extLst>
          </p:cNvPr>
          <p:cNvSpPr/>
          <p:nvPr/>
        </p:nvSpPr>
        <p:spPr>
          <a:xfrm rot="16200000">
            <a:off x="-388842" y="3996891"/>
            <a:ext cx="1357312" cy="135806"/>
          </a:xfrm>
          <a:prstGeom prst="rect">
            <a:avLst/>
          </a:prstGeom>
          <a:ln>
            <a:noFill/>
            <a:prstDash val="lgDash"/>
          </a:ln>
        </p:spPr>
        <p:txBody>
          <a:bodyPr wrap="square" lIns="0" tIns="0" rIns="0" bIns="0" anchor="ctr" anchorCtr="0">
            <a:spAutoFit/>
          </a:bodyPr>
          <a:lstStyle/>
          <a:p>
            <a:pPr algn="ctr" defTabSz="514337">
              <a:lnSpc>
                <a:spcPct val="120000"/>
              </a:lnSpc>
              <a:defRPr/>
            </a:pPr>
            <a:r>
              <a:rPr lang="en-US" sz="788" spc="75" dirty="0">
                <a:latin typeface="+mj-lt"/>
                <a:ea typeface="+mj-ea"/>
                <a:cs typeface="+mj-cs"/>
              </a:rPr>
              <a:t>KEY BENEFITS</a:t>
            </a:r>
          </a:p>
        </p:txBody>
      </p:sp>
      <p:pic>
        <p:nvPicPr>
          <p:cNvPr id="37" name="Picture 36">
            <a:extLst>
              <a:ext uri="{FF2B5EF4-FFF2-40B4-BE49-F238E27FC236}">
                <a16:creationId xmlns:a16="http://schemas.microsoft.com/office/drawing/2014/main" id="{7DC55FC8-D3A6-4C67-A635-B2EE68296582}"/>
              </a:ext>
            </a:extLst>
          </p:cNvPr>
          <p:cNvPicPr>
            <a:picLocks noChangeAspect="1"/>
          </p:cNvPicPr>
          <p:nvPr/>
        </p:nvPicPr>
        <p:blipFill>
          <a:blip r:embed="rId3"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6858004" y="1535841"/>
            <a:ext cx="205740" cy="205740"/>
          </a:xfrm>
          <a:prstGeom prst="rect">
            <a:avLst/>
          </a:prstGeom>
        </p:spPr>
      </p:pic>
      <p:sp>
        <p:nvSpPr>
          <p:cNvPr id="3" name="Rectangle 2"/>
          <p:cNvSpPr/>
          <p:nvPr/>
        </p:nvSpPr>
        <p:spPr>
          <a:xfrm>
            <a:off x="2556637" y="3453655"/>
            <a:ext cx="1935645" cy="1287920"/>
          </a:xfrm>
          <a:prstGeom prst="rect">
            <a:avLst/>
          </a:prstGeom>
          <a:ln>
            <a:solidFill>
              <a:srgbClr val="ECC134"/>
            </a:solidFill>
          </a:ln>
        </p:spPr>
        <p:txBody>
          <a:bodyPr wrap="square" lIns="45720" tIns="91440" rIns="45720">
            <a:noAutofit/>
          </a:bodyPr>
          <a:lstStyle/>
          <a:p>
            <a:pPr marL="91438" indent="-91438" defTabSz="514325">
              <a:buClr>
                <a:srgbClr val="ECC134"/>
              </a:buClr>
              <a:buFont typeface="Arial" charset="0"/>
              <a:buChar char="•"/>
              <a:defRPr/>
            </a:pPr>
            <a:r>
              <a:rPr lang="en-US" sz="800" dirty="0">
                <a:cs typeface="Times New Roman" panose="02020603050405020304" pitchFamily="18" charset="0"/>
              </a:rPr>
              <a:t>Cloud-ready environments on Google and Alibaba are supporting IoT operations</a:t>
            </a:r>
          </a:p>
          <a:p>
            <a:pPr marL="91438" indent="-91438" defTabSz="514325">
              <a:buClr>
                <a:srgbClr val="ECC134"/>
              </a:buClr>
              <a:buFont typeface="Arial" charset="0"/>
              <a:buChar char="•"/>
              <a:defRPr/>
            </a:pPr>
            <a:r>
              <a:rPr lang="en-US" sz="800" dirty="0">
                <a:cs typeface="Times New Roman" panose="02020603050405020304" pitchFamily="18" charset="0"/>
              </a:rPr>
              <a:t>HUAWEI data is fully migrated to Alibaba</a:t>
            </a:r>
          </a:p>
          <a:p>
            <a:pPr marL="91438" indent="-91438" defTabSz="514325">
              <a:buClr>
                <a:srgbClr val="ECC134"/>
              </a:buClr>
              <a:buFont typeface="Arial" charset="0"/>
              <a:buChar char="•"/>
              <a:defRPr/>
            </a:pPr>
            <a:r>
              <a:rPr lang="en-US" sz="800" dirty="0">
                <a:cs typeface="Times New Roman" panose="02020603050405020304" pitchFamily="18" charset="0"/>
              </a:rPr>
              <a:t>Collected IoT data is migrated to GCP</a:t>
            </a:r>
          </a:p>
          <a:p>
            <a:pPr marL="91438" indent="-91438" defTabSz="514325">
              <a:buClr>
                <a:srgbClr val="ECC134"/>
              </a:buClr>
              <a:buFont typeface="Arial" charset="0"/>
              <a:buChar char="•"/>
              <a:defRPr/>
            </a:pPr>
            <a:endParaRPr lang="en-US" sz="700" dirty="0">
              <a:ea typeface="Calibri" panose="020F0502020204030204" pitchFamily="34" charset="0"/>
              <a:cs typeface="Times New Roman" panose="02020603050405020304" pitchFamily="18" charset="0"/>
            </a:endParaRPr>
          </a:p>
          <a:p>
            <a:pPr marL="91438" indent="-91438" defTabSz="514325">
              <a:buClr>
                <a:srgbClr val="ECC134"/>
              </a:buClr>
              <a:buFont typeface="Arial" charset="0"/>
              <a:buChar char="•"/>
              <a:defRPr/>
            </a:pPr>
            <a:endParaRPr lang="en-US" sz="700" dirty="0">
              <a:ea typeface="Calibri" panose="020F0502020204030204" pitchFamily="34" charset="0"/>
              <a:cs typeface="Times New Roman" panose="02020603050405020304" pitchFamily="18" charset="0"/>
            </a:endParaRPr>
          </a:p>
          <a:p>
            <a:pPr marL="91438" indent="-91438" defTabSz="514325">
              <a:buClr>
                <a:srgbClr val="ECC134"/>
              </a:buClr>
              <a:buFont typeface="Arial" charset="0"/>
              <a:buChar char="•"/>
              <a:defRPr/>
            </a:pPr>
            <a:endParaRPr lang="en-US" sz="700" dirty="0">
              <a:ea typeface="Calibri" panose="020F0502020204030204" pitchFamily="34" charset="0"/>
              <a:cs typeface="Times New Roman" panose="02020603050405020304" pitchFamily="18" charset="0"/>
            </a:endParaRPr>
          </a:p>
          <a:p>
            <a:pPr marL="91438" indent="-91438" defTabSz="514325">
              <a:buClr>
                <a:srgbClr val="ECC134"/>
              </a:buClr>
              <a:buFont typeface="Arial" charset="0"/>
              <a:buChar char="•"/>
              <a:defRPr/>
            </a:pPr>
            <a:endParaRPr lang="en-US" sz="700" dirty="0">
              <a:ea typeface="Calibri" panose="020F0502020204030204" pitchFamily="34" charset="0"/>
              <a:cs typeface="Times New Roman" panose="02020603050405020304" pitchFamily="18" charset="0"/>
            </a:endParaRPr>
          </a:p>
          <a:p>
            <a:pPr marL="91438" indent="-91438" defTabSz="514325">
              <a:buClr>
                <a:srgbClr val="ECC134"/>
              </a:buClr>
              <a:buFont typeface="Arial" charset="0"/>
              <a:buChar char="•"/>
              <a:defRPr/>
            </a:pPr>
            <a:endParaRPr lang="en-US" sz="700" dirty="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1902649B-2F61-483F-ADB1-02A76E6A9E67}"/>
              </a:ext>
            </a:extLst>
          </p:cNvPr>
          <p:cNvSpPr/>
          <p:nvPr/>
        </p:nvSpPr>
        <p:spPr>
          <a:xfrm>
            <a:off x="4646108" y="3453655"/>
            <a:ext cx="1920237" cy="1289795"/>
          </a:xfrm>
          <a:prstGeom prst="rect">
            <a:avLst/>
          </a:prstGeom>
          <a:ln>
            <a:solidFill>
              <a:srgbClr val="39C2D7"/>
            </a:solidFill>
          </a:ln>
        </p:spPr>
        <p:txBody>
          <a:bodyPr wrap="square" lIns="45720" tIns="91440" rIns="45720">
            <a:noAutofit/>
          </a:bodyPr>
          <a:lstStyle/>
          <a:p>
            <a:pPr marL="91438" indent="-91438" defTabSz="514325">
              <a:buClr>
                <a:srgbClr val="39C2D7"/>
              </a:buClr>
              <a:buFont typeface="Arial" charset="0"/>
              <a:buChar char="•"/>
            </a:pPr>
            <a:r>
              <a:rPr lang="en-US" sz="800" dirty="0">
                <a:cs typeface="Times New Roman" panose="02020603050405020304" pitchFamily="18" charset="0"/>
              </a:rPr>
              <a:t>Real time advanced data insights from collected IoT data</a:t>
            </a:r>
          </a:p>
          <a:p>
            <a:pPr marL="91438" indent="-91438" defTabSz="514325">
              <a:buClr>
                <a:srgbClr val="39C2D7"/>
              </a:buClr>
              <a:buFont typeface="Arial" charset="0"/>
              <a:buChar char="•"/>
            </a:pPr>
            <a:r>
              <a:rPr lang="en-US" sz="800" dirty="0">
                <a:cs typeface="Times New Roman" panose="02020603050405020304" pitchFamily="18" charset="0"/>
              </a:rPr>
              <a:t>Extended possibilities of collected data usage</a:t>
            </a:r>
          </a:p>
          <a:p>
            <a:pPr marL="91438" indent="-91438" defTabSz="514325">
              <a:buClr>
                <a:srgbClr val="39C2D7"/>
              </a:buClr>
              <a:buFont typeface="Arial" charset="0"/>
              <a:buChar char="•"/>
            </a:pPr>
            <a:r>
              <a:rPr lang="en-US" sz="800" dirty="0">
                <a:cs typeface="Times New Roman" panose="02020603050405020304" pitchFamily="18" charset="0"/>
              </a:rPr>
              <a:t>Support of innovations</a:t>
            </a:r>
          </a:p>
          <a:p>
            <a:pPr marL="91438" indent="-91438" defTabSz="514325">
              <a:buClr>
                <a:srgbClr val="39C2D7"/>
              </a:buClr>
              <a:buFont typeface="Arial" charset="0"/>
              <a:buChar char="•"/>
            </a:pPr>
            <a:r>
              <a:rPr lang="en-US" sz="800" dirty="0">
                <a:cs typeface="Times New Roman" panose="02020603050405020304" pitchFamily="18" charset="0"/>
              </a:rPr>
              <a:t>Service optimization</a:t>
            </a:r>
          </a:p>
        </p:txBody>
      </p:sp>
      <p:sp>
        <p:nvSpPr>
          <p:cNvPr id="56" name="Rectangle 55">
            <a:extLst>
              <a:ext uri="{FF2B5EF4-FFF2-40B4-BE49-F238E27FC236}">
                <a16:creationId xmlns:a16="http://schemas.microsoft.com/office/drawing/2014/main" id="{26A2B0CE-2F81-469A-9B69-6FF6DF6F8775}"/>
              </a:ext>
            </a:extLst>
          </p:cNvPr>
          <p:cNvSpPr/>
          <p:nvPr/>
        </p:nvSpPr>
        <p:spPr>
          <a:xfrm>
            <a:off x="6761118" y="3453655"/>
            <a:ext cx="1920236" cy="1289795"/>
          </a:xfrm>
          <a:prstGeom prst="rect">
            <a:avLst/>
          </a:prstGeom>
          <a:ln>
            <a:solidFill>
              <a:srgbClr val="7030A0"/>
            </a:solidFill>
          </a:ln>
        </p:spPr>
        <p:txBody>
          <a:bodyPr wrap="square" lIns="45720" tIns="91440" rIns="45720">
            <a:noAutofit/>
          </a:bodyPr>
          <a:lstStyle/>
          <a:p>
            <a:pPr marL="91438" indent="-91438" defTabSz="514325">
              <a:buClr>
                <a:srgbClr val="7030A0"/>
              </a:buClr>
              <a:buFont typeface="Arial" charset="0"/>
              <a:buChar char="•"/>
            </a:pPr>
            <a:r>
              <a:rPr lang="en-US" sz="800" dirty="0">
                <a:ea typeface="Calibri" panose="020F0502020204030204" pitchFamily="34" charset="0"/>
                <a:cs typeface="Times New Roman" panose="02020603050405020304" pitchFamily="18" charset="0"/>
              </a:rPr>
              <a:t>Real time, advanced analytics</a:t>
            </a:r>
          </a:p>
          <a:p>
            <a:pPr marL="91438" indent="-91438" defTabSz="514325">
              <a:buClr>
                <a:srgbClr val="7030A0"/>
              </a:buClr>
              <a:buFont typeface="Arial" charset="0"/>
              <a:buChar char="•"/>
            </a:pPr>
            <a:r>
              <a:rPr lang="en-US" sz="800" dirty="0">
                <a:ea typeface="Calibri" panose="020F0502020204030204" pitchFamily="34" charset="0"/>
                <a:cs typeface="Times New Roman" panose="02020603050405020304" pitchFamily="18" charset="0"/>
              </a:rPr>
              <a:t>New customers are easily onboarded worldwide</a:t>
            </a:r>
          </a:p>
          <a:p>
            <a:pPr marL="91438" indent="-91438" defTabSz="514325">
              <a:buClr>
                <a:srgbClr val="7030A0"/>
              </a:buClr>
              <a:buFont typeface="Arial" charset="0"/>
              <a:buChar char="•"/>
            </a:pPr>
            <a:r>
              <a:rPr lang="en-US" sz="800" dirty="0">
                <a:ea typeface="Calibri" panose="020F0502020204030204" pitchFamily="34" charset="0"/>
                <a:cs typeface="Times New Roman" panose="02020603050405020304" pitchFamily="18" charset="0"/>
              </a:rPr>
              <a:t>Data insights are available for brand new use cases</a:t>
            </a:r>
            <a:endParaRPr lang="en-US" sz="700" dirty="0">
              <a:ea typeface="Calibri" panose="020F0502020204030204" pitchFamily="34" charset="0"/>
              <a:cs typeface="Times New Roman" panose="02020603050405020304" pitchFamily="18" charset="0"/>
            </a:endParaRPr>
          </a:p>
        </p:txBody>
      </p:sp>
      <p:pic>
        <p:nvPicPr>
          <p:cNvPr id="62" name="Picture 61">
            <a:extLst>
              <a:ext uri="{FF2B5EF4-FFF2-40B4-BE49-F238E27FC236}">
                <a16:creationId xmlns:a16="http://schemas.microsoft.com/office/drawing/2014/main" id="{D5D16CE6-FAE4-4E5A-966B-8F723B6C89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1732" y="1500685"/>
            <a:ext cx="257175" cy="257175"/>
          </a:xfrm>
          <a:prstGeom prst="rect">
            <a:avLst/>
          </a:prstGeom>
        </p:spPr>
      </p:pic>
      <p:pic>
        <p:nvPicPr>
          <p:cNvPr id="5" name="Picture 4">
            <a:extLst>
              <a:ext uri="{FF2B5EF4-FFF2-40B4-BE49-F238E27FC236}">
                <a16:creationId xmlns:a16="http://schemas.microsoft.com/office/drawing/2014/main" id="{CABB12CD-B6BC-4733-B544-574150B1C0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0276" y="1477899"/>
            <a:ext cx="287723" cy="287723"/>
          </a:xfrm>
          <a:prstGeom prst="rect">
            <a:avLst/>
          </a:prstGeom>
        </p:spPr>
      </p:pic>
      <p:sp>
        <p:nvSpPr>
          <p:cNvPr id="48" name="Rectangle 47">
            <a:extLst>
              <a:ext uri="{FF2B5EF4-FFF2-40B4-BE49-F238E27FC236}">
                <a16:creationId xmlns:a16="http://schemas.microsoft.com/office/drawing/2014/main" id="{DF9B0C89-D328-492B-AF6C-F62B04C81F49}"/>
              </a:ext>
            </a:extLst>
          </p:cNvPr>
          <p:cNvSpPr/>
          <p:nvPr/>
        </p:nvSpPr>
        <p:spPr>
          <a:xfrm>
            <a:off x="360365" y="1078793"/>
            <a:ext cx="2113575"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defTabSz="342866">
              <a:defRPr/>
            </a:pPr>
            <a:r>
              <a:rPr lang="en-US" sz="1200" dirty="0">
                <a:solidFill>
                  <a:schemeClr val="accent5"/>
                </a:solidFill>
                <a:latin typeface="+mj-lt"/>
              </a:rPr>
              <a:t>Horizon 0</a:t>
            </a:r>
          </a:p>
        </p:txBody>
      </p:sp>
      <p:sp>
        <p:nvSpPr>
          <p:cNvPr id="52" name="TextBox 51">
            <a:extLst>
              <a:ext uri="{FF2B5EF4-FFF2-40B4-BE49-F238E27FC236}">
                <a16:creationId xmlns:a16="http://schemas.microsoft.com/office/drawing/2014/main" id="{14FFFD6C-0C93-4FDD-945D-A14D74E12260}"/>
              </a:ext>
            </a:extLst>
          </p:cNvPr>
          <p:cNvSpPr txBox="1"/>
          <p:nvPr/>
        </p:nvSpPr>
        <p:spPr>
          <a:xfrm>
            <a:off x="457031" y="1496987"/>
            <a:ext cx="1920240" cy="640080"/>
          </a:xfrm>
          <a:prstGeom prst="rect">
            <a:avLst/>
          </a:prstGeom>
          <a:noFill/>
          <a:ln>
            <a:solidFill>
              <a:schemeClr val="accent5"/>
            </a:solidFill>
          </a:ln>
        </p:spPr>
        <p:txBody>
          <a:bodyPr wrap="square" lIns="0" tIns="0" rIns="0" bIns="0" rtlCol="0" anchor="ctr" anchorCtr="0">
            <a:noAutofit/>
          </a:bodyPr>
          <a:lstStyle/>
          <a:p>
            <a:pPr algn="ctr" defTabSz="514325">
              <a:defRPr/>
            </a:pPr>
            <a:r>
              <a:rPr lang="en-US" sz="1100" b="1" dirty="0">
                <a:solidFill>
                  <a:schemeClr val="accent5"/>
                </a:solidFill>
                <a:latin typeface="+mj-lt"/>
              </a:rPr>
              <a:t>Discovery</a:t>
            </a:r>
          </a:p>
          <a:p>
            <a:pPr algn="ctr" defTabSz="514325">
              <a:defRPr/>
            </a:pPr>
            <a:r>
              <a:rPr lang="en-US" sz="900" dirty="0">
                <a:solidFill>
                  <a:schemeClr val="accent5"/>
                </a:solidFill>
                <a:latin typeface="+mj-lt"/>
              </a:rPr>
              <a:t>3 Month</a:t>
            </a:r>
          </a:p>
        </p:txBody>
      </p:sp>
      <p:sp>
        <p:nvSpPr>
          <p:cNvPr id="61" name="Oval 60">
            <a:extLst>
              <a:ext uri="{FF2B5EF4-FFF2-40B4-BE49-F238E27FC236}">
                <a16:creationId xmlns:a16="http://schemas.microsoft.com/office/drawing/2014/main" id="{8A754836-8C26-4B14-97E2-964603A50AD8}"/>
              </a:ext>
            </a:extLst>
          </p:cNvPr>
          <p:cNvSpPr/>
          <p:nvPr/>
        </p:nvSpPr>
        <p:spPr>
          <a:xfrm>
            <a:off x="351359" y="1347447"/>
            <a:ext cx="54864" cy="5486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14313">
              <a:defRPr/>
            </a:pPr>
            <a:endParaRPr lang="en-US" sz="1013">
              <a:solidFill>
                <a:prstClr val="white"/>
              </a:solidFill>
              <a:latin typeface="+mj-lt"/>
            </a:endParaRPr>
          </a:p>
        </p:txBody>
      </p:sp>
      <p:cxnSp>
        <p:nvCxnSpPr>
          <p:cNvPr id="63" name="Elbow Connector 9">
            <a:extLst>
              <a:ext uri="{FF2B5EF4-FFF2-40B4-BE49-F238E27FC236}">
                <a16:creationId xmlns:a16="http://schemas.microsoft.com/office/drawing/2014/main" id="{306FF67E-5309-40CC-965B-7F51D02C9D25}"/>
              </a:ext>
            </a:extLst>
          </p:cNvPr>
          <p:cNvCxnSpPr>
            <a:cxnSpLocks/>
            <a:stCxn id="61" idx="4"/>
            <a:endCxn id="52" idx="1"/>
          </p:cNvCxnSpPr>
          <p:nvPr/>
        </p:nvCxnSpPr>
        <p:spPr>
          <a:xfrm rot="16200000" flipH="1">
            <a:off x="210553" y="1570549"/>
            <a:ext cx="414716" cy="78240"/>
          </a:xfrm>
          <a:prstGeom prst="bentConnector2">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1D24FAE6-694A-44D0-AEF8-61BD3E568324}"/>
              </a:ext>
            </a:extLst>
          </p:cNvPr>
          <p:cNvPicPr>
            <a:picLocks noChangeAspect="1"/>
          </p:cNvPicPr>
          <p:nvPr/>
        </p:nvPicPr>
        <p:blipFill>
          <a:blip r:embed="rId6"/>
          <a:stretch>
            <a:fillRect/>
          </a:stretch>
        </p:blipFill>
        <p:spPr>
          <a:xfrm>
            <a:off x="515787" y="1530138"/>
            <a:ext cx="211444" cy="211444"/>
          </a:xfrm>
          <a:prstGeom prst="rect">
            <a:avLst/>
          </a:prstGeom>
        </p:spPr>
      </p:pic>
      <p:sp>
        <p:nvSpPr>
          <p:cNvPr id="71" name="Rectangle 70">
            <a:extLst>
              <a:ext uri="{FF2B5EF4-FFF2-40B4-BE49-F238E27FC236}">
                <a16:creationId xmlns:a16="http://schemas.microsoft.com/office/drawing/2014/main" id="{02A409B4-46E4-4308-BAA4-DAEB816CB180}"/>
              </a:ext>
            </a:extLst>
          </p:cNvPr>
          <p:cNvSpPr/>
          <p:nvPr/>
        </p:nvSpPr>
        <p:spPr>
          <a:xfrm>
            <a:off x="441625" y="3453655"/>
            <a:ext cx="1935645" cy="1287920"/>
          </a:xfrm>
          <a:prstGeom prst="rect">
            <a:avLst/>
          </a:prstGeom>
          <a:ln>
            <a:solidFill>
              <a:schemeClr val="accent5"/>
            </a:solidFill>
          </a:ln>
        </p:spPr>
        <p:txBody>
          <a:bodyPr wrap="square" lIns="45720" tIns="91440" rIns="45720">
            <a:noAutofit/>
          </a:bodyPr>
          <a:lstStyle/>
          <a:p>
            <a:pPr marL="91438" indent="-91438" defTabSz="514325">
              <a:buClr>
                <a:schemeClr val="accent5"/>
              </a:buClr>
              <a:buFont typeface="Arial" charset="0"/>
              <a:buChar char="•"/>
              <a:defRPr/>
            </a:pPr>
            <a:r>
              <a:rPr lang="en-US" sz="700" dirty="0">
                <a:cs typeface="Times New Roman" panose="02020603050405020304" pitchFamily="18" charset="0"/>
              </a:rPr>
              <a:t>SDK Architecture/Concept</a:t>
            </a:r>
          </a:p>
          <a:p>
            <a:pPr marL="91438" indent="-91438" defTabSz="514325">
              <a:buClr>
                <a:schemeClr val="accent5"/>
              </a:buClr>
              <a:buFont typeface="Arial" charset="0"/>
              <a:buChar char="•"/>
              <a:defRPr/>
            </a:pPr>
            <a:r>
              <a:rPr lang="en-US" sz="700" dirty="0">
                <a:cs typeface="Times New Roman" panose="02020603050405020304" pitchFamily="18" charset="0"/>
              </a:rPr>
              <a:t>Low fidelity prototype for key components</a:t>
            </a:r>
          </a:p>
          <a:p>
            <a:pPr marL="91438" indent="-91438" defTabSz="514325">
              <a:buClr>
                <a:schemeClr val="accent5"/>
              </a:buClr>
              <a:buFont typeface="Arial" charset="0"/>
              <a:buChar char="•"/>
              <a:defRPr/>
            </a:pPr>
            <a:r>
              <a:rPr lang="en-US" sz="700" dirty="0">
                <a:cs typeface="Times New Roman" panose="02020603050405020304" pitchFamily="18" charset="0"/>
              </a:rPr>
              <a:t>Agreed &amp; prioritized MVP scoping</a:t>
            </a:r>
          </a:p>
          <a:p>
            <a:pPr marL="91438" indent="-91438" defTabSz="514325">
              <a:buClr>
                <a:schemeClr val="accent5"/>
              </a:buClr>
              <a:buFont typeface="Arial" charset="0"/>
              <a:buChar char="•"/>
              <a:defRPr/>
            </a:pPr>
            <a:r>
              <a:rPr lang="en-US" sz="700" dirty="0">
                <a:cs typeface="Times New Roman" panose="02020603050405020304" pitchFamily="18" charset="0"/>
              </a:rPr>
              <a:t>Migration plan for HUAWEI solution</a:t>
            </a:r>
          </a:p>
          <a:p>
            <a:pPr marL="91438" indent="-91438" defTabSz="514325">
              <a:buClr>
                <a:schemeClr val="accent5"/>
              </a:buClr>
              <a:buFont typeface="Arial" charset="0"/>
              <a:buChar char="•"/>
              <a:defRPr/>
            </a:pPr>
            <a:r>
              <a:rPr lang="en-US" sz="700" dirty="0">
                <a:cs typeface="Times New Roman" panose="02020603050405020304" pitchFamily="18" charset="0"/>
              </a:rPr>
              <a:t>Integration plan with HUAWEI systems</a:t>
            </a:r>
          </a:p>
          <a:p>
            <a:pPr marL="91438" indent="-91438" defTabSz="514325">
              <a:buClr>
                <a:schemeClr val="accent5"/>
              </a:buClr>
              <a:buFont typeface="Arial" charset="0"/>
              <a:buChar char="•"/>
              <a:defRPr/>
            </a:pPr>
            <a:endParaRPr lang="en-US" sz="700" dirty="0">
              <a:cs typeface="Times New Roman" panose="02020603050405020304" pitchFamily="18" charset="0"/>
            </a:endParaRPr>
          </a:p>
        </p:txBody>
      </p:sp>
      <p:sp>
        <p:nvSpPr>
          <p:cNvPr id="44" name="Title 3">
            <a:extLst>
              <a:ext uri="{FF2B5EF4-FFF2-40B4-BE49-F238E27FC236}">
                <a16:creationId xmlns:a16="http://schemas.microsoft.com/office/drawing/2014/main" id="{C32EC4EA-197E-4E81-B11D-6CE34635DF9A}"/>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ROADMAP</a:t>
            </a:r>
          </a:p>
        </p:txBody>
      </p:sp>
    </p:spTree>
    <p:extLst>
      <p:ext uri="{BB962C8B-B14F-4D97-AF65-F5344CB8AC3E}">
        <p14:creationId xmlns:p14="http://schemas.microsoft.com/office/powerpoint/2010/main" val="138608328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3968-6368-E847-9C04-232FA1D1BDCE}"/>
              </a:ext>
            </a:extLst>
          </p:cNvPr>
          <p:cNvSpPr>
            <a:spLocks noGrp="1"/>
          </p:cNvSpPr>
          <p:nvPr>
            <p:ph type="title"/>
          </p:nvPr>
        </p:nvSpPr>
        <p:spPr>
          <a:xfrm>
            <a:off x="360366" y="225590"/>
            <a:ext cx="8426449" cy="307777"/>
          </a:xfrm>
        </p:spPr>
        <p:txBody>
          <a:bodyPr/>
          <a:lstStyle/>
          <a:p>
            <a:r>
              <a:rPr lang="en-GB" dirty="0"/>
              <a:t>Our Approach to Delivery</a:t>
            </a:r>
          </a:p>
        </p:txBody>
      </p:sp>
      <p:sp>
        <p:nvSpPr>
          <p:cNvPr id="9" name="Flowchart: Connector 28">
            <a:extLst>
              <a:ext uri="{FF2B5EF4-FFF2-40B4-BE49-F238E27FC236}">
                <a16:creationId xmlns:a16="http://schemas.microsoft.com/office/drawing/2014/main" id="{7093BC8F-489C-5047-BDA5-7A96B81EAB42}"/>
              </a:ext>
            </a:extLst>
          </p:cNvPr>
          <p:cNvSpPr/>
          <p:nvPr/>
        </p:nvSpPr>
        <p:spPr>
          <a:xfrm>
            <a:off x="368431" y="749563"/>
            <a:ext cx="300458" cy="300458"/>
          </a:xfrm>
          <a:prstGeom prst="flowChartConnector">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GB" sz="1013" dirty="0">
                <a:solidFill>
                  <a:prstClr val="white"/>
                </a:solidFill>
                <a:latin typeface="Agency FB" panose="020B0503020202020204" pitchFamily="34" charset="0"/>
              </a:rPr>
              <a:t>D</a:t>
            </a:r>
          </a:p>
        </p:txBody>
      </p:sp>
      <p:sp>
        <p:nvSpPr>
          <p:cNvPr id="10" name="Flowchart: Connector 31">
            <a:extLst>
              <a:ext uri="{FF2B5EF4-FFF2-40B4-BE49-F238E27FC236}">
                <a16:creationId xmlns:a16="http://schemas.microsoft.com/office/drawing/2014/main" id="{76928CA4-E98C-2C49-9F68-A72C658F19A7}"/>
              </a:ext>
            </a:extLst>
          </p:cNvPr>
          <p:cNvSpPr/>
          <p:nvPr/>
        </p:nvSpPr>
        <p:spPr>
          <a:xfrm>
            <a:off x="2466976" y="749563"/>
            <a:ext cx="300458" cy="300458"/>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GB" sz="1013" dirty="0">
                <a:solidFill>
                  <a:prstClr val="white"/>
                </a:solidFill>
                <a:latin typeface="Agency FB" panose="020B0503020202020204" pitchFamily="34" charset="0"/>
              </a:rPr>
              <a:t>1</a:t>
            </a:r>
          </a:p>
        </p:txBody>
      </p:sp>
      <p:sp>
        <p:nvSpPr>
          <p:cNvPr id="11" name="Flowchart: Connector 32">
            <a:extLst>
              <a:ext uri="{FF2B5EF4-FFF2-40B4-BE49-F238E27FC236}">
                <a16:creationId xmlns:a16="http://schemas.microsoft.com/office/drawing/2014/main" id="{0E3F6CD9-E1A0-8F46-ACC0-8A3169DDFF81}"/>
              </a:ext>
            </a:extLst>
          </p:cNvPr>
          <p:cNvSpPr/>
          <p:nvPr/>
        </p:nvSpPr>
        <p:spPr>
          <a:xfrm>
            <a:off x="4573588" y="749563"/>
            <a:ext cx="300458" cy="300458"/>
          </a:xfrm>
          <a:prstGeom prst="flowChartConnector">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GB" sz="1000" dirty="0">
                <a:solidFill>
                  <a:prstClr val="white"/>
                </a:solidFill>
                <a:latin typeface="Agency FB" panose="020B0503020202020204" pitchFamily="34" charset="0"/>
              </a:rPr>
              <a:t>2</a:t>
            </a:r>
          </a:p>
        </p:txBody>
      </p:sp>
      <p:sp>
        <p:nvSpPr>
          <p:cNvPr id="12" name="Flowchart: Connector 33">
            <a:extLst>
              <a:ext uri="{FF2B5EF4-FFF2-40B4-BE49-F238E27FC236}">
                <a16:creationId xmlns:a16="http://schemas.microsoft.com/office/drawing/2014/main" id="{682EFA39-8672-B04F-93D6-31EE6CAF0DAC}"/>
              </a:ext>
            </a:extLst>
          </p:cNvPr>
          <p:cNvSpPr/>
          <p:nvPr/>
        </p:nvSpPr>
        <p:spPr>
          <a:xfrm>
            <a:off x="6680200" y="749563"/>
            <a:ext cx="300458" cy="300458"/>
          </a:xfrm>
          <a:prstGeom prst="flowChartConnector">
            <a:avLst/>
          </a:prstGeom>
          <a:solidFill>
            <a:schemeClr val="accent4">
              <a:lumMod val="75000"/>
            </a:schemeClr>
          </a:solidFill>
          <a:ln>
            <a:solidFill>
              <a:schemeClr val="accent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GB" sz="1000" dirty="0">
                <a:solidFill>
                  <a:prstClr val="white"/>
                </a:solidFill>
                <a:latin typeface="Agency FB" panose="020B0503020202020204" pitchFamily="34" charset="0"/>
              </a:rPr>
              <a:t>3</a:t>
            </a:r>
          </a:p>
        </p:txBody>
      </p:sp>
      <p:cxnSp>
        <p:nvCxnSpPr>
          <p:cNvPr id="13" name="Straight Arrow Connector 12">
            <a:extLst>
              <a:ext uri="{FF2B5EF4-FFF2-40B4-BE49-F238E27FC236}">
                <a16:creationId xmlns:a16="http://schemas.microsoft.com/office/drawing/2014/main" id="{FD9F04A5-64D6-1F4A-B32B-762D650D0428}"/>
              </a:ext>
            </a:extLst>
          </p:cNvPr>
          <p:cNvCxnSpPr>
            <a:cxnSpLocks/>
            <a:stCxn id="9" idx="6"/>
          </p:cNvCxnSpPr>
          <p:nvPr/>
        </p:nvCxnSpPr>
        <p:spPr>
          <a:xfrm>
            <a:off x="668890" y="899792"/>
            <a:ext cx="1798088" cy="0"/>
          </a:xfrm>
          <a:prstGeom prst="straightConnector1">
            <a:avLst/>
          </a:prstGeom>
          <a:ln w="222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BD2F79-4174-914E-B778-6CF243CB612F}"/>
              </a:ext>
            </a:extLst>
          </p:cNvPr>
          <p:cNvCxnSpPr>
            <a:cxnSpLocks/>
            <a:stCxn id="10" idx="6"/>
            <a:endCxn id="11" idx="2"/>
          </p:cNvCxnSpPr>
          <p:nvPr/>
        </p:nvCxnSpPr>
        <p:spPr>
          <a:xfrm>
            <a:off x="2767435" y="899792"/>
            <a:ext cx="1806155" cy="0"/>
          </a:xfrm>
          <a:prstGeom prst="straightConnector1">
            <a:avLst/>
          </a:prstGeom>
          <a:ln w="222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37BFA63-7B8A-524F-B25C-C1948949A1C5}"/>
              </a:ext>
            </a:extLst>
          </p:cNvPr>
          <p:cNvCxnSpPr>
            <a:cxnSpLocks/>
            <a:stCxn id="11" idx="6"/>
            <a:endCxn id="12" idx="2"/>
          </p:cNvCxnSpPr>
          <p:nvPr/>
        </p:nvCxnSpPr>
        <p:spPr>
          <a:xfrm>
            <a:off x="4874047" y="899792"/>
            <a:ext cx="1806155" cy="0"/>
          </a:xfrm>
          <a:prstGeom prst="straightConnector1">
            <a:avLst/>
          </a:prstGeom>
          <a:ln w="222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274C32C-41A5-B548-99CA-EF57E7932074}"/>
              </a:ext>
            </a:extLst>
          </p:cNvPr>
          <p:cNvSpPr txBox="1"/>
          <p:nvPr/>
        </p:nvSpPr>
        <p:spPr>
          <a:xfrm>
            <a:off x="358776" y="1164213"/>
            <a:ext cx="1593383" cy="276999"/>
          </a:xfrm>
          <a:prstGeom prst="rect">
            <a:avLst/>
          </a:prstGeom>
          <a:noFill/>
        </p:spPr>
        <p:txBody>
          <a:bodyPr wrap="square" rtlCol="0">
            <a:spAutoFit/>
          </a:bodyPr>
          <a:lstStyle/>
          <a:p>
            <a:pPr defTabSz="685766"/>
            <a:r>
              <a:rPr lang="en-GB" sz="1200" dirty="0">
                <a:solidFill>
                  <a:srgbClr val="464547"/>
                </a:solidFill>
                <a:latin typeface="Calibri"/>
                <a:cs typeface="Gautami" panose="020B0502040204020203" pitchFamily="34" charset="0"/>
              </a:rPr>
              <a:t>Discovery</a:t>
            </a:r>
            <a:endParaRPr lang="en-GB" sz="800" dirty="0">
              <a:solidFill>
                <a:srgbClr val="464547"/>
              </a:solidFill>
              <a:latin typeface="Calibri Light"/>
              <a:cs typeface="Gautami" panose="020B0502040204020203" pitchFamily="34" charset="0"/>
            </a:endParaRPr>
          </a:p>
        </p:txBody>
      </p:sp>
      <p:sp>
        <p:nvSpPr>
          <p:cNvPr id="24" name="TextBox 23">
            <a:extLst>
              <a:ext uri="{FF2B5EF4-FFF2-40B4-BE49-F238E27FC236}">
                <a16:creationId xmlns:a16="http://schemas.microsoft.com/office/drawing/2014/main" id="{DD06E02E-D8BB-D54A-B3B8-D5B1B82C0D17}"/>
              </a:ext>
            </a:extLst>
          </p:cNvPr>
          <p:cNvSpPr txBox="1"/>
          <p:nvPr/>
        </p:nvSpPr>
        <p:spPr>
          <a:xfrm>
            <a:off x="2465387" y="1165090"/>
            <a:ext cx="1593383" cy="276999"/>
          </a:xfrm>
          <a:prstGeom prst="rect">
            <a:avLst/>
          </a:prstGeom>
          <a:noFill/>
        </p:spPr>
        <p:txBody>
          <a:bodyPr wrap="square" rtlCol="0" anchor="t">
            <a:spAutoFit/>
          </a:bodyPr>
          <a:lstStyle/>
          <a:p>
            <a:pPr defTabSz="685766"/>
            <a:r>
              <a:rPr lang="en-GB" sz="1200" dirty="0">
                <a:solidFill>
                  <a:srgbClr val="464547"/>
                </a:solidFill>
                <a:latin typeface="Calibri"/>
                <a:cs typeface="Gautami" panose="020B0502040204020203" pitchFamily="34" charset="0"/>
              </a:rPr>
              <a:t>Integration/Migration</a:t>
            </a:r>
            <a:endParaRPr lang="en-GB" sz="800" dirty="0">
              <a:solidFill>
                <a:srgbClr val="464547"/>
              </a:solidFill>
              <a:latin typeface="Calibri Light"/>
              <a:cs typeface="Gautami" panose="020B0502040204020203" pitchFamily="34" charset="0"/>
            </a:endParaRPr>
          </a:p>
        </p:txBody>
      </p:sp>
      <p:sp>
        <p:nvSpPr>
          <p:cNvPr id="25" name="TextBox 24">
            <a:extLst>
              <a:ext uri="{FF2B5EF4-FFF2-40B4-BE49-F238E27FC236}">
                <a16:creationId xmlns:a16="http://schemas.microsoft.com/office/drawing/2014/main" id="{3543AFB5-05F5-F244-87BB-6192CB8C9C11}"/>
              </a:ext>
            </a:extLst>
          </p:cNvPr>
          <p:cNvSpPr txBox="1"/>
          <p:nvPr/>
        </p:nvSpPr>
        <p:spPr>
          <a:xfrm>
            <a:off x="4572000" y="1164211"/>
            <a:ext cx="1593384" cy="276999"/>
          </a:xfrm>
          <a:prstGeom prst="rect">
            <a:avLst/>
          </a:prstGeom>
          <a:noFill/>
        </p:spPr>
        <p:txBody>
          <a:bodyPr wrap="square" rtlCol="0" anchor="t">
            <a:spAutoFit/>
          </a:bodyPr>
          <a:lstStyle/>
          <a:p>
            <a:pPr defTabSz="685766"/>
            <a:r>
              <a:rPr lang="en-GB" sz="1200" dirty="0">
                <a:solidFill>
                  <a:srgbClr val="464547"/>
                </a:solidFill>
                <a:latin typeface="Calibri"/>
                <a:cs typeface="Gautami" panose="020B0502040204020203" pitchFamily="34" charset="0"/>
              </a:rPr>
              <a:t>Implementation</a:t>
            </a:r>
            <a:endParaRPr lang="en-GB" sz="800" dirty="0">
              <a:solidFill>
                <a:srgbClr val="464547"/>
              </a:solidFill>
              <a:latin typeface="Calibri Light"/>
              <a:cs typeface="Calibri Light"/>
            </a:endParaRPr>
          </a:p>
        </p:txBody>
      </p:sp>
      <p:sp>
        <p:nvSpPr>
          <p:cNvPr id="129" name="Rectangle 128">
            <a:extLst>
              <a:ext uri="{FF2B5EF4-FFF2-40B4-BE49-F238E27FC236}">
                <a16:creationId xmlns:a16="http://schemas.microsoft.com/office/drawing/2014/main" id="{041C6FBC-8FDA-4F86-8CFC-0F5B52BB26E7}"/>
              </a:ext>
            </a:extLst>
          </p:cNvPr>
          <p:cNvSpPr/>
          <p:nvPr/>
        </p:nvSpPr>
        <p:spPr>
          <a:xfrm>
            <a:off x="365854" y="4327256"/>
            <a:ext cx="8465689" cy="370607"/>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83"/>
            <a:r>
              <a:rPr lang="en-US" sz="2100" dirty="0">
                <a:solidFill>
                  <a:prstClr val="white"/>
                </a:solidFill>
                <a:latin typeface="+mj-lt"/>
              </a:rPr>
              <a:t>Work</a:t>
            </a:r>
            <a:r>
              <a:rPr lang="en-US" sz="2100" dirty="0">
                <a:solidFill>
                  <a:prstClr val="white"/>
                </a:solidFill>
                <a:latin typeface="Trebuchet MS" panose="020B0603020202020204" pitchFamily="34" charset="0"/>
              </a:rPr>
              <a:t> </a:t>
            </a:r>
            <a:r>
              <a:rPr lang="en-US" sz="2100" dirty="0">
                <a:solidFill>
                  <a:prstClr val="white"/>
                </a:solidFill>
                <a:latin typeface="+mj-lt"/>
              </a:rPr>
              <a:t>Streams</a:t>
            </a:r>
          </a:p>
        </p:txBody>
      </p:sp>
      <p:pic>
        <p:nvPicPr>
          <p:cNvPr id="144" name="Picture 143">
            <a:extLst>
              <a:ext uri="{FF2B5EF4-FFF2-40B4-BE49-F238E27FC236}">
                <a16:creationId xmlns:a16="http://schemas.microsoft.com/office/drawing/2014/main" id="{14462F75-9523-48AA-943B-E57E90750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9164" y="4341602"/>
            <a:ext cx="485877" cy="341914"/>
          </a:xfrm>
          <a:prstGeom prst="rect">
            <a:avLst/>
          </a:prstGeom>
        </p:spPr>
      </p:pic>
      <p:sp>
        <p:nvSpPr>
          <p:cNvPr id="159" name="TextBox 158">
            <a:extLst>
              <a:ext uri="{FF2B5EF4-FFF2-40B4-BE49-F238E27FC236}">
                <a16:creationId xmlns:a16="http://schemas.microsoft.com/office/drawing/2014/main" id="{19B0B432-8106-408B-A267-55539045A0CA}"/>
              </a:ext>
            </a:extLst>
          </p:cNvPr>
          <p:cNvSpPr txBox="1"/>
          <p:nvPr/>
        </p:nvSpPr>
        <p:spPr>
          <a:xfrm>
            <a:off x="2773808" y="2299564"/>
            <a:ext cx="875210" cy="469357"/>
          </a:xfrm>
          <a:prstGeom prst="rect">
            <a:avLst/>
          </a:prstGeom>
          <a:noFill/>
        </p:spPr>
        <p:txBody>
          <a:bodyPr wrap="square" lIns="121917" tIns="60959" rIns="121917" bIns="60959" rtlCol="0">
            <a:spAutoFit/>
          </a:bodyPr>
          <a:lstStyle>
            <a:defPPr>
              <a:defRPr lang="en-US"/>
            </a:defPPr>
            <a:lvl1pPr>
              <a:defRPr sz="1200"/>
            </a:lvl1pPr>
          </a:lstStyle>
          <a:p>
            <a:pPr algn="ctr" defTabSz="914198">
              <a:defRPr/>
            </a:pPr>
            <a:r>
              <a:rPr lang="en-GB" sz="750" dirty="0">
                <a:solidFill>
                  <a:srgbClr val="00B050"/>
                </a:solidFill>
                <a:latin typeface="Trebuchet MS" panose="020B0603020202020204" pitchFamily="34" charset="0"/>
              </a:rPr>
              <a:t>CLOUD ENGINEERING STREAM</a:t>
            </a:r>
          </a:p>
        </p:txBody>
      </p:sp>
      <p:sp>
        <p:nvSpPr>
          <p:cNvPr id="167" name="Hexagon 166">
            <a:extLst>
              <a:ext uri="{FF2B5EF4-FFF2-40B4-BE49-F238E27FC236}">
                <a16:creationId xmlns:a16="http://schemas.microsoft.com/office/drawing/2014/main" id="{F3294021-F03E-429F-9615-C5AC13A5D835}"/>
              </a:ext>
            </a:extLst>
          </p:cNvPr>
          <p:cNvSpPr>
            <a:spLocks noChangeAspect="1"/>
          </p:cNvSpPr>
          <p:nvPr/>
        </p:nvSpPr>
        <p:spPr>
          <a:xfrm>
            <a:off x="3695238" y="1514155"/>
            <a:ext cx="1491055" cy="1282558"/>
          </a:xfrm>
          <a:prstGeom prst="hexagon">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sp>
        <p:nvSpPr>
          <p:cNvPr id="173" name="TextBox 172">
            <a:extLst>
              <a:ext uri="{FF2B5EF4-FFF2-40B4-BE49-F238E27FC236}">
                <a16:creationId xmlns:a16="http://schemas.microsoft.com/office/drawing/2014/main" id="{9E330D0B-4274-46D6-9666-78A337678D15}"/>
              </a:ext>
            </a:extLst>
          </p:cNvPr>
          <p:cNvSpPr txBox="1"/>
          <p:nvPr/>
        </p:nvSpPr>
        <p:spPr>
          <a:xfrm>
            <a:off x="3998205" y="1559990"/>
            <a:ext cx="875210" cy="469357"/>
          </a:xfrm>
          <a:prstGeom prst="rect">
            <a:avLst/>
          </a:prstGeom>
          <a:noFill/>
        </p:spPr>
        <p:txBody>
          <a:bodyPr wrap="square" lIns="121917" tIns="60959" rIns="121917" bIns="60959" rtlCol="0">
            <a:spAutoFit/>
          </a:bodyPr>
          <a:lstStyle>
            <a:defPPr>
              <a:defRPr lang="en-US"/>
            </a:defPPr>
            <a:lvl1pPr>
              <a:defRPr sz="1200"/>
            </a:lvl1pPr>
          </a:lstStyle>
          <a:p>
            <a:pPr algn="ctr" defTabSz="914198">
              <a:defRPr/>
            </a:pPr>
            <a:r>
              <a:rPr lang="en-GB" sz="750" dirty="0">
                <a:solidFill>
                  <a:srgbClr val="00B050"/>
                </a:solidFill>
                <a:latin typeface="Trebuchet MS" panose="020B0603020202020204" pitchFamily="34" charset="0"/>
              </a:rPr>
              <a:t>DATA ENGINEERING STREAM</a:t>
            </a:r>
          </a:p>
        </p:txBody>
      </p:sp>
      <p:sp>
        <p:nvSpPr>
          <p:cNvPr id="180" name="TextBox 179">
            <a:extLst>
              <a:ext uri="{FF2B5EF4-FFF2-40B4-BE49-F238E27FC236}">
                <a16:creationId xmlns:a16="http://schemas.microsoft.com/office/drawing/2014/main" id="{739232AC-70EB-427D-B8D8-B45C66CEA8A1}"/>
              </a:ext>
            </a:extLst>
          </p:cNvPr>
          <p:cNvSpPr txBox="1"/>
          <p:nvPr/>
        </p:nvSpPr>
        <p:spPr>
          <a:xfrm>
            <a:off x="5316127" y="2298366"/>
            <a:ext cx="875210" cy="353941"/>
          </a:xfrm>
          <a:prstGeom prst="rect">
            <a:avLst/>
          </a:prstGeom>
          <a:noFill/>
        </p:spPr>
        <p:txBody>
          <a:bodyPr wrap="square" lIns="121917" tIns="60959" rIns="121917" bIns="60959" rtlCol="0">
            <a:spAutoFit/>
          </a:bodyPr>
          <a:lstStyle>
            <a:defPPr>
              <a:defRPr lang="en-US"/>
            </a:defPPr>
            <a:lvl1pPr>
              <a:defRPr sz="1200"/>
            </a:lvl1pPr>
          </a:lstStyle>
          <a:p>
            <a:pPr algn="ctr" defTabSz="914198">
              <a:defRPr/>
            </a:pPr>
            <a:r>
              <a:rPr lang="en-GB" sz="750" dirty="0">
                <a:solidFill>
                  <a:srgbClr val="00B050"/>
                </a:solidFill>
                <a:latin typeface="Trebuchet MS" panose="020B0603020202020204" pitchFamily="34" charset="0"/>
              </a:rPr>
              <a:t>SDK/MOBILE APPS STREAM</a:t>
            </a:r>
          </a:p>
        </p:txBody>
      </p:sp>
      <p:sp>
        <p:nvSpPr>
          <p:cNvPr id="187" name="TextBox 186">
            <a:extLst>
              <a:ext uri="{FF2B5EF4-FFF2-40B4-BE49-F238E27FC236}">
                <a16:creationId xmlns:a16="http://schemas.microsoft.com/office/drawing/2014/main" id="{0AE7E57C-BC4B-4769-9492-2358D2ED1395}"/>
              </a:ext>
            </a:extLst>
          </p:cNvPr>
          <p:cNvSpPr txBox="1"/>
          <p:nvPr/>
        </p:nvSpPr>
        <p:spPr>
          <a:xfrm>
            <a:off x="4056809" y="2953154"/>
            <a:ext cx="875210" cy="469357"/>
          </a:xfrm>
          <a:prstGeom prst="rect">
            <a:avLst/>
          </a:prstGeom>
          <a:noFill/>
        </p:spPr>
        <p:txBody>
          <a:bodyPr wrap="square" lIns="121917" tIns="60959" rIns="121917" bIns="60959" rtlCol="0">
            <a:spAutoFit/>
          </a:bodyPr>
          <a:lstStyle>
            <a:defPPr>
              <a:defRPr lang="en-US"/>
            </a:defPPr>
            <a:lvl1pPr>
              <a:defRPr sz="1200"/>
            </a:lvl1pPr>
          </a:lstStyle>
          <a:p>
            <a:pPr algn="ctr" defTabSz="914198">
              <a:defRPr/>
            </a:pPr>
            <a:r>
              <a:rPr lang="en-GB" sz="750" dirty="0">
                <a:solidFill>
                  <a:srgbClr val="00B050"/>
                </a:solidFill>
                <a:latin typeface="Trebuchet MS" panose="020B0603020202020204" pitchFamily="34" charset="0"/>
              </a:rPr>
              <a:t>WEB DEVELOPMENT STREAM</a:t>
            </a:r>
          </a:p>
        </p:txBody>
      </p:sp>
      <p:sp>
        <p:nvSpPr>
          <p:cNvPr id="188" name="Flowchart: Connector 33">
            <a:extLst>
              <a:ext uri="{FF2B5EF4-FFF2-40B4-BE49-F238E27FC236}">
                <a16:creationId xmlns:a16="http://schemas.microsoft.com/office/drawing/2014/main" id="{D662FD9D-CEB0-4408-82DE-8DDE36E3293F}"/>
              </a:ext>
            </a:extLst>
          </p:cNvPr>
          <p:cNvSpPr/>
          <p:nvPr/>
        </p:nvSpPr>
        <p:spPr>
          <a:xfrm>
            <a:off x="8722305" y="749563"/>
            <a:ext cx="300458" cy="300458"/>
          </a:xfrm>
          <a:prstGeom prst="flowChartConnector">
            <a:avLst/>
          </a:prstGeom>
          <a:solidFill>
            <a:srgbClr val="FFC000"/>
          </a:solidFill>
          <a:ln>
            <a:solidFill>
              <a:schemeClr val="accent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GB" sz="1000" dirty="0">
              <a:solidFill>
                <a:prstClr val="white"/>
              </a:solidFill>
              <a:latin typeface="Agency FB" panose="020B0503020202020204" pitchFamily="34" charset="0"/>
            </a:endParaRPr>
          </a:p>
        </p:txBody>
      </p:sp>
      <p:cxnSp>
        <p:nvCxnSpPr>
          <p:cNvPr id="189" name="Straight Arrow Connector 188">
            <a:extLst>
              <a:ext uri="{FF2B5EF4-FFF2-40B4-BE49-F238E27FC236}">
                <a16:creationId xmlns:a16="http://schemas.microsoft.com/office/drawing/2014/main" id="{6412C77E-0648-4BD2-9238-3EF26E9DAF7A}"/>
              </a:ext>
            </a:extLst>
          </p:cNvPr>
          <p:cNvCxnSpPr>
            <a:cxnSpLocks/>
            <a:stCxn id="12" idx="6"/>
            <a:endCxn id="188" idx="2"/>
          </p:cNvCxnSpPr>
          <p:nvPr/>
        </p:nvCxnSpPr>
        <p:spPr>
          <a:xfrm>
            <a:off x="6980659" y="899792"/>
            <a:ext cx="1741646" cy="0"/>
          </a:xfrm>
          <a:prstGeom prst="straightConnector1">
            <a:avLst/>
          </a:prstGeom>
          <a:ln w="222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Flowchart: Connector 32">
            <a:extLst>
              <a:ext uri="{FF2B5EF4-FFF2-40B4-BE49-F238E27FC236}">
                <a16:creationId xmlns:a16="http://schemas.microsoft.com/office/drawing/2014/main" id="{534E491C-1D53-4571-A9D8-C1F3BB8B9D32}"/>
              </a:ext>
            </a:extLst>
          </p:cNvPr>
          <p:cNvSpPr/>
          <p:nvPr/>
        </p:nvSpPr>
        <p:spPr>
          <a:xfrm>
            <a:off x="6680200" y="748599"/>
            <a:ext cx="300458" cy="300458"/>
          </a:xfrm>
          <a:prstGeom prst="flowChartConnector">
            <a:avLst/>
          </a:prstGeom>
          <a:solidFill>
            <a:schemeClr val="accent4"/>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r>
              <a:rPr lang="en-GB" sz="1000" dirty="0">
                <a:solidFill>
                  <a:prstClr val="white"/>
                </a:solidFill>
                <a:latin typeface="Agency FB" panose="020B0503020202020204" pitchFamily="34" charset="0"/>
              </a:rPr>
              <a:t>3</a:t>
            </a:r>
          </a:p>
        </p:txBody>
      </p:sp>
      <p:pic>
        <p:nvPicPr>
          <p:cNvPr id="218" name="Picture 217">
            <a:extLst>
              <a:ext uri="{FF2B5EF4-FFF2-40B4-BE49-F238E27FC236}">
                <a16:creationId xmlns:a16="http://schemas.microsoft.com/office/drawing/2014/main" id="{BECB996D-A20C-48EF-B0CC-3DDCD0B3C6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4204808" y="2121103"/>
            <a:ext cx="217816" cy="212927"/>
          </a:xfrm>
          <a:prstGeom prst="rect">
            <a:avLst/>
          </a:prstGeom>
        </p:spPr>
      </p:pic>
      <p:pic>
        <p:nvPicPr>
          <p:cNvPr id="219" name="Picture 218">
            <a:extLst>
              <a:ext uri="{FF2B5EF4-FFF2-40B4-BE49-F238E27FC236}">
                <a16:creationId xmlns:a16="http://schemas.microsoft.com/office/drawing/2014/main" id="{D69FBD66-6050-4503-A53D-FFF182119F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4290207" y="2263517"/>
            <a:ext cx="177383" cy="173400"/>
          </a:xfrm>
          <a:prstGeom prst="rect">
            <a:avLst/>
          </a:prstGeom>
        </p:spPr>
      </p:pic>
      <p:pic>
        <p:nvPicPr>
          <p:cNvPr id="220" name="Picture 219">
            <a:extLst>
              <a:ext uri="{FF2B5EF4-FFF2-40B4-BE49-F238E27FC236}">
                <a16:creationId xmlns:a16="http://schemas.microsoft.com/office/drawing/2014/main" id="{58299795-D9BD-43CA-A25C-DD14EDEDE4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416" t="14246" r="23797" b="10547"/>
          <a:stretch/>
        </p:blipFill>
        <p:spPr>
          <a:xfrm>
            <a:off x="4331238" y="2074528"/>
            <a:ext cx="223469" cy="218453"/>
          </a:xfrm>
          <a:prstGeom prst="rect">
            <a:avLst/>
          </a:prstGeom>
        </p:spPr>
      </p:pic>
      <p:pic>
        <p:nvPicPr>
          <p:cNvPr id="221" name="Picture 220">
            <a:extLst>
              <a:ext uri="{FF2B5EF4-FFF2-40B4-BE49-F238E27FC236}">
                <a16:creationId xmlns:a16="http://schemas.microsoft.com/office/drawing/2014/main" id="{71BB18F4-BA73-499A-8C48-37E24AF411E5}"/>
              </a:ext>
            </a:extLst>
          </p:cNvPr>
          <p:cNvPicPr>
            <a:picLocks noChangeAspect="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4471984" y="2094010"/>
            <a:ext cx="217816" cy="212927"/>
          </a:xfrm>
          <a:prstGeom prst="rect">
            <a:avLst/>
          </a:prstGeom>
        </p:spPr>
      </p:pic>
      <p:pic>
        <p:nvPicPr>
          <p:cNvPr id="222" name="Picture 221">
            <a:extLst>
              <a:ext uri="{FF2B5EF4-FFF2-40B4-BE49-F238E27FC236}">
                <a16:creationId xmlns:a16="http://schemas.microsoft.com/office/drawing/2014/main" id="{005B0F6D-CF46-4814-B7F1-6758D8D25520}"/>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4430953" y="2257990"/>
            <a:ext cx="177383" cy="173400"/>
          </a:xfrm>
          <a:prstGeom prst="rect">
            <a:avLst/>
          </a:prstGeom>
        </p:spPr>
      </p:pic>
      <p:sp>
        <p:nvSpPr>
          <p:cNvPr id="238" name="TextBox 237">
            <a:extLst>
              <a:ext uri="{FF2B5EF4-FFF2-40B4-BE49-F238E27FC236}">
                <a16:creationId xmlns:a16="http://schemas.microsoft.com/office/drawing/2014/main" id="{47DEF21A-6ED5-48EE-AC8B-DBB81B5B2816}"/>
              </a:ext>
            </a:extLst>
          </p:cNvPr>
          <p:cNvSpPr txBox="1"/>
          <p:nvPr/>
        </p:nvSpPr>
        <p:spPr>
          <a:xfrm>
            <a:off x="6678611" y="1133455"/>
            <a:ext cx="1593384" cy="276999"/>
          </a:xfrm>
          <a:prstGeom prst="rect">
            <a:avLst/>
          </a:prstGeom>
          <a:noFill/>
        </p:spPr>
        <p:txBody>
          <a:bodyPr wrap="square" rtlCol="0" anchor="t">
            <a:spAutoFit/>
          </a:bodyPr>
          <a:lstStyle/>
          <a:p>
            <a:pPr defTabSz="685766"/>
            <a:r>
              <a:rPr lang="en-GB" sz="1200" dirty="0">
                <a:solidFill>
                  <a:srgbClr val="464547"/>
                </a:solidFill>
                <a:latin typeface="Calibri"/>
                <a:cs typeface="Gautami" panose="020B0502040204020203" pitchFamily="34" charset="0"/>
              </a:rPr>
              <a:t>Rollout</a:t>
            </a:r>
            <a:endParaRPr lang="en-GB" sz="800" dirty="0">
              <a:solidFill>
                <a:srgbClr val="464547"/>
              </a:solidFill>
              <a:latin typeface="Calibri Light"/>
              <a:cs typeface="Calibri Light"/>
            </a:endParaRPr>
          </a:p>
        </p:txBody>
      </p:sp>
      <p:sp>
        <p:nvSpPr>
          <p:cNvPr id="55" name="Hexagon 54">
            <a:extLst>
              <a:ext uri="{FF2B5EF4-FFF2-40B4-BE49-F238E27FC236}">
                <a16:creationId xmlns:a16="http://schemas.microsoft.com/office/drawing/2014/main" id="{4045454A-8E7D-4585-B4A0-84EF674427C3}"/>
              </a:ext>
            </a:extLst>
          </p:cNvPr>
          <p:cNvSpPr>
            <a:spLocks noChangeAspect="1"/>
          </p:cNvSpPr>
          <p:nvPr/>
        </p:nvSpPr>
        <p:spPr>
          <a:xfrm>
            <a:off x="2448309" y="2246337"/>
            <a:ext cx="1491055" cy="1282558"/>
          </a:xfrm>
          <a:prstGeom prst="hexagon">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pic>
        <p:nvPicPr>
          <p:cNvPr id="57" name="Picture 56">
            <a:extLst>
              <a:ext uri="{FF2B5EF4-FFF2-40B4-BE49-F238E27FC236}">
                <a16:creationId xmlns:a16="http://schemas.microsoft.com/office/drawing/2014/main" id="{90B2D164-E2E6-4269-89DA-2316CA098E6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2957879" y="2853284"/>
            <a:ext cx="217816" cy="212927"/>
          </a:xfrm>
          <a:prstGeom prst="rect">
            <a:avLst/>
          </a:prstGeom>
        </p:spPr>
      </p:pic>
      <p:pic>
        <p:nvPicPr>
          <p:cNvPr id="58" name="Picture 57">
            <a:extLst>
              <a:ext uri="{FF2B5EF4-FFF2-40B4-BE49-F238E27FC236}">
                <a16:creationId xmlns:a16="http://schemas.microsoft.com/office/drawing/2014/main" id="{9076D483-BB7D-4C7A-818A-4BE32BC855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3043278" y="2995698"/>
            <a:ext cx="177383" cy="173400"/>
          </a:xfrm>
          <a:prstGeom prst="rect">
            <a:avLst/>
          </a:prstGeom>
        </p:spPr>
      </p:pic>
      <p:pic>
        <p:nvPicPr>
          <p:cNvPr id="59" name="Picture 58">
            <a:extLst>
              <a:ext uri="{FF2B5EF4-FFF2-40B4-BE49-F238E27FC236}">
                <a16:creationId xmlns:a16="http://schemas.microsoft.com/office/drawing/2014/main" id="{B60DD50A-52EE-4E01-86E5-6FBB4E8564E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416" t="14246" r="23797" b="10547"/>
          <a:stretch/>
        </p:blipFill>
        <p:spPr>
          <a:xfrm>
            <a:off x="3084309" y="2806709"/>
            <a:ext cx="223469" cy="218453"/>
          </a:xfrm>
          <a:prstGeom prst="rect">
            <a:avLst/>
          </a:prstGeom>
        </p:spPr>
      </p:pic>
      <p:pic>
        <p:nvPicPr>
          <p:cNvPr id="60" name="Picture 59">
            <a:extLst>
              <a:ext uri="{FF2B5EF4-FFF2-40B4-BE49-F238E27FC236}">
                <a16:creationId xmlns:a16="http://schemas.microsoft.com/office/drawing/2014/main" id="{9EE96FFA-8352-4B52-8D24-E7F51C0C2328}"/>
              </a:ext>
            </a:extLst>
          </p:cNvPr>
          <p:cNvPicPr>
            <a:picLocks noChangeAspect="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3178266" y="2826338"/>
            <a:ext cx="217816" cy="212927"/>
          </a:xfrm>
          <a:prstGeom prst="rect">
            <a:avLst/>
          </a:prstGeom>
        </p:spPr>
      </p:pic>
      <p:pic>
        <p:nvPicPr>
          <p:cNvPr id="61" name="Picture 60">
            <a:extLst>
              <a:ext uri="{FF2B5EF4-FFF2-40B4-BE49-F238E27FC236}">
                <a16:creationId xmlns:a16="http://schemas.microsoft.com/office/drawing/2014/main" id="{B98FDEE0-D225-45EC-8966-2D9B3B18322C}"/>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3184024" y="2990171"/>
            <a:ext cx="177383" cy="173400"/>
          </a:xfrm>
          <a:prstGeom prst="rect">
            <a:avLst/>
          </a:prstGeom>
        </p:spPr>
      </p:pic>
      <p:sp>
        <p:nvSpPr>
          <p:cNvPr id="62" name="Hexagon 61">
            <a:extLst>
              <a:ext uri="{FF2B5EF4-FFF2-40B4-BE49-F238E27FC236}">
                <a16:creationId xmlns:a16="http://schemas.microsoft.com/office/drawing/2014/main" id="{59BB5D78-2405-4AA5-A446-24EE09AF071D}"/>
              </a:ext>
            </a:extLst>
          </p:cNvPr>
          <p:cNvSpPr>
            <a:spLocks noChangeAspect="1"/>
          </p:cNvSpPr>
          <p:nvPr/>
        </p:nvSpPr>
        <p:spPr>
          <a:xfrm>
            <a:off x="3722062" y="2907647"/>
            <a:ext cx="1491055" cy="1282558"/>
          </a:xfrm>
          <a:prstGeom prst="hexagon">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pic>
        <p:nvPicPr>
          <p:cNvPr id="64" name="Picture 63">
            <a:extLst>
              <a:ext uri="{FF2B5EF4-FFF2-40B4-BE49-F238E27FC236}">
                <a16:creationId xmlns:a16="http://schemas.microsoft.com/office/drawing/2014/main" id="{7B43A92E-14DE-4933-9331-C171B2750E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4231632" y="3514594"/>
            <a:ext cx="217816" cy="212927"/>
          </a:xfrm>
          <a:prstGeom prst="rect">
            <a:avLst/>
          </a:prstGeom>
        </p:spPr>
      </p:pic>
      <p:pic>
        <p:nvPicPr>
          <p:cNvPr id="65" name="Picture 64">
            <a:extLst>
              <a:ext uri="{FF2B5EF4-FFF2-40B4-BE49-F238E27FC236}">
                <a16:creationId xmlns:a16="http://schemas.microsoft.com/office/drawing/2014/main" id="{C149B928-FBDE-4496-8272-8E5C936C72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4317031" y="3657008"/>
            <a:ext cx="177383" cy="173400"/>
          </a:xfrm>
          <a:prstGeom prst="rect">
            <a:avLst/>
          </a:prstGeom>
        </p:spPr>
      </p:pic>
      <p:pic>
        <p:nvPicPr>
          <p:cNvPr id="66" name="Picture 65">
            <a:extLst>
              <a:ext uri="{FF2B5EF4-FFF2-40B4-BE49-F238E27FC236}">
                <a16:creationId xmlns:a16="http://schemas.microsoft.com/office/drawing/2014/main" id="{EC1E1447-0833-40AC-90FF-A166C0918F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416" t="14246" r="23797" b="10547"/>
          <a:stretch/>
        </p:blipFill>
        <p:spPr>
          <a:xfrm>
            <a:off x="4358062" y="3468019"/>
            <a:ext cx="223469" cy="218453"/>
          </a:xfrm>
          <a:prstGeom prst="rect">
            <a:avLst/>
          </a:prstGeom>
        </p:spPr>
      </p:pic>
      <p:pic>
        <p:nvPicPr>
          <p:cNvPr id="67" name="Picture 66">
            <a:extLst>
              <a:ext uri="{FF2B5EF4-FFF2-40B4-BE49-F238E27FC236}">
                <a16:creationId xmlns:a16="http://schemas.microsoft.com/office/drawing/2014/main" id="{5AE6C0FD-2ECC-41E7-A478-AB57F12B48D0}"/>
              </a:ext>
            </a:extLst>
          </p:cNvPr>
          <p:cNvPicPr>
            <a:picLocks noChangeAspect="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4498809" y="3487501"/>
            <a:ext cx="217816" cy="212927"/>
          </a:xfrm>
          <a:prstGeom prst="rect">
            <a:avLst/>
          </a:prstGeom>
        </p:spPr>
      </p:pic>
      <p:pic>
        <p:nvPicPr>
          <p:cNvPr id="68" name="Picture 67">
            <a:extLst>
              <a:ext uri="{FF2B5EF4-FFF2-40B4-BE49-F238E27FC236}">
                <a16:creationId xmlns:a16="http://schemas.microsoft.com/office/drawing/2014/main" id="{4DC3446E-3619-4E6F-97C7-84457A796DA6}"/>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4457778" y="3651482"/>
            <a:ext cx="177383" cy="173400"/>
          </a:xfrm>
          <a:prstGeom prst="rect">
            <a:avLst/>
          </a:prstGeom>
        </p:spPr>
      </p:pic>
      <p:sp>
        <p:nvSpPr>
          <p:cNvPr id="69" name="Hexagon 68">
            <a:extLst>
              <a:ext uri="{FF2B5EF4-FFF2-40B4-BE49-F238E27FC236}">
                <a16:creationId xmlns:a16="http://schemas.microsoft.com/office/drawing/2014/main" id="{0A28EBF2-7D87-4728-A18A-D42CA8AE9E8E}"/>
              </a:ext>
            </a:extLst>
          </p:cNvPr>
          <p:cNvSpPr>
            <a:spLocks noChangeAspect="1"/>
          </p:cNvSpPr>
          <p:nvPr/>
        </p:nvSpPr>
        <p:spPr>
          <a:xfrm>
            <a:off x="4981380" y="2181753"/>
            <a:ext cx="1491055" cy="1282558"/>
          </a:xfrm>
          <a:prstGeom prst="hexagon">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a:p>
        </p:txBody>
      </p:sp>
      <p:pic>
        <p:nvPicPr>
          <p:cNvPr id="71" name="Picture 70">
            <a:extLst>
              <a:ext uri="{FF2B5EF4-FFF2-40B4-BE49-F238E27FC236}">
                <a16:creationId xmlns:a16="http://schemas.microsoft.com/office/drawing/2014/main" id="{DF750F9F-4DE7-4A96-BEF5-3CD73CF3B3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5490950" y="2788701"/>
            <a:ext cx="217816" cy="212927"/>
          </a:xfrm>
          <a:prstGeom prst="rect">
            <a:avLst/>
          </a:prstGeom>
        </p:spPr>
      </p:pic>
      <p:pic>
        <p:nvPicPr>
          <p:cNvPr id="72" name="Picture 71">
            <a:extLst>
              <a:ext uri="{FF2B5EF4-FFF2-40B4-BE49-F238E27FC236}">
                <a16:creationId xmlns:a16="http://schemas.microsoft.com/office/drawing/2014/main" id="{C6CD8817-CA75-4C5B-857D-75392E73B7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16" t="14246" r="23797" b="10547"/>
          <a:stretch/>
        </p:blipFill>
        <p:spPr>
          <a:xfrm>
            <a:off x="5576349" y="2931115"/>
            <a:ext cx="177383" cy="173400"/>
          </a:xfrm>
          <a:prstGeom prst="rect">
            <a:avLst/>
          </a:prstGeom>
        </p:spPr>
      </p:pic>
      <p:pic>
        <p:nvPicPr>
          <p:cNvPr id="73" name="Picture 72">
            <a:extLst>
              <a:ext uri="{FF2B5EF4-FFF2-40B4-BE49-F238E27FC236}">
                <a16:creationId xmlns:a16="http://schemas.microsoft.com/office/drawing/2014/main" id="{2525924A-18E6-4AD4-AEB5-A4143F0674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416" t="14246" r="23797" b="10547"/>
          <a:stretch/>
        </p:blipFill>
        <p:spPr>
          <a:xfrm>
            <a:off x="5617380" y="2742126"/>
            <a:ext cx="223469" cy="218453"/>
          </a:xfrm>
          <a:prstGeom prst="rect">
            <a:avLst/>
          </a:prstGeom>
        </p:spPr>
      </p:pic>
      <p:pic>
        <p:nvPicPr>
          <p:cNvPr id="74" name="Picture 73">
            <a:extLst>
              <a:ext uri="{FF2B5EF4-FFF2-40B4-BE49-F238E27FC236}">
                <a16:creationId xmlns:a16="http://schemas.microsoft.com/office/drawing/2014/main" id="{41C3392F-EBB4-47C4-93BA-CF679CA299B1}"/>
              </a:ext>
            </a:extLst>
          </p:cNvPr>
          <p:cNvPicPr>
            <a:picLocks noChangeAspect="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5758126" y="2761608"/>
            <a:ext cx="217816" cy="212927"/>
          </a:xfrm>
          <a:prstGeom prst="rect">
            <a:avLst/>
          </a:prstGeom>
        </p:spPr>
      </p:pic>
      <p:pic>
        <p:nvPicPr>
          <p:cNvPr id="75" name="Picture 74">
            <a:extLst>
              <a:ext uri="{FF2B5EF4-FFF2-40B4-BE49-F238E27FC236}">
                <a16:creationId xmlns:a16="http://schemas.microsoft.com/office/drawing/2014/main" id="{83892BA1-C295-4AE5-A621-E23F3D803E6F}"/>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1416" t="14246" r="23797" b="10547"/>
          <a:stretch/>
        </p:blipFill>
        <p:spPr>
          <a:xfrm>
            <a:off x="5717095" y="2925588"/>
            <a:ext cx="177383" cy="173400"/>
          </a:xfrm>
          <a:prstGeom prst="rect">
            <a:avLst/>
          </a:prstGeom>
        </p:spPr>
      </p:pic>
      <p:sp>
        <p:nvSpPr>
          <p:cNvPr id="76" name="TextBox 75">
            <a:extLst>
              <a:ext uri="{FF2B5EF4-FFF2-40B4-BE49-F238E27FC236}">
                <a16:creationId xmlns:a16="http://schemas.microsoft.com/office/drawing/2014/main" id="{6DBC3FA3-BF8F-4859-8839-8408EF10A35A}"/>
              </a:ext>
            </a:extLst>
          </p:cNvPr>
          <p:cNvSpPr txBox="1"/>
          <p:nvPr/>
        </p:nvSpPr>
        <p:spPr>
          <a:xfrm>
            <a:off x="8347308" y="1142396"/>
            <a:ext cx="1593384" cy="276999"/>
          </a:xfrm>
          <a:prstGeom prst="rect">
            <a:avLst/>
          </a:prstGeom>
          <a:noFill/>
        </p:spPr>
        <p:txBody>
          <a:bodyPr wrap="square" rtlCol="0" anchor="t">
            <a:spAutoFit/>
          </a:bodyPr>
          <a:lstStyle/>
          <a:p>
            <a:pPr defTabSz="685766"/>
            <a:r>
              <a:rPr lang="en-GB" sz="1200" dirty="0">
                <a:solidFill>
                  <a:srgbClr val="464547"/>
                </a:solidFill>
                <a:latin typeface="Calibri"/>
                <a:cs typeface="Gautami" panose="020B0502040204020203" pitchFamily="34" charset="0"/>
              </a:rPr>
              <a:t>Support</a:t>
            </a:r>
            <a:endParaRPr lang="en-GB" sz="800" dirty="0">
              <a:solidFill>
                <a:srgbClr val="464547"/>
              </a:solidFill>
              <a:latin typeface="Calibri Light"/>
              <a:cs typeface="Calibri Light"/>
            </a:endParaRPr>
          </a:p>
        </p:txBody>
      </p:sp>
      <p:cxnSp>
        <p:nvCxnSpPr>
          <p:cNvPr id="80" name="Straight Connector 79">
            <a:extLst>
              <a:ext uri="{FF2B5EF4-FFF2-40B4-BE49-F238E27FC236}">
                <a16:creationId xmlns:a16="http://schemas.microsoft.com/office/drawing/2014/main" id="{D1BD7FDC-B441-4740-9EE5-EFC2EC976149}"/>
              </a:ext>
            </a:extLst>
          </p:cNvPr>
          <p:cNvCxnSpPr>
            <a:cxnSpLocks/>
          </p:cNvCxnSpPr>
          <p:nvPr/>
        </p:nvCxnSpPr>
        <p:spPr>
          <a:xfrm>
            <a:off x="7249761" y="899793"/>
            <a:ext cx="0" cy="3427463"/>
          </a:xfrm>
          <a:prstGeom prst="line">
            <a:avLst/>
          </a:prstGeom>
          <a:ln>
            <a:solidFill>
              <a:schemeClr val="accent1">
                <a:lumMod val="25000"/>
                <a:lumOff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E90A7626-6CF1-4D67-BBA5-FE7B6064D7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040" y="2314343"/>
            <a:ext cx="514598" cy="514598"/>
          </a:xfrm>
          <a:prstGeom prst="rect">
            <a:avLst/>
          </a:prstGeom>
        </p:spPr>
      </p:pic>
      <p:pic>
        <p:nvPicPr>
          <p:cNvPr id="30" name="Picture 29">
            <a:extLst>
              <a:ext uri="{FF2B5EF4-FFF2-40B4-BE49-F238E27FC236}">
                <a16:creationId xmlns:a16="http://schemas.microsoft.com/office/drawing/2014/main" id="{58E45F60-1BA4-4009-B416-62C75621DB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346" y="2822993"/>
            <a:ext cx="1451865" cy="1451865"/>
          </a:xfrm>
          <a:prstGeom prst="rect">
            <a:avLst/>
          </a:prstGeom>
        </p:spPr>
      </p:pic>
      <p:pic>
        <p:nvPicPr>
          <p:cNvPr id="21" name="Picture 20">
            <a:extLst>
              <a:ext uri="{FF2B5EF4-FFF2-40B4-BE49-F238E27FC236}">
                <a16:creationId xmlns:a16="http://schemas.microsoft.com/office/drawing/2014/main" id="{15DF8B91-EB9A-4248-8730-1F52EA200A4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232" y="1466626"/>
            <a:ext cx="779323" cy="814747"/>
          </a:xfrm>
          <a:prstGeom prst="rect">
            <a:avLst/>
          </a:prstGeom>
        </p:spPr>
      </p:pic>
      <p:pic>
        <p:nvPicPr>
          <p:cNvPr id="26" name="Picture 25">
            <a:extLst>
              <a:ext uri="{FF2B5EF4-FFF2-40B4-BE49-F238E27FC236}">
                <a16:creationId xmlns:a16="http://schemas.microsoft.com/office/drawing/2014/main" id="{24E09AAB-ED9C-4E10-A7BF-0865560CA0E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041" y="2932017"/>
            <a:ext cx="1185852" cy="395284"/>
          </a:xfrm>
          <a:prstGeom prst="rect">
            <a:avLst/>
          </a:prstGeom>
        </p:spPr>
      </p:pic>
      <p:pic>
        <p:nvPicPr>
          <p:cNvPr id="32" name="Picture 31">
            <a:extLst>
              <a:ext uri="{FF2B5EF4-FFF2-40B4-BE49-F238E27FC236}">
                <a16:creationId xmlns:a16="http://schemas.microsoft.com/office/drawing/2014/main" id="{ED59E8F8-B2E6-44C9-B290-03E9B56A3A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4248" y="3812562"/>
            <a:ext cx="777170" cy="341955"/>
          </a:xfrm>
          <a:prstGeom prst="rect">
            <a:avLst/>
          </a:prstGeom>
        </p:spPr>
      </p:pic>
      <p:sp>
        <p:nvSpPr>
          <p:cNvPr id="54" name="Title 3">
            <a:extLst>
              <a:ext uri="{FF2B5EF4-FFF2-40B4-BE49-F238E27FC236}">
                <a16:creationId xmlns:a16="http://schemas.microsoft.com/office/drawing/2014/main" id="{1971FF87-0CA7-4387-BAF0-496D6AB84F0E}"/>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DELIVERY APPROACH</a:t>
            </a:r>
          </a:p>
        </p:txBody>
      </p:sp>
    </p:spTree>
    <p:extLst>
      <p:ext uri="{BB962C8B-B14F-4D97-AF65-F5344CB8AC3E}">
        <p14:creationId xmlns:p14="http://schemas.microsoft.com/office/powerpoint/2010/main" val="145346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E143946-5B3F-4E45-A9B9-746D9A8E99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877" y="0"/>
            <a:ext cx="8258154" cy="4645212"/>
          </a:xfrm>
          <a:prstGeom prst="rect">
            <a:avLst/>
          </a:prstGeom>
        </p:spPr>
      </p:pic>
      <p:sp>
        <p:nvSpPr>
          <p:cNvPr id="3" name="Slide Number Placeholder 2">
            <a:extLst>
              <a:ext uri="{FF2B5EF4-FFF2-40B4-BE49-F238E27FC236}">
                <a16:creationId xmlns:a16="http://schemas.microsoft.com/office/drawing/2014/main" id="{396EA3AA-6BA8-1E40-8C5F-C94BB7D22261}"/>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6" name="Title 3">
            <a:extLst>
              <a:ext uri="{FF2B5EF4-FFF2-40B4-BE49-F238E27FC236}">
                <a16:creationId xmlns:a16="http://schemas.microsoft.com/office/drawing/2014/main" id="{326EE5D0-84B9-4625-96EB-81F53DA56B03}"/>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TIMELINE</a:t>
            </a:r>
          </a:p>
        </p:txBody>
      </p:sp>
    </p:spTree>
    <p:extLst>
      <p:ext uri="{BB962C8B-B14F-4D97-AF65-F5344CB8AC3E}">
        <p14:creationId xmlns:p14="http://schemas.microsoft.com/office/powerpoint/2010/main" val="24637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898128-34DA-47DE-A357-19C33FB2528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
        <p:nvSpPr>
          <p:cNvPr id="6" name="Title 3">
            <a:extLst>
              <a:ext uri="{FF2B5EF4-FFF2-40B4-BE49-F238E27FC236}">
                <a16:creationId xmlns:a16="http://schemas.microsoft.com/office/drawing/2014/main" id="{93F9C9CF-18C8-41C7-8193-702CF009BD69}"/>
              </a:ext>
            </a:extLst>
          </p:cNvPr>
          <p:cNvSpPr txBox="1">
            <a:spLocks noGrp="1"/>
          </p:cNvSpPr>
          <p:nvPr>
            <p:ph type="title"/>
          </p:nvPr>
        </p:nvSpPr>
        <p:spPr>
          <a:xfrm>
            <a:off x="360363" y="228600"/>
            <a:ext cx="8426450" cy="3016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 BUDGET</a:t>
            </a:r>
          </a:p>
        </p:txBody>
      </p:sp>
      <p:sp>
        <p:nvSpPr>
          <p:cNvPr id="7" name="Rectangle 6">
            <a:extLst>
              <a:ext uri="{FF2B5EF4-FFF2-40B4-BE49-F238E27FC236}">
                <a16:creationId xmlns:a16="http://schemas.microsoft.com/office/drawing/2014/main" id="{BB907F89-163B-4C97-800F-1A58368AFE34}"/>
              </a:ext>
            </a:extLst>
          </p:cNvPr>
          <p:cNvSpPr/>
          <p:nvPr/>
        </p:nvSpPr>
        <p:spPr>
          <a:xfrm>
            <a:off x="423583" y="898680"/>
            <a:ext cx="7570693" cy="1069524"/>
          </a:xfrm>
          <a:prstGeom prst="rect">
            <a:avLst/>
          </a:prstGeom>
        </p:spPr>
        <p:txBody>
          <a:bodyPr wrap="square">
            <a:spAutoFit/>
          </a:bodyPr>
          <a:lstStyle/>
          <a:p>
            <a:pPr>
              <a:spcBef>
                <a:spcPts val="300"/>
              </a:spcBef>
              <a:spcAft>
                <a:spcPts val="300"/>
              </a:spcAft>
            </a:pPr>
            <a:r>
              <a:rPr lang="en-US" dirty="0">
                <a:solidFill>
                  <a:srgbClr val="464547"/>
                </a:solidFill>
                <a:ea typeface="Times New Roman" panose="02020603050405020304" pitchFamily="18" charset="0"/>
                <a:cs typeface="Times New Roman" panose="02020603050405020304" pitchFamily="18" charset="0"/>
              </a:rPr>
              <a:t>Full project lifecycle is included in estimates: discovery, integration/migration, implementation and rollout. </a:t>
            </a:r>
          </a:p>
          <a:p>
            <a:pPr>
              <a:spcBef>
                <a:spcPts val="300"/>
              </a:spcBef>
              <a:spcAft>
                <a:spcPts val="300"/>
              </a:spcAft>
            </a:pPr>
            <a:r>
              <a:rPr lang="en-US" dirty="0">
                <a:solidFill>
                  <a:srgbClr val="464547"/>
                </a:solidFill>
                <a:ea typeface="Times New Roman" panose="02020603050405020304" pitchFamily="18" charset="0"/>
                <a:cs typeface="Times New Roman" panose="02020603050405020304" pitchFamily="18" charset="0"/>
              </a:rPr>
              <a:t>Proposed Scrum with 2-week sprints.  </a:t>
            </a:r>
          </a:p>
          <a:p>
            <a:r>
              <a:rPr lang="en-US" dirty="0">
                <a:solidFill>
                  <a:srgbClr val="464547"/>
                </a:solidFill>
                <a:ea typeface="Times New Roman" panose="02020603050405020304" pitchFamily="18" charset="0"/>
                <a:cs typeface="Times New Roman" panose="02020603050405020304" pitchFamily="18" charset="0"/>
              </a:rPr>
              <a:t>Expected project duration is 2 years. </a:t>
            </a:r>
            <a:endParaRPr lang="en-US" dirty="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207EFE88-1427-49CC-8795-F7019E9FC8E8}"/>
              </a:ext>
            </a:extLst>
          </p:cNvPr>
          <p:cNvGraphicFramePr>
            <a:graphicFrameLocks noGrp="1"/>
          </p:cNvGraphicFramePr>
          <p:nvPr>
            <p:ph sz="quarter" idx="10"/>
            <p:extLst>
              <p:ext uri="{D42A27DB-BD31-4B8C-83A1-F6EECF244321}">
                <p14:modId xmlns:p14="http://schemas.microsoft.com/office/powerpoint/2010/main" val="923502366"/>
              </p:ext>
            </p:extLst>
          </p:nvPr>
        </p:nvGraphicFramePr>
        <p:xfrm>
          <a:off x="895070" y="2447365"/>
          <a:ext cx="5283854" cy="1936376"/>
        </p:xfrm>
        <a:graphic>
          <a:graphicData uri="http://schemas.openxmlformats.org/drawingml/2006/table">
            <a:tbl>
              <a:tblPr firstRow="1" bandRow="1">
                <a:tableStyleId>{21E4AEA4-8DFA-4A89-87EB-49C32662AFE0}</a:tableStyleId>
              </a:tblPr>
              <a:tblGrid>
                <a:gridCol w="2641927">
                  <a:extLst>
                    <a:ext uri="{9D8B030D-6E8A-4147-A177-3AD203B41FA5}">
                      <a16:colId xmlns:a16="http://schemas.microsoft.com/office/drawing/2014/main" val="473745846"/>
                    </a:ext>
                  </a:extLst>
                </a:gridCol>
                <a:gridCol w="2641927">
                  <a:extLst>
                    <a:ext uri="{9D8B030D-6E8A-4147-A177-3AD203B41FA5}">
                      <a16:colId xmlns:a16="http://schemas.microsoft.com/office/drawing/2014/main" val="3902028542"/>
                    </a:ext>
                  </a:extLst>
                </a:gridCol>
              </a:tblGrid>
              <a:tr h="366001">
                <a:tc>
                  <a:txBody>
                    <a:bodyPr/>
                    <a:lstStyle/>
                    <a:p>
                      <a:r>
                        <a:rPr lang="en-US" dirty="0"/>
                        <a:t>Expenses Category</a:t>
                      </a:r>
                    </a:p>
                  </a:txBody>
                  <a:tcPr/>
                </a:tc>
                <a:tc>
                  <a:txBody>
                    <a:bodyPr/>
                    <a:lstStyle/>
                    <a:p>
                      <a:r>
                        <a:rPr lang="en-US" dirty="0"/>
                        <a:t>Price</a:t>
                      </a:r>
                    </a:p>
                  </a:txBody>
                  <a:tcPr/>
                </a:tc>
                <a:extLst>
                  <a:ext uri="{0D108BD9-81ED-4DB2-BD59-A6C34878D82A}">
                    <a16:rowId xmlns:a16="http://schemas.microsoft.com/office/drawing/2014/main" val="3047181356"/>
                  </a:ext>
                </a:extLst>
              </a:tr>
              <a:tr h="602187">
                <a:tc>
                  <a:txBody>
                    <a:bodyPr/>
                    <a:lstStyle/>
                    <a:p>
                      <a:r>
                        <a:rPr lang="en-US" dirty="0"/>
                        <a:t>Development Expenses</a:t>
                      </a:r>
                    </a:p>
                  </a:txBody>
                  <a:tcPr/>
                </a:tc>
                <a:tc>
                  <a:txBody>
                    <a:bodyPr/>
                    <a:lstStyle/>
                    <a:p>
                      <a:r>
                        <a:rPr lang="en-US" dirty="0"/>
                        <a:t>2 329 300</a:t>
                      </a:r>
                    </a:p>
                  </a:txBody>
                  <a:tcPr/>
                </a:tc>
                <a:extLst>
                  <a:ext uri="{0D108BD9-81ED-4DB2-BD59-A6C34878D82A}">
                    <a16:rowId xmlns:a16="http://schemas.microsoft.com/office/drawing/2014/main" val="2024444849"/>
                  </a:ext>
                </a:extLst>
              </a:tr>
              <a:tr h="602187">
                <a:tc>
                  <a:txBody>
                    <a:bodyPr/>
                    <a:lstStyle/>
                    <a:p>
                      <a:r>
                        <a:rPr lang="en-US" dirty="0"/>
                        <a:t>Cloud Hosting Expenses</a:t>
                      </a:r>
                    </a:p>
                  </a:txBody>
                  <a:tcPr/>
                </a:tc>
                <a:tc>
                  <a:txBody>
                    <a:bodyPr/>
                    <a:lstStyle/>
                    <a:p>
                      <a:r>
                        <a:rPr lang="en-US" dirty="0"/>
                        <a:t>70 000</a:t>
                      </a:r>
                    </a:p>
                  </a:txBody>
                  <a:tcPr/>
                </a:tc>
                <a:extLst>
                  <a:ext uri="{0D108BD9-81ED-4DB2-BD59-A6C34878D82A}">
                    <a16:rowId xmlns:a16="http://schemas.microsoft.com/office/drawing/2014/main" val="709964425"/>
                  </a:ext>
                </a:extLst>
              </a:tr>
              <a:tr h="366001">
                <a:tc>
                  <a:txBody>
                    <a:bodyPr/>
                    <a:lstStyle/>
                    <a:p>
                      <a:r>
                        <a:rPr lang="en-US" dirty="0"/>
                        <a:t>Total</a:t>
                      </a:r>
                    </a:p>
                  </a:txBody>
                  <a:tcPr/>
                </a:tc>
                <a:tc>
                  <a:txBody>
                    <a:bodyPr/>
                    <a:lstStyle/>
                    <a:p>
                      <a:r>
                        <a:rPr lang="en-US" dirty="0"/>
                        <a:t>2 399 300</a:t>
                      </a:r>
                    </a:p>
                  </a:txBody>
                  <a:tcPr/>
                </a:tc>
                <a:extLst>
                  <a:ext uri="{0D108BD9-81ED-4DB2-BD59-A6C34878D82A}">
                    <a16:rowId xmlns:a16="http://schemas.microsoft.com/office/drawing/2014/main" val="1318397307"/>
                  </a:ext>
                </a:extLst>
              </a:tr>
            </a:tbl>
          </a:graphicData>
        </a:graphic>
      </p:graphicFrame>
    </p:spTree>
    <p:extLst>
      <p:ext uri="{BB962C8B-B14F-4D97-AF65-F5344CB8AC3E}">
        <p14:creationId xmlns:p14="http://schemas.microsoft.com/office/powerpoint/2010/main" val="336746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DEF6-55F6-4955-8E21-6C8739C0560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CF0F3B7F-59C9-44E1-8513-C3B036083549}"/>
              </a:ext>
            </a:extLst>
          </p:cNvPr>
          <p:cNvSpPr>
            <a:spLocks noGrp="1"/>
          </p:cNvSpPr>
          <p:nvPr>
            <p:ph type="sldNum" sz="quarter" idx="4"/>
          </p:nvPr>
        </p:nvSpPr>
        <p:spPr/>
        <p:txBody>
          <a:bodyPr/>
          <a:lstStyle/>
          <a:p>
            <a:fld id="{3A707DD9-E92B-45E8-BE0A-E6B2EDF345EB}" type="slidenum">
              <a:rPr lang="en-US" smtClean="0"/>
              <a:pPr/>
              <a:t>9</a:t>
            </a:fld>
            <a:endParaRPr lang="en-US" dirty="0"/>
          </a:p>
        </p:txBody>
      </p:sp>
      <p:sp>
        <p:nvSpPr>
          <p:cNvPr id="4" name="Title 3">
            <a:extLst>
              <a:ext uri="{FF2B5EF4-FFF2-40B4-BE49-F238E27FC236}">
                <a16:creationId xmlns:a16="http://schemas.microsoft.com/office/drawing/2014/main" id="{4BDB3C03-62C2-4685-B693-AA8241D7E7C4}"/>
              </a:ext>
            </a:extLst>
          </p:cNvPr>
          <p:cNvSpPr txBox="1">
            <a:spLocks/>
          </p:cNvSpPr>
          <p:nvPr/>
        </p:nvSpPr>
        <p:spPr>
          <a:xfrm>
            <a:off x="360365" y="228600"/>
            <a:ext cx="8471178" cy="307825"/>
          </a:xfrm>
          <a:prstGeom prst="rect">
            <a:avLst/>
          </a:prstGeom>
          <a:solidFill>
            <a:srgbClr val="76CDD8"/>
          </a:solidFill>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solidFill>
                  <a:schemeClr val="bg1"/>
                </a:solidFill>
              </a:rPr>
              <a:t>MIGRATION PLAN</a:t>
            </a:r>
          </a:p>
        </p:txBody>
      </p:sp>
      <p:sp>
        <p:nvSpPr>
          <p:cNvPr id="6" name="TextBox 5">
            <a:extLst>
              <a:ext uri="{FF2B5EF4-FFF2-40B4-BE49-F238E27FC236}">
                <a16:creationId xmlns:a16="http://schemas.microsoft.com/office/drawing/2014/main" id="{B34D68CB-701E-4B5E-99EA-C10292774595}"/>
              </a:ext>
            </a:extLst>
          </p:cNvPr>
          <p:cNvSpPr txBox="1"/>
          <p:nvPr/>
        </p:nvSpPr>
        <p:spPr>
          <a:xfrm>
            <a:off x="360364" y="1005840"/>
            <a:ext cx="59969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Existing HUAWEI data is moved to Alibaba</a:t>
            </a:r>
          </a:p>
          <a:p>
            <a:pPr marL="285750" indent="-285750">
              <a:buFont typeface="Arial" panose="020B0604020202020204" pitchFamily="34" charset="0"/>
              <a:buChar char="•"/>
            </a:pPr>
            <a:r>
              <a:rPr lang="en-US" dirty="0"/>
              <a:t>Existing Middle East data is moved to Alibaba</a:t>
            </a:r>
          </a:p>
          <a:p>
            <a:pPr marL="285750" indent="-285750">
              <a:buFont typeface="Arial" panose="020B0604020202020204" pitchFamily="34" charset="0"/>
              <a:buChar char="•"/>
            </a:pPr>
            <a:r>
              <a:rPr lang="en-US" dirty="0"/>
              <a:t>EU and NA data is moved to GCP </a:t>
            </a:r>
          </a:p>
          <a:p>
            <a:pPr marL="285750" indent="-285750">
              <a:buFont typeface="Arial" panose="020B0604020202020204" pitchFamily="34" charset="0"/>
              <a:buChar char="•"/>
            </a:pPr>
            <a:r>
              <a:rPr lang="en-US" dirty="0"/>
              <a:t>Comply with industry security standards</a:t>
            </a:r>
          </a:p>
        </p:txBody>
      </p:sp>
      <p:pic>
        <p:nvPicPr>
          <p:cNvPr id="7" name="Picture 6" descr="A close up of a device&#10;&#10;Description automatically generated">
            <a:extLst>
              <a:ext uri="{FF2B5EF4-FFF2-40B4-BE49-F238E27FC236}">
                <a16:creationId xmlns:a16="http://schemas.microsoft.com/office/drawing/2014/main" id="{B5FD4BE2-E65C-4F74-BF18-0740A9717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701" y="1005840"/>
            <a:ext cx="4210935" cy="2366010"/>
          </a:xfrm>
          <a:prstGeom prst="rect">
            <a:avLst/>
          </a:prstGeom>
        </p:spPr>
      </p:pic>
    </p:spTree>
    <p:extLst>
      <p:ext uri="{BB962C8B-B14F-4D97-AF65-F5344CB8AC3E}">
        <p14:creationId xmlns:p14="http://schemas.microsoft.com/office/powerpoint/2010/main" val="3314014191"/>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1077</TotalTime>
  <Words>1037</Words>
  <Application>Microsoft Office PowerPoint</Application>
  <PresentationFormat>On-screen Show (16:9)</PresentationFormat>
  <Paragraphs>226</Paragraphs>
  <Slides>12</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Agency FB</vt:lpstr>
      <vt:lpstr>Arial</vt:lpstr>
      <vt:lpstr>Calibri</vt:lpstr>
      <vt:lpstr>Calibri Light</vt:lpstr>
      <vt:lpstr>Roboto</vt:lpstr>
      <vt:lpstr>Trebuchet MS</vt:lpstr>
      <vt:lpstr>Covers</vt:lpstr>
      <vt:lpstr>General</vt:lpstr>
      <vt:lpstr>Breakers</vt:lpstr>
      <vt:lpstr>Architect’s battle Team 1</vt:lpstr>
      <vt:lpstr>PowerPoint Presentation</vt:lpstr>
      <vt:lpstr>CONSTRAINTS AND LIMITATIONS</vt:lpstr>
      <vt:lpstr> BENEFITS DEPENDENCY NETWORK</vt:lpstr>
      <vt:lpstr>PowerPoint Presentation</vt:lpstr>
      <vt:lpstr>Our Approach to Delivery</vt:lpstr>
      <vt:lpstr>PowerPoint Presentation</vt:lpstr>
      <vt:lpstr> BUDGET</vt:lpstr>
      <vt:lpstr>PowerPoint Presentation</vt:lpstr>
      <vt:lpstr>PowerPoint Presentation</vt:lpstr>
      <vt:lpstr>PowerPoint Presentation</vt:lpstr>
      <vt:lpstr>THANK YOU FOR ATTENTION!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Mykhaylo Stepanyak</cp:lastModifiedBy>
  <cp:revision>73</cp:revision>
  <dcterms:created xsi:type="dcterms:W3CDTF">2018-01-26T19:23:30Z</dcterms:created>
  <dcterms:modified xsi:type="dcterms:W3CDTF">2020-02-14T09:13:26Z</dcterms:modified>
</cp:coreProperties>
</file>