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52"/>
  </p:notesMasterIdLst>
  <p:handoutMasterIdLst>
    <p:handoutMasterId r:id="rId53"/>
  </p:handoutMasterIdLst>
  <p:sldIdLst>
    <p:sldId id="256" r:id="rId7"/>
    <p:sldId id="264" r:id="rId8"/>
    <p:sldId id="265" r:id="rId9"/>
    <p:sldId id="288" r:id="rId10"/>
    <p:sldId id="345" r:id="rId11"/>
    <p:sldId id="279" r:id="rId12"/>
    <p:sldId id="337" r:id="rId13"/>
    <p:sldId id="280" r:id="rId14"/>
    <p:sldId id="287" r:id="rId15"/>
    <p:sldId id="289" r:id="rId16"/>
    <p:sldId id="336" r:id="rId17"/>
    <p:sldId id="281" r:id="rId18"/>
    <p:sldId id="278" r:id="rId19"/>
    <p:sldId id="282" r:id="rId20"/>
    <p:sldId id="291" r:id="rId21"/>
    <p:sldId id="292" r:id="rId22"/>
    <p:sldId id="293" r:id="rId23"/>
    <p:sldId id="295" r:id="rId24"/>
    <p:sldId id="297" r:id="rId25"/>
    <p:sldId id="341" r:id="rId26"/>
    <p:sldId id="346" r:id="rId27"/>
    <p:sldId id="298" r:id="rId28"/>
    <p:sldId id="327" r:id="rId29"/>
    <p:sldId id="334" r:id="rId30"/>
    <p:sldId id="343" r:id="rId31"/>
    <p:sldId id="344" r:id="rId32"/>
    <p:sldId id="300" r:id="rId33"/>
    <p:sldId id="301" r:id="rId34"/>
    <p:sldId id="330" r:id="rId35"/>
    <p:sldId id="303" r:id="rId36"/>
    <p:sldId id="305" r:id="rId37"/>
    <p:sldId id="309" r:id="rId38"/>
    <p:sldId id="310" r:id="rId39"/>
    <p:sldId id="311" r:id="rId40"/>
    <p:sldId id="314" r:id="rId41"/>
    <p:sldId id="318" r:id="rId42"/>
    <p:sldId id="321" r:id="rId43"/>
    <p:sldId id="319" r:id="rId44"/>
    <p:sldId id="322" r:id="rId45"/>
    <p:sldId id="324" r:id="rId46"/>
    <p:sldId id="335" r:id="rId47"/>
    <p:sldId id="340" r:id="rId48"/>
    <p:sldId id="283" r:id="rId49"/>
    <p:sldId id="338" r:id="rId50"/>
    <p:sldId id="339" r:id="rId5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056E5-C4F3-436F-9891-039295D9963B}">
          <p14:sldIdLst>
            <p14:sldId id="256"/>
            <p14:sldId id="264"/>
          </p14:sldIdLst>
        </p14:section>
        <p14:section name="About presenter" id="{B1C046FD-D2DA-4020-9760-25AB831C588E}">
          <p14:sldIdLst>
            <p14:sldId id="265"/>
          </p14:sldIdLst>
        </p14:section>
        <p14:section name="Serverless Computing" id="{59F3703D-B42E-49B8-908E-FB79C340C57B}">
          <p14:sldIdLst>
            <p14:sldId id="288"/>
            <p14:sldId id="345"/>
            <p14:sldId id="279"/>
            <p14:sldId id="337"/>
            <p14:sldId id="280"/>
            <p14:sldId id="287"/>
            <p14:sldId id="289"/>
          </p14:sldIdLst>
        </p14:section>
        <p14:section name="What are Patterns?" id="{53092129-16D1-46B2-80AF-15E09087103F}">
          <p14:sldIdLst>
            <p14:sldId id="336"/>
            <p14:sldId id="281"/>
          </p14:sldIdLst>
        </p14:section>
        <p14:section name="Serverless Pattern Categories" id="{49A899E7-D708-4EF5-B9AA-A47E9A5529A0}">
          <p14:sldIdLst>
            <p14:sldId id="278"/>
            <p14:sldId id="282"/>
            <p14:sldId id="291"/>
            <p14:sldId id="292"/>
            <p14:sldId id="293"/>
          </p14:sldIdLst>
        </p14:section>
        <p14:section name="Serverless Patterns" id="{29E0A51C-5F0F-433D-84C5-7F317B889BDE}">
          <p14:sldIdLst>
            <p14:sldId id="295"/>
            <p14:sldId id="297"/>
            <p14:sldId id="341"/>
            <p14:sldId id="346"/>
            <p14:sldId id="298"/>
            <p14:sldId id="327"/>
            <p14:sldId id="334"/>
            <p14:sldId id="343"/>
            <p14:sldId id="344"/>
            <p14:sldId id="300"/>
            <p14:sldId id="301"/>
            <p14:sldId id="330"/>
            <p14:sldId id="303"/>
            <p14:sldId id="305"/>
            <p14:sldId id="309"/>
            <p14:sldId id="310"/>
            <p14:sldId id="311"/>
            <p14:sldId id="314"/>
            <p14:sldId id="318"/>
            <p14:sldId id="321"/>
            <p14:sldId id="319"/>
            <p14:sldId id="322"/>
            <p14:sldId id="324"/>
            <p14:sldId id="335"/>
          </p14:sldIdLst>
        </p14:section>
        <p14:section name="Case studies" id="{EC7D25E0-352F-3446-ABC1-0B0C632B7348}">
          <p14:sldIdLst>
            <p14:sldId id="340"/>
          </p14:sldIdLst>
        </p14:section>
        <p14:section name="Conclusion" id="{61D25FD1-B0BF-4D03-BC00-87038070E8C2}">
          <p14:sldIdLst>
            <p14:sldId id="283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FEFEFE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87712" autoAdjust="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bit3/status/1078328794669293568?ref_src=twsrc%5etfw|twcamp%5etweetembed&amp;ref_url=https://cdn.embedly.com/widgets/media.html?type=text/html&amp;key=a19fcc184b9711e1b4764040d3dc5c07&amp;schema=twitter&amp;url=https://twitter.com/dabit3/status/1078328794669293568&amp;image=https://i.embed.ly/1/image?url=https%3A%2F%2Fpbs.twimg.com%2Fprofile_images%2F981977686678622208%2FbKQTdDgx_400x400.jpg&amp;key=a19fcc184b9711e1b4764040d3dc5c07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9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8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Serverless really impact the entire software development lifecycle.</a:t>
            </a:r>
            <a:r>
              <a:rPr lang="en-US" baseline="0" dirty="0"/>
              <a:t> </a:t>
            </a:r>
            <a:r>
              <a:rPr lang="en-US" dirty="0"/>
              <a:t>Before we go to the patterns, I would like to talk about categories</a:t>
            </a:r>
          </a:p>
          <a:p>
            <a:r>
              <a:rPr lang="en-US" dirty="0"/>
              <a:t>So, what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2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0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11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65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58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41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1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3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0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51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46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17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0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5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3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78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99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6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53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73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1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0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50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3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15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00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89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33333"/>
              </a:solidFill>
              <a:latin typeface="AmazonEmb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9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57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 invalidUrl="https://twitter.com/dabit3/status/1078328794669293568?ref_src=twsrc^tfw|twcamp^tweetembed&amp;ref_url=https://cdn.embedly.com/widgets/media.html?type=text/html&amp;key=a19fcc184b9711e1b4764040d3dc5c07&amp;schema=twitter&amp;url=https://twitter.com/dabit3/status/1078328794669293568&amp;image=https://i.embed.ly/1/image?url=https%3A%2F%2Fpbs.twimg.com%2Fprofile_images%2F981977686678622208%2FbKQTdDgx_400x400.jpg&amp;key=a19fcc184b9711e1b4764040d3dc5c0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676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2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6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2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09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2" r:id="rId2"/>
    <p:sldLayoutId id="2147483670" r:id="rId3"/>
    <p:sldLayoutId id="2147483696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tinfowler.com/ieeeSoftware/patterns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hyperlink" Target="https://aws.amazon.com/lambda/resources/customer-case-studie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jko.net/2016/08/27/serverles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nathanmalishev/10/#plo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61" y="1703820"/>
            <a:ext cx="4939169" cy="1421928"/>
          </a:xfrm>
        </p:spPr>
        <p:txBody>
          <a:bodyPr/>
          <a:lstStyle/>
          <a:p>
            <a:r>
              <a:rPr lang="en-US" dirty="0"/>
              <a:t>Serverless 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0161" y="2414784"/>
            <a:ext cx="4315968" cy="313932"/>
          </a:xfrm>
        </p:spPr>
        <p:txBody>
          <a:bodyPr/>
          <a:lstStyle/>
          <a:p>
            <a:r>
              <a:rPr lang="en-US" dirty="0"/>
              <a:t>ARCHITECTURE EXCELLENCE INITIATIVE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50161" y="4435416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October 2</a:t>
            </a:r>
            <a:r>
              <a:rPr lang="en-US" baseline="30000" dirty="0"/>
              <a:t>nd</a:t>
            </a:r>
            <a:r>
              <a:rPr lang="en-US" dirty="0"/>
              <a:t>  2019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of serverless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976376"/>
            <a:ext cx="8429625" cy="3404239"/>
          </a:xfrm>
        </p:spPr>
        <p:txBody>
          <a:bodyPr/>
          <a:lstStyle/>
          <a:p>
            <a:r>
              <a:rPr lang="en-US" dirty="0"/>
              <a:t>Costs of serverless services</a:t>
            </a:r>
          </a:p>
          <a:p>
            <a:r>
              <a:rPr lang="en-US" dirty="0"/>
              <a:t>Cold start</a:t>
            </a:r>
          </a:p>
          <a:p>
            <a:r>
              <a:rPr lang="en-US" dirty="0"/>
              <a:t>Resource limits</a:t>
            </a:r>
          </a:p>
          <a:p>
            <a:r>
              <a:rPr lang="en-US" dirty="0"/>
              <a:t>Inadequate application testing</a:t>
            </a:r>
          </a:p>
          <a:p>
            <a:r>
              <a:rPr lang="en-US" dirty="0"/>
              <a:t>Increased security concerns</a:t>
            </a:r>
          </a:p>
          <a:p>
            <a:r>
              <a:rPr lang="en-US" dirty="0"/>
              <a:t>Vendor compatibility</a:t>
            </a:r>
          </a:p>
          <a:p>
            <a:r>
              <a:rPr lang="en-US" dirty="0"/>
              <a:t>Monitoring and debugging</a:t>
            </a:r>
          </a:p>
          <a:p>
            <a:r>
              <a:rPr lang="en-US" dirty="0"/>
              <a:t>Function state</a:t>
            </a:r>
          </a:p>
          <a:p>
            <a:r>
              <a:rPr lang="en-US" dirty="0"/>
              <a:t>Execution time limitations</a:t>
            </a:r>
          </a:p>
          <a:p>
            <a:r>
              <a:rPr lang="en-US" dirty="0"/>
              <a:t>Availability of skills</a:t>
            </a:r>
          </a:p>
          <a:p>
            <a:r>
              <a:rPr lang="en-US" dirty="0"/>
              <a:t>Composability -  Access to the file system level</a:t>
            </a:r>
          </a:p>
          <a:p>
            <a:r>
              <a:rPr lang="en-US" dirty="0"/>
              <a:t>Multi-tenancy concerns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Patterns?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Patterns?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639242" y="2096778"/>
            <a:ext cx="3702064" cy="3000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“Patterns … identify common solutions to recurring problems.“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patterns interest 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698649-CF2C-4283-AB20-FD3995974C4C}"/>
              </a:ext>
            </a:extLst>
          </p:cNvPr>
          <p:cNvGrpSpPr/>
          <p:nvPr/>
        </p:nvGrpSpPr>
        <p:grpSpPr>
          <a:xfrm>
            <a:off x="5545110" y="2082430"/>
            <a:ext cx="1183466" cy="1570354"/>
            <a:chOff x="4961726" y="2117181"/>
            <a:chExt cx="1183466" cy="1570354"/>
          </a:xfrm>
        </p:grpSpPr>
        <p:pic>
          <p:nvPicPr>
            <p:cNvPr id="6" name="Picture 5" descr="A person posing for a photo&#10;&#10;Description automatically generated">
              <a:extLst>
                <a:ext uri="{FF2B5EF4-FFF2-40B4-BE49-F238E27FC236}">
                  <a16:creationId xmlns:a16="http://schemas.microsoft.com/office/drawing/2014/main" id="{80958C81-C601-428E-A827-4CDF85BA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726" y="2117181"/>
              <a:ext cx="1166768" cy="127027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A2DBF-A918-40F4-821E-A6A97BFD4984}"/>
                </a:ext>
              </a:extLst>
            </p:cNvPr>
            <p:cNvSpPr/>
            <p:nvPr/>
          </p:nvSpPr>
          <p:spPr>
            <a:xfrm>
              <a:off x="4961726" y="3387453"/>
              <a:ext cx="118346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Martin Fowler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2047E3C-EE9C-4C97-B1AF-E24B7213B1F8}"/>
              </a:ext>
            </a:extLst>
          </p:cNvPr>
          <p:cNvSpPr/>
          <p:nvPr/>
        </p:nvSpPr>
        <p:spPr>
          <a:xfrm>
            <a:off x="2414614" y="4327162"/>
            <a:ext cx="431477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https://www.martinfowler.com/ieeeSoftware/patterns.pdf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Pattern Categories</a:t>
            </a:r>
          </a:p>
        </p:txBody>
      </p:sp>
    </p:spTree>
    <p:extLst>
      <p:ext uri="{BB962C8B-B14F-4D97-AF65-F5344CB8AC3E}">
        <p14:creationId xmlns:p14="http://schemas.microsoft.com/office/powerpoint/2010/main" val="123678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pattern categories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CE58274F-8657-4A3A-B206-FA95078947C5}"/>
              </a:ext>
            </a:extLst>
          </p:cNvPr>
          <p:cNvSpPr/>
          <p:nvPr/>
        </p:nvSpPr>
        <p:spPr>
          <a:xfrm>
            <a:off x="432525" y="1669314"/>
            <a:ext cx="2088572" cy="1809173"/>
          </a:xfrm>
          <a:prstGeom prst="notch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Choice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D30E1E9-3FF5-46B9-AAEB-30E79F6C2DD0}"/>
              </a:ext>
            </a:extLst>
          </p:cNvPr>
          <p:cNvSpPr/>
          <p:nvPr/>
        </p:nvSpPr>
        <p:spPr>
          <a:xfrm>
            <a:off x="2521097" y="1667163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331060F9-8FF4-4874-AEF6-C87E33F68B26}"/>
              </a:ext>
            </a:extLst>
          </p:cNvPr>
          <p:cNvSpPr/>
          <p:nvPr/>
        </p:nvSpPr>
        <p:spPr>
          <a:xfrm>
            <a:off x="4609669" y="1667163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5B60B77-1495-4F4C-AEBC-EFDD17717B16}"/>
              </a:ext>
            </a:extLst>
          </p:cNvPr>
          <p:cNvSpPr/>
          <p:nvPr/>
        </p:nvSpPr>
        <p:spPr>
          <a:xfrm>
            <a:off x="6698241" y="1667162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F5F55-89DB-49DA-9761-F14E65FB6B4B}"/>
              </a:ext>
            </a:extLst>
          </p:cNvPr>
          <p:cNvSpPr/>
          <p:nvPr/>
        </p:nvSpPr>
        <p:spPr>
          <a:xfrm>
            <a:off x="432525" y="3725401"/>
            <a:ext cx="1605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81F7B-C5E7-4494-BCEF-DC0509A32752}"/>
              </a:ext>
            </a:extLst>
          </p:cNvPr>
          <p:cNvSpPr/>
          <p:nvPr/>
        </p:nvSpPr>
        <p:spPr>
          <a:xfrm>
            <a:off x="432525" y="4064000"/>
            <a:ext cx="13483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Patterns</a:t>
            </a:r>
          </a:p>
        </p:txBody>
      </p:sp>
    </p:spTree>
    <p:extLst>
      <p:ext uri="{BB962C8B-B14F-4D97-AF65-F5344CB8AC3E}">
        <p14:creationId xmlns:p14="http://schemas.microsoft.com/office/powerpoint/2010/main" val="340305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pattern categories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CE58274F-8657-4A3A-B206-FA95078947C5}"/>
              </a:ext>
            </a:extLst>
          </p:cNvPr>
          <p:cNvSpPr/>
          <p:nvPr/>
        </p:nvSpPr>
        <p:spPr>
          <a:xfrm>
            <a:off x="432525" y="1669314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Choice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D30E1E9-3FF5-46B9-AAEB-30E79F6C2DD0}"/>
              </a:ext>
            </a:extLst>
          </p:cNvPr>
          <p:cNvSpPr/>
          <p:nvPr/>
        </p:nvSpPr>
        <p:spPr>
          <a:xfrm>
            <a:off x="2521097" y="1667163"/>
            <a:ext cx="2088572" cy="1809173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331060F9-8FF4-4874-AEF6-C87E33F68B26}"/>
              </a:ext>
            </a:extLst>
          </p:cNvPr>
          <p:cNvSpPr/>
          <p:nvPr/>
        </p:nvSpPr>
        <p:spPr>
          <a:xfrm>
            <a:off x="4609669" y="1667163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5B60B77-1495-4F4C-AEBC-EFDD17717B16}"/>
              </a:ext>
            </a:extLst>
          </p:cNvPr>
          <p:cNvSpPr/>
          <p:nvPr/>
        </p:nvSpPr>
        <p:spPr>
          <a:xfrm>
            <a:off x="6698241" y="1667162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F5F55-89DB-49DA-9761-F14E65FB6B4B}"/>
              </a:ext>
            </a:extLst>
          </p:cNvPr>
          <p:cNvSpPr/>
          <p:nvPr/>
        </p:nvSpPr>
        <p:spPr>
          <a:xfrm>
            <a:off x="432525" y="3725401"/>
            <a:ext cx="1605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81F7B-C5E7-4494-BCEF-DC0509A32752}"/>
              </a:ext>
            </a:extLst>
          </p:cNvPr>
          <p:cNvSpPr/>
          <p:nvPr/>
        </p:nvSpPr>
        <p:spPr>
          <a:xfrm>
            <a:off x="432525" y="4064000"/>
            <a:ext cx="13483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Patterns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4CCB2-06B6-4866-B65A-5F31BEEE7EE6}"/>
              </a:ext>
            </a:extLst>
          </p:cNvPr>
          <p:cNvSpPr/>
          <p:nvPr/>
        </p:nvSpPr>
        <p:spPr>
          <a:xfrm>
            <a:off x="2521097" y="3725401"/>
            <a:ext cx="16815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Architecture Patterns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F933C-173C-484E-BE07-057F6A4AABDA}"/>
              </a:ext>
            </a:extLst>
          </p:cNvPr>
          <p:cNvSpPr/>
          <p:nvPr/>
        </p:nvSpPr>
        <p:spPr>
          <a:xfrm>
            <a:off x="2521097" y="4064000"/>
            <a:ext cx="228127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Service and Function Patterns</a:t>
            </a:r>
          </a:p>
        </p:txBody>
      </p:sp>
    </p:spTree>
    <p:extLst>
      <p:ext uri="{BB962C8B-B14F-4D97-AF65-F5344CB8AC3E}">
        <p14:creationId xmlns:p14="http://schemas.microsoft.com/office/powerpoint/2010/main" val="41245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pattern categories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CE58274F-8657-4A3A-B206-FA95078947C5}"/>
              </a:ext>
            </a:extLst>
          </p:cNvPr>
          <p:cNvSpPr/>
          <p:nvPr/>
        </p:nvSpPr>
        <p:spPr>
          <a:xfrm>
            <a:off x="432525" y="1669314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Choice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D30E1E9-3FF5-46B9-AAEB-30E79F6C2DD0}"/>
              </a:ext>
            </a:extLst>
          </p:cNvPr>
          <p:cNvSpPr/>
          <p:nvPr/>
        </p:nvSpPr>
        <p:spPr>
          <a:xfrm>
            <a:off x="2521097" y="1667163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331060F9-8FF4-4874-AEF6-C87E33F68B26}"/>
              </a:ext>
            </a:extLst>
          </p:cNvPr>
          <p:cNvSpPr/>
          <p:nvPr/>
        </p:nvSpPr>
        <p:spPr>
          <a:xfrm>
            <a:off x="4609669" y="1667163"/>
            <a:ext cx="2088572" cy="1809173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5B60B77-1495-4F4C-AEBC-EFDD17717B16}"/>
              </a:ext>
            </a:extLst>
          </p:cNvPr>
          <p:cNvSpPr/>
          <p:nvPr/>
        </p:nvSpPr>
        <p:spPr>
          <a:xfrm>
            <a:off x="6698241" y="1667162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F5F55-89DB-49DA-9761-F14E65FB6B4B}"/>
              </a:ext>
            </a:extLst>
          </p:cNvPr>
          <p:cNvSpPr/>
          <p:nvPr/>
        </p:nvSpPr>
        <p:spPr>
          <a:xfrm>
            <a:off x="432525" y="3725401"/>
            <a:ext cx="1605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81F7B-C5E7-4494-BCEF-DC0509A32752}"/>
              </a:ext>
            </a:extLst>
          </p:cNvPr>
          <p:cNvSpPr/>
          <p:nvPr/>
        </p:nvSpPr>
        <p:spPr>
          <a:xfrm>
            <a:off x="432525" y="4064000"/>
            <a:ext cx="13483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Patterns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4CCB2-06B6-4866-B65A-5F31BEEE7EE6}"/>
              </a:ext>
            </a:extLst>
          </p:cNvPr>
          <p:cNvSpPr/>
          <p:nvPr/>
        </p:nvSpPr>
        <p:spPr>
          <a:xfrm>
            <a:off x="2521097" y="3725401"/>
            <a:ext cx="16815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Architecture Patterns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F933C-173C-484E-BE07-057F6A4AABDA}"/>
              </a:ext>
            </a:extLst>
          </p:cNvPr>
          <p:cNvSpPr/>
          <p:nvPr/>
        </p:nvSpPr>
        <p:spPr>
          <a:xfrm>
            <a:off x="2521097" y="4064000"/>
            <a:ext cx="228127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Service and Function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3DB3F-7C5D-4586-B939-D6327EEE3884}"/>
              </a:ext>
            </a:extLst>
          </p:cNvPr>
          <p:cNvSpPr/>
          <p:nvPr/>
        </p:nvSpPr>
        <p:spPr>
          <a:xfrm>
            <a:off x="4572000" y="3725401"/>
            <a:ext cx="17579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Patterns</a:t>
            </a:r>
          </a:p>
        </p:txBody>
      </p:sp>
    </p:spTree>
    <p:extLst>
      <p:ext uri="{BB962C8B-B14F-4D97-AF65-F5344CB8AC3E}">
        <p14:creationId xmlns:p14="http://schemas.microsoft.com/office/powerpoint/2010/main" val="235086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pattern categories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CE58274F-8657-4A3A-B206-FA95078947C5}"/>
              </a:ext>
            </a:extLst>
          </p:cNvPr>
          <p:cNvSpPr/>
          <p:nvPr/>
        </p:nvSpPr>
        <p:spPr>
          <a:xfrm>
            <a:off x="432525" y="1669314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Choice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D30E1E9-3FF5-46B9-AAEB-30E79F6C2DD0}"/>
              </a:ext>
            </a:extLst>
          </p:cNvPr>
          <p:cNvSpPr/>
          <p:nvPr/>
        </p:nvSpPr>
        <p:spPr>
          <a:xfrm>
            <a:off x="2521097" y="1667163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331060F9-8FF4-4874-AEF6-C87E33F68B26}"/>
              </a:ext>
            </a:extLst>
          </p:cNvPr>
          <p:cNvSpPr/>
          <p:nvPr/>
        </p:nvSpPr>
        <p:spPr>
          <a:xfrm>
            <a:off x="4609669" y="1667163"/>
            <a:ext cx="2088572" cy="1809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5B60B77-1495-4F4C-AEBC-EFDD17717B16}"/>
              </a:ext>
            </a:extLst>
          </p:cNvPr>
          <p:cNvSpPr/>
          <p:nvPr/>
        </p:nvSpPr>
        <p:spPr>
          <a:xfrm>
            <a:off x="6698241" y="1667162"/>
            <a:ext cx="2088572" cy="1809173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F5F55-89DB-49DA-9761-F14E65FB6B4B}"/>
              </a:ext>
            </a:extLst>
          </p:cNvPr>
          <p:cNvSpPr/>
          <p:nvPr/>
        </p:nvSpPr>
        <p:spPr>
          <a:xfrm>
            <a:off x="432525" y="3725401"/>
            <a:ext cx="1605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81F7B-C5E7-4494-BCEF-DC0509A32752}"/>
              </a:ext>
            </a:extLst>
          </p:cNvPr>
          <p:cNvSpPr/>
          <p:nvPr/>
        </p:nvSpPr>
        <p:spPr>
          <a:xfrm>
            <a:off x="432525" y="4064000"/>
            <a:ext cx="13483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Patterns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4CCB2-06B6-4866-B65A-5F31BEEE7EE6}"/>
              </a:ext>
            </a:extLst>
          </p:cNvPr>
          <p:cNvSpPr/>
          <p:nvPr/>
        </p:nvSpPr>
        <p:spPr>
          <a:xfrm>
            <a:off x="2521097" y="3725401"/>
            <a:ext cx="16815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Architecture Patterns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F933C-173C-484E-BE07-057F6A4AABDA}"/>
              </a:ext>
            </a:extLst>
          </p:cNvPr>
          <p:cNvSpPr/>
          <p:nvPr/>
        </p:nvSpPr>
        <p:spPr>
          <a:xfrm>
            <a:off x="2521097" y="4064000"/>
            <a:ext cx="228127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Service and Function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3DB3F-7C5D-4586-B939-D6327EEE3884}"/>
              </a:ext>
            </a:extLst>
          </p:cNvPr>
          <p:cNvSpPr/>
          <p:nvPr/>
        </p:nvSpPr>
        <p:spPr>
          <a:xfrm>
            <a:off x="4572000" y="3725401"/>
            <a:ext cx="17579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Patterns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325E2-1F0C-4ED2-A11C-F20CE1FC6D7C}"/>
              </a:ext>
            </a:extLst>
          </p:cNvPr>
          <p:cNvSpPr/>
          <p:nvPr/>
        </p:nvSpPr>
        <p:spPr>
          <a:xfrm>
            <a:off x="6698241" y="3721097"/>
            <a:ext cx="178723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Deployment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AD55F-D2FD-4CCF-988C-D641B1684834}"/>
              </a:ext>
            </a:extLst>
          </p:cNvPr>
          <p:cNvSpPr/>
          <p:nvPr/>
        </p:nvSpPr>
        <p:spPr>
          <a:xfrm>
            <a:off x="6698241" y="4064000"/>
            <a:ext cx="16937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Monitoring Patterns</a:t>
            </a:r>
          </a:p>
        </p:txBody>
      </p:sp>
    </p:spTree>
    <p:extLst>
      <p:ext uri="{BB962C8B-B14F-4D97-AF65-F5344CB8AC3E}">
        <p14:creationId xmlns:p14="http://schemas.microsoft.com/office/powerpoint/2010/main" val="89387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API Pattern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FB618-1B0F-4DC5-9130-93953C3B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45" y="1560568"/>
            <a:ext cx="3842326" cy="26200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637F8D-FCFE-4880-83CF-1C1FB3760D8E}"/>
              </a:ext>
            </a:extLst>
          </p:cNvPr>
          <p:cNvSpPr/>
          <p:nvPr/>
        </p:nvSpPr>
        <p:spPr>
          <a:xfrm>
            <a:off x="360364" y="962869"/>
            <a:ext cx="8426448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build an HTTPS API without having to consider resource management or scaling concerns?</a:t>
            </a:r>
          </a:p>
        </p:txBody>
      </p:sp>
    </p:spTree>
    <p:extLst>
      <p:ext uri="{BB962C8B-B14F-4D97-AF65-F5344CB8AC3E}">
        <p14:creationId xmlns:p14="http://schemas.microsoft.com/office/powerpoint/2010/main" val="17206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0972" y="1092491"/>
            <a:ext cx="3632428" cy="356616"/>
          </a:xfrm>
        </p:spPr>
        <p:txBody>
          <a:bodyPr/>
          <a:lstStyle/>
          <a:p>
            <a:r>
              <a:rPr lang="en-US" dirty="0"/>
              <a:t>About presenter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710972" y="1697608"/>
            <a:ext cx="3632428" cy="356616"/>
          </a:xfrm>
        </p:spPr>
        <p:txBody>
          <a:bodyPr/>
          <a:lstStyle/>
          <a:p>
            <a:r>
              <a:rPr lang="en-US" dirty="0"/>
              <a:t>Serverless Computing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10972" y="2302725"/>
            <a:ext cx="3632428" cy="356616"/>
          </a:xfrm>
        </p:spPr>
        <p:txBody>
          <a:bodyPr/>
          <a:lstStyle/>
          <a:p>
            <a:r>
              <a:rPr lang="en-US" dirty="0"/>
              <a:t>What are Patterns?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710972" y="2907842"/>
            <a:ext cx="3632428" cy="356616"/>
          </a:xfrm>
        </p:spPr>
        <p:txBody>
          <a:bodyPr/>
          <a:lstStyle/>
          <a:p>
            <a:r>
              <a:rPr lang="en-US" dirty="0"/>
              <a:t>Serverless Pattern Categories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Serverless Patterns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303AEF-A2CE-4A70-9862-7C0347C96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9464">
            <a:off x="4250508" y="225775"/>
            <a:ext cx="3036184" cy="3036184"/>
          </a:xfrm>
          <a:prstGeom prst="rect">
            <a:avLst/>
          </a:prstGeom>
        </p:spPr>
      </p:pic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F0E98BFB-D1BF-4431-9BF9-D1CB417BA0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39" y="2424696"/>
            <a:ext cx="1820204" cy="20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API Pattern - Decouple reply from initial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04196" y="914228"/>
            <a:ext cx="1227141" cy="468584"/>
            <a:chOff x="1728892" y="1258473"/>
            <a:chExt cx="1227141" cy="468584"/>
          </a:xfrm>
        </p:grpSpPr>
        <p:sp>
          <p:nvSpPr>
            <p:cNvPr id="9" name="Rectangle 8"/>
            <p:cNvSpPr/>
            <p:nvPr/>
          </p:nvSpPr>
          <p:spPr>
            <a:xfrm>
              <a:off x="1728892" y="1258473"/>
              <a:ext cx="1227141" cy="468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582" y="1351722"/>
              <a:ext cx="5918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29113" y="914228"/>
            <a:ext cx="1227141" cy="468584"/>
            <a:chOff x="3430282" y="1258473"/>
            <a:chExt cx="1227141" cy="468584"/>
          </a:xfrm>
        </p:grpSpPr>
        <p:sp>
          <p:nvSpPr>
            <p:cNvPr id="11" name="Rectangle 10"/>
            <p:cNvSpPr/>
            <p:nvPr/>
          </p:nvSpPr>
          <p:spPr>
            <a:xfrm>
              <a:off x="3430282" y="1258473"/>
              <a:ext cx="1227141" cy="468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35301" y="1351722"/>
              <a:ext cx="417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40084" y="914228"/>
            <a:ext cx="1227141" cy="468584"/>
            <a:chOff x="5133260" y="1258473"/>
            <a:chExt cx="1227141" cy="468584"/>
          </a:xfrm>
        </p:grpSpPr>
        <p:sp>
          <p:nvSpPr>
            <p:cNvPr id="12" name="Rectangle 11"/>
            <p:cNvSpPr/>
            <p:nvPr/>
          </p:nvSpPr>
          <p:spPr>
            <a:xfrm>
              <a:off x="5133260" y="1258473"/>
              <a:ext cx="1227141" cy="468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4714" y="1351722"/>
              <a:ext cx="704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Worker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417768" y="1372054"/>
            <a:ext cx="15877" cy="3221461"/>
          </a:xfrm>
          <a:prstGeom prst="line">
            <a:avLst/>
          </a:prstGeom>
          <a:ln>
            <a:solidFill>
              <a:schemeClr val="accent2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428758" y="1499610"/>
            <a:ext cx="2024916" cy="300082"/>
            <a:chOff x="2428758" y="1499610"/>
            <a:chExt cx="2024916" cy="30008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428758" y="1790459"/>
              <a:ext cx="2024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92370" y="1499610"/>
              <a:ext cx="131920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POST/</a:t>
              </a:r>
              <a:r>
                <a:rPr lang="en-US" dirty="0" err="1"/>
                <a:t>do_action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51684" y="1600992"/>
            <a:ext cx="2170127" cy="300082"/>
            <a:chOff x="4451684" y="1600992"/>
            <a:chExt cx="2170127" cy="3000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451684" y="1887853"/>
              <a:ext cx="21701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6291" y="1600992"/>
              <a:ext cx="8066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do_work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28758" y="2003150"/>
            <a:ext cx="2024916" cy="300181"/>
            <a:chOff x="2428758" y="2003150"/>
            <a:chExt cx="2024916" cy="300181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2428758" y="2003150"/>
              <a:ext cx="2024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665922" y="2003249"/>
              <a:ext cx="15708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202/</a:t>
              </a:r>
              <a:r>
                <a:rPr lang="en-US" dirty="0" err="1"/>
                <a:t>result_location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25706" y="2517209"/>
            <a:ext cx="2038114" cy="788583"/>
            <a:chOff x="2425706" y="2517209"/>
            <a:chExt cx="2038114" cy="78858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438904" y="2803467"/>
              <a:ext cx="2024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25706" y="3005400"/>
              <a:ext cx="2024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92370" y="2517209"/>
              <a:ext cx="15763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GET/</a:t>
              </a:r>
              <a:r>
                <a:rPr lang="en-US" dirty="0" err="1"/>
                <a:t>result_location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4779" y="3005710"/>
              <a:ext cx="15708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202/</a:t>
              </a:r>
              <a:r>
                <a:rPr lang="en-US" dirty="0" err="1"/>
                <a:t>result_location</a:t>
              </a:r>
              <a:endParaRPr lang="en-US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4442070" y="1382812"/>
            <a:ext cx="15877" cy="3221461"/>
          </a:xfrm>
          <a:prstGeom prst="line">
            <a:avLst/>
          </a:prstGeom>
          <a:ln>
            <a:solidFill>
              <a:schemeClr val="accent2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12809" y="1390050"/>
            <a:ext cx="15877" cy="3221461"/>
          </a:xfrm>
          <a:prstGeom prst="line">
            <a:avLst/>
          </a:prstGeom>
          <a:ln>
            <a:solidFill>
              <a:schemeClr val="accent2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415708" y="3564616"/>
            <a:ext cx="2033234" cy="776577"/>
            <a:chOff x="2415708" y="3564616"/>
            <a:chExt cx="2033234" cy="77657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415708" y="3850875"/>
              <a:ext cx="2024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424026" y="4052808"/>
              <a:ext cx="2024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68632" y="3564616"/>
              <a:ext cx="15763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GET/</a:t>
              </a:r>
              <a:r>
                <a:rPr lang="en-US" dirty="0" err="1"/>
                <a:t>result_location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0725" y="4041111"/>
              <a:ext cx="69281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200 OK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51309" y="3169001"/>
            <a:ext cx="2163866" cy="341441"/>
            <a:chOff x="4448943" y="3823338"/>
            <a:chExt cx="2163866" cy="341441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4448943" y="4139243"/>
              <a:ext cx="2163866" cy="25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26291" y="3823338"/>
              <a:ext cx="93653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6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API Pattern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FB618-1B0F-4DC5-9130-93953C3B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45" y="1560568"/>
            <a:ext cx="3842326" cy="26200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637F8D-FCFE-4880-83CF-1C1FB3760D8E}"/>
              </a:ext>
            </a:extLst>
          </p:cNvPr>
          <p:cNvSpPr/>
          <p:nvPr/>
        </p:nvSpPr>
        <p:spPr>
          <a:xfrm>
            <a:off x="360364" y="962869"/>
            <a:ext cx="8426448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build an HTTPS API without having to consider resource management or scaling concerns?</a:t>
            </a:r>
          </a:p>
        </p:txBody>
      </p:sp>
    </p:spTree>
    <p:extLst>
      <p:ext uri="{BB962C8B-B14F-4D97-AF65-F5344CB8AC3E}">
        <p14:creationId xmlns:p14="http://schemas.microsoft.com/office/powerpoint/2010/main" val="70622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API Pattern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2809BC-5EC6-4D09-BE89-6E01FC2CE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7" y="1650775"/>
            <a:ext cx="6108185" cy="26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Data 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651671-1A5B-4EC7-9D6C-900A3FE9613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31" y="1523902"/>
            <a:ext cx="5029537" cy="261819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B4EB6B-A468-48C8-A1E7-0EAB6B8F42CA}"/>
              </a:ext>
            </a:extLst>
          </p:cNvPr>
          <p:cNvSpPr/>
          <p:nvPr/>
        </p:nvSpPr>
        <p:spPr>
          <a:xfrm>
            <a:off x="360364" y="885389"/>
            <a:ext cx="8426448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build a data pipeline that has great scaling capabilities, and also allows new components to be added without significant infrastructure knowledge?</a:t>
            </a:r>
          </a:p>
        </p:txBody>
      </p:sp>
    </p:spTree>
    <p:extLst>
      <p:ext uri="{BB962C8B-B14F-4D97-AF65-F5344CB8AC3E}">
        <p14:creationId xmlns:p14="http://schemas.microsoft.com/office/powerpoint/2010/main" val="209125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Step Functions or State machine as a 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950932-5AE4-4779-B56D-E941C2033F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77" y="1118338"/>
            <a:ext cx="5906962" cy="2787181"/>
          </a:xfrm>
        </p:spPr>
      </p:pic>
    </p:spTree>
    <p:extLst>
      <p:ext uri="{BB962C8B-B14F-4D97-AF65-F5344CB8AC3E}">
        <p14:creationId xmlns:p14="http://schemas.microsoft.com/office/powerpoint/2010/main" val="206452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Step Functions or State machine as a 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2099" y="1385834"/>
            <a:ext cx="15355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Begin transaction</a:t>
            </a:r>
            <a:endParaRPr lang="en-US" dirty="0"/>
          </a:p>
        </p:txBody>
      </p:sp>
      <p:sp>
        <p:nvSpPr>
          <p:cNvPr id="11" name="Left Bracket 10"/>
          <p:cNvSpPr/>
          <p:nvPr/>
        </p:nvSpPr>
        <p:spPr>
          <a:xfrm>
            <a:off x="1982364" y="1535875"/>
            <a:ext cx="139735" cy="2281154"/>
          </a:xfrm>
          <a:prstGeom prst="lef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22099" y="3650645"/>
            <a:ext cx="12856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End transaction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20574" y="1756416"/>
            <a:ext cx="2720818" cy="507831"/>
            <a:chOff x="2320574" y="1756416"/>
            <a:chExt cx="2720818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2320574" y="1756416"/>
              <a:ext cx="189353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book hotel request</a:t>
              </a:r>
            </a:p>
            <a:p>
              <a:r>
                <a:rPr lang="en-US" dirty="0"/>
                <a:t>End book hotel request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807" y="1804370"/>
              <a:ext cx="556585" cy="384001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2320574" y="3020360"/>
            <a:ext cx="2679557" cy="507831"/>
            <a:chOff x="2320574" y="3020360"/>
            <a:chExt cx="2679557" cy="507831"/>
          </a:xfrm>
        </p:grpSpPr>
        <p:sp>
          <p:nvSpPr>
            <p:cNvPr id="15" name="TextBox 14"/>
            <p:cNvSpPr txBox="1"/>
            <p:nvPr/>
          </p:nvSpPr>
          <p:spPr>
            <a:xfrm>
              <a:off x="2320574" y="3020360"/>
              <a:ext cx="224273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book car rental request</a:t>
              </a:r>
            </a:p>
            <a:p>
              <a:r>
                <a:rPr lang="en-US" dirty="0"/>
                <a:t>End book car rental request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426" y="3096838"/>
              <a:ext cx="476705" cy="3934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320574" y="2390075"/>
            <a:ext cx="2679557" cy="507831"/>
            <a:chOff x="2320574" y="2390075"/>
            <a:chExt cx="2679557" cy="507831"/>
          </a:xfrm>
        </p:grpSpPr>
        <p:sp>
          <p:nvSpPr>
            <p:cNvPr id="14" name="TextBox 13"/>
            <p:cNvSpPr txBox="1"/>
            <p:nvPr/>
          </p:nvSpPr>
          <p:spPr>
            <a:xfrm>
              <a:off x="2320574" y="2390075"/>
              <a:ext cx="19358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book flight request</a:t>
              </a:r>
            </a:p>
            <a:p>
              <a:r>
                <a:rPr lang="en-US" dirty="0"/>
                <a:t>End book flight request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340" y="2406617"/>
              <a:ext cx="482791" cy="47474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5184023" y="1186949"/>
            <a:ext cx="2582720" cy="2247285"/>
            <a:chOff x="5184023" y="1186949"/>
            <a:chExt cx="2582720" cy="2247285"/>
          </a:xfrm>
        </p:grpSpPr>
        <p:sp>
          <p:nvSpPr>
            <p:cNvPr id="28" name="Rectangle 27"/>
            <p:cNvSpPr/>
            <p:nvPr/>
          </p:nvSpPr>
          <p:spPr>
            <a:xfrm>
              <a:off x="5486401" y="1508725"/>
              <a:ext cx="2280342" cy="1925509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184023" y="1301354"/>
              <a:ext cx="590226" cy="743689"/>
              <a:chOff x="5669769" y="3376315"/>
              <a:chExt cx="590226" cy="74368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2377" y="3376315"/>
                <a:ext cx="425010" cy="42501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69769" y="3781450"/>
                <a:ext cx="59022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AWS Step</a:t>
                </a:r>
              </a:p>
              <a:p>
                <a:r>
                  <a:rPr lang="en-US" sz="800" dirty="0"/>
                  <a:t>Functions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127009" y="1186949"/>
              <a:ext cx="84465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8000"/>
                  </a:solidFill>
                </a:rPr>
                <a:t>workflow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36230" y="1603885"/>
            <a:ext cx="2383734" cy="738713"/>
            <a:chOff x="5736230" y="1603885"/>
            <a:chExt cx="2383734" cy="738713"/>
          </a:xfrm>
        </p:grpSpPr>
        <p:grpSp>
          <p:nvGrpSpPr>
            <p:cNvPr id="18" name="Group 17"/>
            <p:cNvGrpSpPr/>
            <p:nvPr/>
          </p:nvGrpSpPr>
          <p:grpSpPr>
            <a:xfrm>
              <a:off x="5736230" y="1603885"/>
              <a:ext cx="1842749" cy="738713"/>
              <a:chOff x="5831085" y="1710249"/>
              <a:chExt cx="1842749" cy="738713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831085" y="1710249"/>
                <a:ext cx="15823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lambda-book-hotel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31085" y="1932987"/>
                <a:ext cx="152503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lambda-book-flight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31085" y="2148880"/>
                <a:ext cx="184274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lambda-book-car-rental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563401" y="1772716"/>
              <a:ext cx="556563" cy="246221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36230" y="2572913"/>
            <a:ext cx="2790444" cy="742630"/>
            <a:chOff x="5736230" y="2572913"/>
            <a:chExt cx="2790444" cy="742630"/>
          </a:xfrm>
        </p:grpSpPr>
        <p:grpSp>
          <p:nvGrpSpPr>
            <p:cNvPr id="17" name="Group 16"/>
            <p:cNvGrpSpPr/>
            <p:nvPr/>
          </p:nvGrpSpPr>
          <p:grpSpPr>
            <a:xfrm>
              <a:off x="5736230" y="2572913"/>
              <a:ext cx="1943930" cy="742630"/>
              <a:chOff x="6030852" y="3315573"/>
              <a:chExt cx="1943930" cy="7426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30852" y="3315573"/>
                <a:ext cx="168353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lambda-cancel-hotel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30852" y="3536847"/>
                <a:ext cx="162621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lambda-cancel-flight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30852" y="3758121"/>
                <a:ext cx="194393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lambda-cancel-car-rental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578979" y="2764682"/>
              <a:ext cx="947695" cy="400110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compensating</a:t>
              </a:r>
              <a:r>
                <a:rPr lang="en-US" sz="1000" dirty="0"/>
                <a:t> </a:t>
              </a:r>
            </a:p>
            <a:p>
              <a:r>
                <a:rPr lang="en-US" sz="10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8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Step Functions or State machine as a 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3613" y="1462292"/>
            <a:ext cx="84196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/>
              <a:t>BookHotel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846" y="2006405"/>
            <a:ext cx="84529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BookFlight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7750" y="2531399"/>
            <a:ext cx="1105303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BookCarRental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9166" y="3081072"/>
            <a:ext cx="1201483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CancelCarRental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8240" y="3559877"/>
            <a:ext cx="94147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CancelFlight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2222" y="4030893"/>
            <a:ext cx="93814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CancelHotel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03754" y="775932"/>
            <a:ext cx="485838" cy="441109"/>
            <a:chOff x="3836780" y="830556"/>
            <a:chExt cx="485838" cy="441109"/>
          </a:xfrm>
        </p:grpSpPr>
        <p:sp>
          <p:nvSpPr>
            <p:cNvPr id="14" name="Oval 13"/>
            <p:cNvSpPr/>
            <p:nvPr/>
          </p:nvSpPr>
          <p:spPr>
            <a:xfrm>
              <a:off x="3836780" y="830556"/>
              <a:ext cx="485838" cy="441109"/>
            </a:xfrm>
            <a:prstGeom prst="ellipse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40050" y="912610"/>
              <a:ext cx="48256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02296" y="4444585"/>
            <a:ext cx="669796" cy="331108"/>
            <a:chOff x="4322619" y="4255546"/>
            <a:chExt cx="669796" cy="331108"/>
          </a:xfrm>
        </p:grpSpPr>
        <p:sp>
          <p:nvSpPr>
            <p:cNvPr id="13" name="TextBox 12"/>
            <p:cNvSpPr txBox="1"/>
            <p:nvPr/>
          </p:nvSpPr>
          <p:spPr>
            <a:xfrm>
              <a:off x="4473258" y="4261996"/>
              <a:ext cx="395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Fail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322619" y="4255546"/>
              <a:ext cx="669796" cy="33110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70966" y="3021880"/>
            <a:ext cx="485838" cy="441109"/>
            <a:chOff x="5060290" y="1465986"/>
            <a:chExt cx="485838" cy="441109"/>
          </a:xfrm>
        </p:grpSpPr>
        <p:sp>
          <p:nvSpPr>
            <p:cNvPr id="19" name="Oval 18"/>
            <p:cNvSpPr/>
            <p:nvPr/>
          </p:nvSpPr>
          <p:spPr>
            <a:xfrm>
              <a:off x="5060290" y="1465986"/>
              <a:ext cx="485838" cy="441109"/>
            </a:xfrm>
            <a:prstGeom prst="ellipse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6812" y="1548040"/>
              <a:ext cx="42030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End</a:t>
              </a:r>
            </a:p>
          </p:txBody>
        </p:sp>
      </p:grpSp>
      <p:cxnSp>
        <p:nvCxnSpPr>
          <p:cNvPr id="21" name="Straight Arrow Connector 20"/>
          <p:cNvCxnSpPr>
            <a:stCxn id="14" idx="4"/>
            <a:endCxn id="6" idx="0"/>
          </p:cNvCxnSpPr>
          <p:nvPr/>
        </p:nvCxnSpPr>
        <p:spPr>
          <a:xfrm flipH="1">
            <a:off x="4744594" y="1217041"/>
            <a:ext cx="2079" cy="24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0"/>
          </p:cNvCxnSpPr>
          <p:nvPr/>
        </p:nvCxnSpPr>
        <p:spPr>
          <a:xfrm rot="10800000" flipV="1">
            <a:off x="4026494" y="1739291"/>
            <a:ext cx="422648" cy="267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 flipV="1">
            <a:off x="3569634" y="2283404"/>
            <a:ext cx="422648" cy="267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9" idx="0"/>
          </p:cNvCxnSpPr>
          <p:nvPr/>
        </p:nvCxnSpPr>
        <p:spPr>
          <a:xfrm>
            <a:off x="4102122" y="2817434"/>
            <a:ext cx="511763" cy="204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269909" y="2814424"/>
            <a:ext cx="422648" cy="267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1" idx="0"/>
          </p:cNvCxnSpPr>
          <p:nvPr/>
        </p:nvCxnSpPr>
        <p:spPr>
          <a:xfrm>
            <a:off x="3460673" y="3357664"/>
            <a:ext cx="368305" cy="202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12" idx="0"/>
          </p:cNvCxnSpPr>
          <p:nvPr/>
        </p:nvCxnSpPr>
        <p:spPr>
          <a:xfrm>
            <a:off x="3992982" y="3847751"/>
            <a:ext cx="358311" cy="1831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2" idx="2"/>
            <a:endCxn id="15" idx="1"/>
          </p:cNvCxnSpPr>
          <p:nvPr/>
        </p:nvCxnSpPr>
        <p:spPr>
          <a:xfrm rot="16200000" flipH="1">
            <a:off x="4433248" y="4225937"/>
            <a:ext cx="185183" cy="349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3"/>
            <a:endCxn id="11" idx="3"/>
          </p:cNvCxnSpPr>
          <p:nvPr/>
        </p:nvCxnSpPr>
        <p:spPr>
          <a:xfrm flipH="1">
            <a:off x="4299716" y="2144905"/>
            <a:ext cx="149426" cy="1553472"/>
          </a:xfrm>
          <a:prstGeom prst="curvedConnector3">
            <a:avLst>
              <a:gd name="adj1" fmla="val -562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6" idx="3"/>
            <a:endCxn id="12" idx="3"/>
          </p:cNvCxnSpPr>
          <p:nvPr/>
        </p:nvCxnSpPr>
        <p:spPr>
          <a:xfrm flipH="1">
            <a:off x="4820364" y="1600792"/>
            <a:ext cx="345211" cy="2568601"/>
          </a:xfrm>
          <a:prstGeom prst="curvedConnector3">
            <a:avLst>
              <a:gd name="adj1" fmla="val -203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74" y="949277"/>
            <a:ext cx="425010" cy="42501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669166" y="1354412"/>
            <a:ext cx="5902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AWS Step</a:t>
            </a:r>
          </a:p>
          <a:p>
            <a:r>
              <a:rPr lang="en-US" sz="800" dirty="0"/>
              <a:t>Functions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547150" y="774942"/>
            <a:ext cx="3913207" cy="4022267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23811" y="1465101"/>
            <a:ext cx="841962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/>
              <a:t>BookHotel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05634" y="2008193"/>
            <a:ext cx="845296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BookFlight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6410" y="3562891"/>
            <a:ext cx="941476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CancelFlight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81318" y="4033395"/>
            <a:ext cx="938142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CancelHotel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602296" y="4443458"/>
            <a:ext cx="669796" cy="331108"/>
            <a:chOff x="4322619" y="4255546"/>
            <a:chExt cx="669796" cy="331108"/>
          </a:xfrm>
        </p:grpSpPr>
        <p:sp>
          <p:nvSpPr>
            <p:cNvPr id="92" name="Oval 91"/>
            <p:cNvSpPr/>
            <p:nvPr/>
          </p:nvSpPr>
          <p:spPr>
            <a:xfrm>
              <a:off x="4322619" y="4255546"/>
              <a:ext cx="669796" cy="331108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73258" y="4261996"/>
              <a:ext cx="395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9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6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Patterns - Ephemeral Media Transformer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4612F1-D3DF-4535-9F24-F35200D10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94" y="1603297"/>
            <a:ext cx="4011362" cy="26200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EE810-2310-4177-9353-19B7EEC99F3E}"/>
              </a:ext>
            </a:extLst>
          </p:cNvPr>
          <p:cNvGrpSpPr/>
          <p:nvPr/>
        </p:nvGrpSpPr>
        <p:grpSpPr>
          <a:xfrm>
            <a:off x="6982874" y="2571750"/>
            <a:ext cx="861133" cy="876667"/>
            <a:chOff x="7011617" y="2686186"/>
            <a:chExt cx="861133" cy="876667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D03F9EC5-FB6C-4210-94A2-D83798FD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384" y="2686186"/>
              <a:ext cx="538113" cy="5381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FB26C-1B73-413B-A30D-DE0FC2B673A7}"/>
                </a:ext>
              </a:extLst>
            </p:cNvPr>
            <p:cNvSpPr txBox="1"/>
            <p:nvPr/>
          </p:nvSpPr>
          <p:spPr>
            <a:xfrm>
              <a:off x="7011617" y="3224299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AWS Elemental </a:t>
              </a:r>
            </a:p>
            <a:p>
              <a:r>
                <a:rPr lang="en-US" sz="800" b="1" dirty="0"/>
                <a:t>Media Convert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F5CF46-F149-4359-99B5-3B432251EEB4}"/>
              </a:ext>
            </a:extLst>
          </p:cNvPr>
          <p:cNvSpPr/>
          <p:nvPr/>
        </p:nvSpPr>
        <p:spPr>
          <a:xfrm>
            <a:off x="360363" y="920140"/>
            <a:ext cx="8426449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have a highly scalable capability of processing media files without having to constantly run servers?</a:t>
            </a:r>
          </a:p>
        </p:txBody>
      </p:sp>
    </p:spTree>
    <p:extLst>
      <p:ext uri="{BB962C8B-B14F-4D97-AF65-F5344CB8AC3E}">
        <p14:creationId xmlns:p14="http://schemas.microsoft.com/office/powerpoint/2010/main" val="26903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Patterns - </a:t>
            </a:r>
            <a:r>
              <a:rPr lang="en-US" dirty="0" err="1"/>
              <a:t>Cronless</a:t>
            </a:r>
            <a:r>
              <a:rPr lang="en-US" dirty="0"/>
              <a:t> Cron Job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9F73633-AA64-45A7-8E97-55F873481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14" y="1654514"/>
            <a:ext cx="3625808" cy="20665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EDDE3C-CBAB-4172-83E4-37A36D356A67}"/>
              </a:ext>
            </a:extLst>
          </p:cNvPr>
          <p:cNvSpPr/>
          <p:nvPr/>
        </p:nvSpPr>
        <p:spPr>
          <a:xfrm>
            <a:off x="260647" y="848103"/>
            <a:ext cx="8526166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run occasional tasks, on a schedule, having an individual environment for each task, in a cost efficient way?</a:t>
            </a:r>
          </a:p>
        </p:txBody>
      </p:sp>
    </p:spTree>
    <p:extLst>
      <p:ext uri="{BB962C8B-B14F-4D97-AF65-F5344CB8AC3E}">
        <p14:creationId xmlns:p14="http://schemas.microsoft.com/office/powerpoint/2010/main" val="124194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015" y="1275143"/>
            <a:ext cx="4556784" cy="2683118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10+</a:t>
            </a:r>
            <a:r>
              <a:rPr lang="en-US" dirty="0"/>
              <a:t> years of dev, software architecture, and systems architecture background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2+</a:t>
            </a:r>
            <a:r>
              <a:rPr lang="en-US" dirty="0"/>
              <a:t> years at EPAM</a:t>
            </a:r>
          </a:p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Pre-EPAM: Full-stack development</a:t>
            </a:r>
          </a:p>
          <a:p>
            <a:pPr lvl="1"/>
            <a:r>
              <a:rPr lang="en-US" dirty="0"/>
              <a:t>Growth at EPAM: D4 -&gt; SA L1 </a:t>
            </a:r>
          </a:p>
          <a:p>
            <a:r>
              <a:rPr lang="en-US" dirty="0"/>
              <a:t>Specialization: </a:t>
            </a:r>
          </a:p>
          <a:p>
            <a:pPr lvl="1"/>
            <a:r>
              <a:rPr lang="en-US" dirty="0">
                <a:latin typeface="+mj-lt"/>
              </a:rPr>
              <a:t>Distributed computed systems</a:t>
            </a:r>
          </a:p>
          <a:p>
            <a:pPr lvl="1"/>
            <a:r>
              <a:rPr lang="en-US" dirty="0">
                <a:latin typeface="+mj-lt"/>
              </a:rPr>
              <a:t>Cloud computing</a:t>
            </a:r>
          </a:p>
          <a:p>
            <a:r>
              <a:rPr lang="en-US" dirty="0">
                <a:cs typeface="Calibri Light"/>
              </a:rPr>
              <a:t>Engineer&lt;T&gt; where T : C# | AWS | Azure | JavaScript</a:t>
            </a:r>
          </a:p>
          <a:p>
            <a:r>
              <a:rPr lang="en-US" dirty="0">
                <a:cs typeface="Calibri Light"/>
              </a:rPr>
              <a:t>More… go to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1014" y="574248"/>
            <a:ext cx="3986212" cy="342900"/>
          </a:xfrm>
        </p:spPr>
        <p:txBody>
          <a:bodyPr/>
          <a:lstStyle/>
          <a:p>
            <a:r>
              <a:rPr lang="en-US" dirty="0"/>
              <a:t>Mykhaylo Stepanyak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72027" y="825407"/>
            <a:ext cx="3986212" cy="342900"/>
          </a:xfrm>
        </p:spPr>
        <p:txBody>
          <a:bodyPr/>
          <a:lstStyle/>
          <a:p>
            <a:r>
              <a:rPr lang="en-US" dirty="0"/>
              <a:t>Solution Architect</a:t>
            </a:r>
          </a:p>
        </p:txBody>
      </p:sp>
      <p:pic>
        <p:nvPicPr>
          <p:cNvPr id="7" name="Picture Placeholder 6" descr="A person wearing a red shirt and smiling at the camera&#10;&#10;Description automatically generated">
            <a:extLst>
              <a:ext uri="{FF2B5EF4-FFF2-40B4-BE49-F238E27FC236}">
                <a16:creationId xmlns:a16="http://schemas.microsoft.com/office/drawing/2014/main" id="{D024A9CA-C0DF-43E7-911F-CE4525A381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D8B4D4-1234-4108-97B6-E60036F1E154}"/>
              </a:ext>
            </a:extLst>
          </p:cNvPr>
          <p:cNvGrpSpPr/>
          <p:nvPr/>
        </p:nvGrpSpPr>
        <p:grpSpPr>
          <a:xfrm>
            <a:off x="1560241" y="3524360"/>
            <a:ext cx="911077" cy="246221"/>
            <a:chOff x="8732596" y="1196706"/>
            <a:chExt cx="1214769" cy="3282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43A9B87-EA7A-4D08-8F67-122B969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596" y="1276606"/>
              <a:ext cx="209439" cy="14851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634FB6-5536-4265-A355-06AC364E95A4}"/>
                </a:ext>
              </a:extLst>
            </p:cNvPr>
            <p:cNvSpPr/>
            <p:nvPr/>
          </p:nvSpPr>
          <p:spPr>
            <a:xfrm>
              <a:off x="8799188" y="1196706"/>
              <a:ext cx="1148177" cy="328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+mj-lt"/>
                </a:rPr>
                <a:t>@</a:t>
              </a:r>
              <a:r>
                <a:rPr lang="en-US" sz="900" dirty="0">
                  <a:latin typeface="+mj-lt"/>
                </a:rPr>
                <a:t>mstepanyak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CAB6A65-2354-48FF-B53E-68359B5A47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61" y="3868357"/>
            <a:ext cx="881021" cy="4311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4C5DE2-1B4C-4605-925F-DD78C4DE25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11" y="3888281"/>
            <a:ext cx="420154" cy="4112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48547D-DE6E-44F5-AE2F-D4C2ED326C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31" y="3865609"/>
            <a:ext cx="443318" cy="4339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D17366-5ADB-4203-A977-A319E14B6999}"/>
              </a:ext>
            </a:extLst>
          </p:cNvPr>
          <p:cNvSpPr txBox="1"/>
          <p:nvPr/>
        </p:nvSpPr>
        <p:spPr>
          <a:xfrm>
            <a:off x="1609245" y="4153833"/>
            <a:ext cx="831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44444"/>
                </a:solidFill>
                <a:latin typeface="Trebuchet MS"/>
                <a:ea typeface=""/>
                <a:cs typeface="Arial Black"/>
              </a:rPr>
              <a:t>Professional</a:t>
            </a:r>
          </a:p>
        </p:txBody>
      </p:sp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8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Application</a:t>
            </a:r>
          </a:p>
        </p:txBody>
      </p:sp>
      <p:pic>
        <p:nvPicPr>
          <p:cNvPr id="6" name="Content Placeholder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FD054AB-9BBF-4E19-9FE3-0300D5AFC6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58" y="1422400"/>
            <a:ext cx="4366813" cy="30543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09791-60DC-42F3-B666-C685A7C72EC7}"/>
              </a:ext>
            </a:extLst>
          </p:cNvPr>
          <p:cNvSpPr/>
          <p:nvPr/>
        </p:nvSpPr>
        <p:spPr>
          <a:xfrm>
            <a:off x="294829" y="866089"/>
            <a:ext cx="8491984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group number of different functions and configured services within one coherent, deployable, unit.</a:t>
            </a:r>
          </a:p>
        </p:txBody>
      </p:sp>
    </p:spTree>
    <p:extLst>
      <p:ext uri="{BB962C8B-B14F-4D97-AF65-F5344CB8AC3E}">
        <p14:creationId xmlns:p14="http://schemas.microsoft.com/office/powerpoint/2010/main" val="1350021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FA8E52-89E5-4853-A64C-B2C4849F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88" y="1649418"/>
            <a:ext cx="2731821" cy="27386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122FD6-93A1-4069-A603-31798B32DEE7}"/>
              </a:ext>
            </a:extLst>
          </p:cNvPr>
          <p:cNvSpPr/>
          <p:nvPr/>
        </p:nvSpPr>
        <p:spPr>
          <a:xfrm>
            <a:off x="360363" y="845555"/>
            <a:ext cx="8426449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build an application where BaaS services satisfy all of my server-side needs?</a:t>
            </a:r>
          </a:p>
        </p:txBody>
      </p:sp>
    </p:spTree>
    <p:extLst>
      <p:ext uri="{BB962C8B-B14F-4D97-AF65-F5344CB8AC3E}">
        <p14:creationId xmlns:p14="http://schemas.microsoft.com/office/powerpoint/2010/main" val="15948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&amp; Function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4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58377"/>
            <a:ext cx="8429625" cy="301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I guarantee that there is at most one side-effect for each event that triggers a FaaS function?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3F6B0D-07E4-44C5-BFF6-C2BE23671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4" y="1651958"/>
            <a:ext cx="2829052" cy="25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2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83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Application </a:t>
            </a:r>
            <a:r>
              <a:rPr lang="en-US" dirty="0" err="1"/>
              <a:t>MiniMono</a:t>
            </a:r>
            <a:endParaRPr lang="en-US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C5A97C8-1831-40B6-9994-DCCC8C9C64C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82" y="1503321"/>
            <a:ext cx="4798738" cy="30543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DAAEF6-D9BE-40D8-9E07-21C6E6618ED4}"/>
              </a:ext>
            </a:extLst>
          </p:cNvPr>
          <p:cNvGrpSpPr/>
          <p:nvPr/>
        </p:nvGrpSpPr>
        <p:grpSpPr>
          <a:xfrm>
            <a:off x="7327418" y="3511348"/>
            <a:ext cx="1164101" cy="929960"/>
            <a:chOff x="7327418" y="3511348"/>
            <a:chExt cx="1164101" cy="929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A2B5E9-2BF5-4F46-84E4-2F1303B9D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143" y="3511348"/>
              <a:ext cx="552652" cy="5526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D12149-080B-4A04-8A2B-BE9BFC0DAEBA}"/>
                </a:ext>
              </a:extLst>
            </p:cNvPr>
            <p:cNvSpPr txBox="1"/>
            <p:nvPr/>
          </p:nvSpPr>
          <p:spPr>
            <a:xfrm>
              <a:off x="7327418" y="4102754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AWS Serverless</a:t>
              </a:r>
            </a:p>
            <a:p>
              <a:pPr algn="ctr"/>
              <a:r>
                <a:rPr lang="en-US" sz="800" b="1" dirty="0"/>
                <a:t>Application Repository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4339D70-C142-49BE-AC7B-C6CD63DCE0D1}"/>
              </a:ext>
            </a:extLst>
          </p:cNvPr>
          <p:cNvSpPr/>
          <p:nvPr/>
        </p:nvSpPr>
        <p:spPr>
          <a:xfrm>
            <a:off x="360363" y="772506"/>
            <a:ext cx="8426449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setup a source tree for a collection of FaaS Functions in a way that shares code, but doesn’t overly inflate each Function’s distribution artifact?</a:t>
            </a:r>
          </a:p>
        </p:txBody>
      </p:sp>
    </p:spTree>
    <p:extLst>
      <p:ext uri="{BB962C8B-B14F-4D97-AF65-F5344CB8AC3E}">
        <p14:creationId xmlns:p14="http://schemas.microsoft.com/office/powerpoint/2010/main" val="5197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9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Published Component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D9ACDC5-E571-4462-BB77-A23908EDD7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69" y="1827956"/>
            <a:ext cx="3742062" cy="259312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9918F7-CE1C-4F2B-9103-1BF9F827E8A7}"/>
              </a:ext>
            </a:extLst>
          </p:cNvPr>
          <p:cNvSpPr/>
          <p:nvPr/>
        </p:nvSpPr>
        <p:spPr>
          <a:xfrm>
            <a:off x="414969" y="934824"/>
            <a:ext cx="8371844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How do I create a component, with its own infrastructure definition, that solves a recurring problem, and share it within multiple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72823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serverless computing?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79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Sourced Metric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C16CC-5899-44EE-8129-4D66802BB9F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80" y="1638704"/>
            <a:ext cx="2687969" cy="230808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751DAE-9358-4B16-A261-54555642EEE0}"/>
              </a:ext>
            </a:extLst>
          </p:cNvPr>
          <p:cNvSpPr/>
          <p:nvPr/>
        </p:nvSpPr>
        <p:spPr>
          <a:xfrm>
            <a:off x="408785" y="952381"/>
            <a:ext cx="837802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Capture application metrics when a metric collection service may not be able to handle the scaling behavior of functions deployed to a FaaS platform?</a:t>
            </a:r>
          </a:p>
        </p:txBody>
      </p:sp>
    </p:spTree>
    <p:extLst>
      <p:ext uri="{BB962C8B-B14F-4D97-AF65-F5344CB8AC3E}">
        <p14:creationId xmlns:p14="http://schemas.microsoft.com/office/powerpoint/2010/main" val="375777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Sourced Metric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51DAE-9358-4B16-A261-54555642EEE0}"/>
              </a:ext>
            </a:extLst>
          </p:cNvPr>
          <p:cNvSpPr/>
          <p:nvPr/>
        </p:nvSpPr>
        <p:spPr>
          <a:xfrm>
            <a:off x="408785" y="952381"/>
            <a:ext cx="8378027" cy="28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dirty="0">
                <a:solidFill>
                  <a:srgbClr val="222222"/>
                </a:solidFill>
                <a:latin typeface="Calibri Light"/>
              </a:rPr>
              <a:t>Monitor host-based intrusion detection system alerts on Amazon EC2 instances</a:t>
            </a:r>
          </a:p>
        </p:txBody>
      </p:sp>
      <p:pic>
        <p:nvPicPr>
          <p:cNvPr id="8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354D9F-435F-47CB-8DAE-50044257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67" y="1649331"/>
            <a:ext cx="4703345" cy="26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5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case studies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091" y="379476"/>
            <a:ext cx="7782803" cy="4729132"/>
            <a:chOff x="553357" y="331044"/>
            <a:chExt cx="7782803" cy="47291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57" y="783771"/>
              <a:ext cx="3224603" cy="217569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255" y="2064161"/>
              <a:ext cx="2052234" cy="13846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483" y="1086521"/>
              <a:ext cx="1905585" cy="128843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545" y="3161584"/>
              <a:ext cx="2847888" cy="189859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670" y="2022329"/>
              <a:ext cx="1346563" cy="134656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11" y="3155511"/>
              <a:ext cx="2528006" cy="139917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69" y="3155511"/>
              <a:ext cx="2236391" cy="123777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9864" y="331044"/>
              <a:ext cx="2841365" cy="192388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7" y="1003177"/>
            <a:ext cx="1970684" cy="2941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69289" y="4404906"/>
            <a:ext cx="52062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https://aws.amazon.com/lambda/resources/customer-case-studies/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3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Serverless will continue to explode</a:t>
            </a:r>
          </a:p>
          <a:p>
            <a:r>
              <a:rPr lang="en-US" dirty="0"/>
              <a:t>Developers will continue to move important workloads to managed services (Auth0, </a:t>
            </a:r>
            <a:r>
              <a:rPr lang="en-US" dirty="0" err="1"/>
              <a:t>Algolia</a:t>
            </a:r>
            <a:r>
              <a:rPr lang="en-US" dirty="0"/>
              <a:t>, AppSync, Firebase,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Nowadays, developers need to know devops in order to build enterprise applications</a:t>
            </a:r>
          </a:p>
          <a:p>
            <a:r>
              <a:rPr lang="en-US" dirty="0"/>
              <a:t>Cross-platform flourishes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701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246533" y="2093186"/>
            <a:ext cx="3283321" cy="723799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293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61" y="1703820"/>
            <a:ext cx="4939169" cy="1421928"/>
          </a:xfrm>
        </p:spPr>
        <p:txBody>
          <a:bodyPr/>
          <a:lstStyle/>
          <a:p>
            <a:r>
              <a:rPr lang="en-US" dirty="0"/>
              <a:t>Serverless 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0161" y="2414784"/>
            <a:ext cx="4315968" cy="313932"/>
          </a:xfrm>
        </p:spPr>
        <p:txBody>
          <a:bodyPr/>
          <a:lstStyle/>
          <a:p>
            <a:r>
              <a:rPr lang="en-US" dirty="0"/>
              <a:t>ARCHITECTURE EXCELLENCE INITIATIVE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50161" y="4435416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October 2</a:t>
            </a:r>
            <a:r>
              <a:rPr lang="en-US" baseline="30000" dirty="0"/>
              <a:t>nd</a:t>
            </a:r>
            <a:r>
              <a:rPr lang="en-US" dirty="0"/>
              <a:t>  2019</a:t>
            </a:r>
          </a:p>
        </p:txBody>
      </p:sp>
    </p:spTree>
    <p:extLst>
      <p:ext uri="{BB962C8B-B14F-4D97-AF65-F5344CB8AC3E}">
        <p14:creationId xmlns:p14="http://schemas.microsoft.com/office/powerpoint/2010/main" val="377080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37540" y="2106134"/>
            <a:ext cx="3771854" cy="850817"/>
          </a:xfr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“Serverless is without servers like WiFi is without wires.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 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With WiFi there are still wires (e.g. router attached to cable modem), but you don’t care about them anymore.“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It is serverless the same way WiFi is wireless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47E3C-EE9C-4C97-B1AF-E24B7213B1F8}"/>
              </a:ext>
            </a:extLst>
          </p:cNvPr>
          <p:cNvSpPr/>
          <p:nvPr/>
        </p:nvSpPr>
        <p:spPr>
          <a:xfrm>
            <a:off x="2414614" y="4327162"/>
            <a:ext cx="34218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https://gojko.net/2016/08/27/serverless.html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9394" y="1971548"/>
            <a:ext cx="1119991" cy="1420073"/>
            <a:chOff x="6915682" y="2157570"/>
            <a:chExt cx="1119991" cy="14200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682" y="2157570"/>
              <a:ext cx="1119991" cy="11199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74225" y="3277561"/>
              <a:ext cx="10029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Gojko</a:t>
              </a:r>
              <a:r>
                <a:rPr lang="en-US" dirty="0"/>
                <a:t> </a:t>
              </a:r>
              <a:r>
                <a:rPr lang="en-US" dirty="0" err="1"/>
                <a:t>Adzic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11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20173" y="979578"/>
            <a:ext cx="5303654" cy="1586975"/>
          </a:xfrm>
        </p:spPr>
        <p:txBody>
          <a:bodyPr/>
          <a:lstStyle/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Serverless architecture = 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0B050"/>
                </a:solidFill>
              </a:rPr>
              <a:t>FaaS</a:t>
            </a:r>
            <a:r>
              <a:rPr lang="en-US" sz="3600" b="1" dirty="0"/>
              <a:t> + </a:t>
            </a:r>
            <a:r>
              <a:rPr lang="en-US" sz="3600" b="1" dirty="0">
                <a:solidFill>
                  <a:srgbClr val="0070C0"/>
                </a:solidFill>
              </a:rPr>
              <a:t>BaaS</a:t>
            </a:r>
            <a:endParaRPr lang="en-US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6069FD-4696-4C66-A4BF-AB3BA41D20D0}"/>
              </a:ext>
            </a:extLst>
          </p:cNvPr>
          <p:cNvGrpSpPr/>
          <p:nvPr/>
        </p:nvGrpSpPr>
        <p:grpSpPr>
          <a:xfrm>
            <a:off x="3014623" y="2841441"/>
            <a:ext cx="3114753" cy="1095770"/>
            <a:chOff x="1911927" y="2743199"/>
            <a:chExt cx="3114753" cy="1095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12C1EBF-19E1-4F6C-8128-256933E19D3C}"/>
                </a:ext>
              </a:extLst>
            </p:cNvPr>
            <p:cNvSpPr/>
            <p:nvPr/>
          </p:nvSpPr>
          <p:spPr>
            <a:xfrm>
              <a:off x="1911927" y="2743200"/>
              <a:ext cx="1798572" cy="1095769"/>
            </a:xfrm>
            <a:prstGeom prst="ellipse">
              <a:avLst/>
            </a:prstGeom>
            <a:solidFill>
              <a:srgbClr val="FEFEF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FaaS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8DB11D-C1EA-4337-91D0-95E435932EBB}"/>
                </a:ext>
              </a:extLst>
            </p:cNvPr>
            <p:cNvSpPr/>
            <p:nvPr/>
          </p:nvSpPr>
          <p:spPr>
            <a:xfrm>
              <a:off x="3228108" y="2743199"/>
              <a:ext cx="1798572" cy="1095769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BaaS</a:t>
              </a:r>
            </a:p>
          </p:txBody>
        </p:sp>
      </p:grpSp>
      <p:grpSp>
        <p:nvGrpSpPr>
          <p:cNvPr id="28" name="FaaS_Group">
            <a:extLst>
              <a:ext uri="{FF2B5EF4-FFF2-40B4-BE49-F238E27FC236}">
                <a16:creationId xmlns:a16="http://schemas.microsoft.com/office/drawing/2014/main" id="{8DE35AB9-A5A3-4414-AD7F-EDDE7D6B3A7F}"/>
              </a:ext>
            </a:extLst>
          </p:cNvPr>
          <p:cNvGrpSpPr/>
          <p:nvPr/>
        </p:nvGrpSpPr>
        <p:grpSpPr>
          <a:xfrm>
            <a:off x="380362" y="1817171"/>
            <a:ext cx="1962845" cy="2864992"/>
            <a:chOff x="380362" y="1817171"/>
            <a:chExt cx="1962845" cy="286499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2715E7-6B68-4C81-B4C6-221F2CE7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091" y="2812759"/>
              <a:ext cx="574215" cy="574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D1B843-39B9-4B64-89FB-608EFD664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5" y="3758342"/>
              <a:ext cx="574215" cy="574215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9693CC41-8682-45D8-B4B4-28791EA9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091" y="1817171"/>
              <a:ext cx="574216" cy="5742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589498-13A1-4305-9745-7A0C15837DB4}"/>
                </a:ext>
              </a:extLst>
            </p:cNvPr>
            <p:cNvSpPr txBox="1"/>
            <p:nvPr/>
          </p:nvSpPr>
          <p:spPr>
            <a:xfrm>
              <a:off x="758889" y="2452032"/>
              <a:ext cx="11084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AWS Lambda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333EB-322E-40FE-ABF9-6ACC1D9A7AB9}"/>
                </a:ext>
              </a:extLst>
            </p:cNvPr>
            <p:cNvSpPr txBox="1"/>
            <p:nvPr/>
          </p:nvSpPr>
          <p:spPr>
            <a:xfrm>
              <a:off x="380362" y="3412279"/>
              <a:ext cx="19628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Microsoft Azure Function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156753-F3E5-4C23-B5AB-E2BD09FA2FC9}"/>
                </a:ext>
              </a:extLst>
            </p:cNvPr>
            <p:cNvSpPr txBox="1"/>
            <p:nvPr/>
          </p:nvSpPr>
          <p:spPr>
            <a:xfrm>
              <a:off x="408165" y="4382081"/>
              <a:ext cx="17860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Google Cloud Function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A537AF-1A3E-4D9F-B6CD-912E62F74DAD}"/>
              </a:ext>
            </a:extLst>
          </p:cNvPr>
          <p:cNvGrpSpPr/>
          <p:nvPr/>
        </p:nvGrpSpPr>
        <p:grpSpPr>
          <a:xfrm>
            <a:off x="6239512" y="2370808"/>
            <a:ext cx="2789400" cy="2177453"/>
            <a:chOff x="6239512" y="2370808"/>
            <a:chExt cx="2789400" cy="21774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A66A0C5-63DC-492D-8525-356E6A05C0CE}"/>
                </a:ext>
              </a:extLst>
            </p:cNvPr>
            <p:cNvGrpSpPr/>
            <p:nvPr/>
          </p:nvGrpSpPr>
          <p:grpSpPr>
            <a:xfrm>
              <a:off x="6239512" y="2370808"/>
              <a:ext cx="2789400" cy="1154346"/>
              <a:chOff x="6131797" y="1989381"/>
              <a:chExt cx="2789400" cy="115434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6338AAE-83B8-488A-BC52-3FB6E1FCBD39}"/>
                  </a:ext>
                </a:extLst>
              </p:cNvPr>
              <p:cNvGrpSpPr/>
              <p:nvPr/>
            </p:nvGrpSpPr>
            <p:grpSpPr>
              <a:xfrm>
                <a:off x="6131797" y="1989381"/>
                <a:ext cx="1092030" cy="1116441"/>
                <a:chOff x="5646064" y="2188993"/>
                <a:chExt cx="1092030" cy="1116441"/>
              </a:xfrm>
            </p:grpSpPr>
            <p:pic>
              <p:nvPicPr>
                <p:cNvPr id="29" name="Picture 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0B5324E1-0115-40D9-B26B-44A560422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14017" y="2188993"/>
                  <a:ext cx="652447" cy="652447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EBB578-D988-4B8D-BB66-C63193D33DAC}"/>
                    </a:ext>
                  </a:extLst>
                </p:cNvPr>
                <p:cNvSpPr txBox="1"/>
                <p:nvPr/>
              </p:nvSpPr>
              <p:spPr>
                <a:xfrm>
                  <a:off x="5646064" y="2797603"/>
                  <a:ext cx="109203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Amazon</a:t>
                  </a:r>
                </a:p>
                <a:p>
                  <a:pPr algn="ctr"/>
                  <a:r>
                    <a:rPr lang="en-US" dirty="0"/>
                    <a:t>API Gateway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2B62209-0494-4F38-A4E6-342D18A548FA}"/>
                  </a:ext>
                </a:extLst>
              </p:cNvPr>
              <p:cNvGrpSpPr/>
              <p:nvPr/>
            </p:nvGrpSpPr>
            <p:grpSpPr>
              <a:xfrm>
                <a:off x="7114900" y="1989382"/>
                <a:ext cx="959943" cy="954060"/>
                <a:chOff x="6629167" y="2188994"/>
                <a:chExt cx="959943" cy="954060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900EAC5-E019-4BDE-90B6-DC07A40A5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109" y="2188994"/>
                  <a:ext cx="652447" cy="652447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0397A32-62B3-4EA5-B51F-D1327273D725}"/>
                    </a:ext>
                  </a:extLst>
                </p:cNvPr>
                <p:cNvSpPr txBox="1"/>
                <p:nvPr/>
              </p:nvSpPr>
              <p:spPr>
                <a:xfrm>
                  <a:off x="6629167" y="2842972"/>
                  <a:ext cx="959943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Amazon S3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6FDE7A3-5DD7-4A8C-A984-7975C69DAE8F}"/>
                  </a:ext>
                </a:extLst>
              </p:cNvPr>
              <p:cNvGrpSpPr/>
              <p:nvPr/>
            </p:nvGrpSpPr>
            <p:grpSpPr>
              <a:xfrm>
                <a:off x="8168042" y="1989382"/>
                <a:ext cx="753155" cy="1154345"/>
                <a:chOff x="7682309" y="2188994"/>
                <a:chExt cx="753155" cy="1154345"/>
              </a:xfrm>
            </p:grpSpPr>
            <p:pic>
              <p:nvPicPr>
                <p:cNvPr id="25" name="Picture 24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18E65BE6-9BC5-4896-8190-FB572039CD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2664" y="2188994"/>
                  <a:ext cx="652447" cy="652447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748F343-E327-4DF3-809D-BC0CEE384F6F}"/>
                    </a:ext>
                  </a:extLst>
                </p:cNvPr>
                <p:cNvSpPr txBox="1"/>
                <p:nvPr/>
              </p:nvSpPr>
              <p:spPr>
                <a:xfrm>
                  <a:off x="7682309" y="2835508"/>
                  <a:ext cx="75315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Amazon</a:t>
                  </a:r>
                </a:p>
                <a:p>
                  <a:pPr algn="ctr"/>
                  <a:r>
                    <a:rPr lang="en-US" dirty="0"/>
                    <a:t>Cognito</a:t>
                  </a: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1C3A47-D863-4422-9F5D-1A3362A836E8}"/>
                </a:ext>
              </a:extLst>
            </p:cNvPr>
            <p:cNvGrpSpPr/>
            <p:nvPr/>
          </p:nvGrpSpPr>
          <p:grpSpPr>
            <a:xfrm>
              <a:off x="7021601" y="3612845"/>
              <a:ext cx="1382358" cy="935416"/>
              <a:chOff x="7024103" y="3435318"/>
              <a:chExt cx="1382358" cy="93541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7ABCBE0-502F-4DB8-926E-CEF2372295B1}"/>
                  </a:ext>
                </a:extLst>
              </p:cNvPr>
              <p:cNvGrpSpPr/>
              <p:nvPr/>
            </p:nvGrpSpPr>
            <p:grpSpPr>
              <a:xfrm>
                <a:off x="7024103" y="3435318"/>
                <a:ext cx="778675" cy="935416"/>
                <a:chOff x="6754834" y="3228506"/>
                <a:chExt cx="778675" cy="935416"/>
              </a:xfrm>
            </p:grpSpPr>
            <p:pic>
              <p:nvPicPr>
                <p:cNvPr id="21" name="Picture 20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EE3B209C-E91E-4FF8-90EB-44F114372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3863" y="3228506"/>
                  <a:ext cx="574216" cy="935416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72A722-BC37-4B0B-8B6B-6D105EFB5263}"/>
                    </a:ext>
                  </a:extLst>
                </p:cNvPr>
                <p:cNvSpPr txBox="1"/>
                <p:nvPr/>
              </p:nvSpPr>
              <p:spPr>
                <a:xfrm>
                  <a:off x="6754834" y="3863840"/>
                  <a:ext cx="778675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Firebase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AB14204-63FA-4544-8F4B-425784B03E81}"/>
                  </a:ext>
                </a:extLst>
              </p:cNvPr>
              <p:cNvGrpSpPr/>
              <p:nvPr/>
            </p:nvGrpSpPr>
            <p:grpSpPr>
              <a:xfrm>
                <a:off x="7793793" y="3505289"/>
                <a:ext cx="612668" cy="863841"/>
                <a:chOff x="5897403" y="3806767"/>
                <a:chExt cx="612668" cy="86384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E6547D5-5932-4CD6-838B-FFA30B492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7403" y="3806767"/>
                  <a:ext cx="574216" cy="574216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323431A-9C2D-46C7-82EC-D672931A36AA}"/>
                    </a:ext>
                  </a:extLst>
                </p:cNvPr>
                <p:cNvSpPr txBox="1"/>
                <p:nvPr/>
              </p:nvSpPr>
              <p:spPr>
                <a:xfrm>
                  <a:off x="5897403" y="4370526"/>
                  <a:ext cx="612668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Auth0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34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D815035-DC3B-416F-999F-83AF05DC2D37}"/>
              </a:ext>
            </a:extLst>
          </p:cNvPr>
          <p:cNvSpPr/>
          <p:nvPr/>
        </p:nvSpPr>
        <p:spPr>
          <a:xfrm>
            <a:off x="5729244" y="2196563"/>
            <a:ext cx="1380858" cy="75202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Lambda: The execution lifecycle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045CF-C63E-4F2A-8972-A1EEFBB79AF1}"/>
              </a:ext>
            </a:extLst>
          </p:cNvPr>
          <p:cNvSpPr/>
          <p:nvPr/>
        </p:nvSpPr>
        <p:spPr>
          <a:xfrm>
            <a:off x="1563880" y="2194134"/>
            <a:ext cx="4161803" cy="752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Cold 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EA4075-D954-4FC6-9B7E-EE7E9D651F00}"/>
              </a:ext>
            </a:extLst>
          </p:cNvPr>
          <p:cNvCxnSpPr/>
          <p:nvPr/>
        </p:nvCxnSpPr>
        <p:spPr>
          <a:xfrm>
            <a:off x="1563880" y="3176900"/>
            <a:ext cx="139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86EF8C-35F5-4683-8E92-4BE0D15793FB}"/>
              </a:ext>
            </a:extLst>
          </p:cNvPr>
          <p:cNvGrpSpPr/>
          <p:nvPr/>
        </p:nvGrpSpPr>
        <p:grpSpPr>
          <a:xfrm>
            <a:off x="1563880" y="2201256"/>
            <a:ext cx="5546222" cy="1424"/>
            <a:chOff x="1495514" y="1801739"/>
            <a:chExt cx="5546222" cy="14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6B3101-37A0-4A99-A11A-ED88A52FB94E}"/>
                </a:ext>
              </a:extLst>
            </p:cNvPr>
            <p:cNvCxnSpPr/>
            <p:nvPr/>
          </p:nvCxnSpPr>
          <p:spPr>
            <a:xfrm>
              <a:off x="1495514" y="1803163"/>
              <a:ext cx="1392965" cy="0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F677E-2E73-42C0-B986-3F79558264EA}"/>
                </a:ext>
              </a:extLst>
            </p:cNvPr>
            <p:cNvCxnSpPr/>
            <p:nvPr/>
          </p:nvCxnSpPr>
          <p:spPr>
            <a:xfrm>
              <a:off x="2879933" y="1801739"/>
              <a:ext cx="139296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2B0BF0-D22D-4158-BD56-324A60308E5F}"/>
                </a:ext>
              </a:extLst>
            </p:cNvPr>
            <p:cNvCxnSpPr/>
            <p:nvPr/>
          </p:nvCxnSpPr>
          <p:spPr>
            <a:xfrm>
              <a:off x="4264352" y="1801739"/>
              <a:ext cx="139296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3BA736-99F6-40AD-A830-5D71A73BEE02}"/>
                </a:ext>
              </a:extLst>
            </p:cNvPr>
            <p:cNvCxnSpPr/>
            <p:nvPr/>
          </p:nvCxnSpPr>
          <p:spPr>
            <a:xfrm>
              <a:off x="5648771" y="1801739"/>
              <a:ext cx="139296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86A7F54-37EF-4886-964D-51C38906ACEA}"/>
              </a:ext>
            </a:extLst>
          </p:cNvPr>
          <p:cNvSpPr txBox="1"/>
          <p:nvPr/>
        </p:nvSpPr>
        <p:spPr>
          <a:xfrm>
            <a:off x="1790072" y="1671282"/>
            <a:ext cx="969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</a:t>
            </a:r>
          </a:p>
          <a:p>
            <a:r>
              <a:rPr lang="en-US" sz="1400" b="1" dirty="0"/>
              <a:t>your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6896E-9769-41FB-A156-28E02C1DA79F}"/>
              </a:ext>
            </a:extLst>
          </p:cNvPr>
          <p:cNvSpPr txBox="1"/>
          <p:nvPr/>
        </p:nvSpPr>
        <p:spPr>
          <a:xfrm>
            <a:off x="3174491" y="1671281"/>
            <a:ext cx="88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 new</a:t>
            </a:r>
          </a:p>
          <a:p>
            <a:r>
              <a:rPr lang="en-US" sz="1400" b="1" dirty="0"/>
              <a:t>container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DDFBE4-FAC2-413F-9456-319818FD9CD2}"/>
              </a:ext>
            </a:extLst>
          </p:cNvPr>
          <p:cNvSpPr txBox="1"/>
          <p:nvPr/>
        </p:nvSpPr>
        <p:spPr>
          <a:xfrm>
            <a:off x="4530008" y="1678036"/>
            <a:ext cx="10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Bootstrap 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runtime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B28E13-5015-477E-9BBF-69144A373C6E}"/>
              </a:ext>
            </a:extLst>
          </p:cNvPr>
          <p:cNvSpPr txBox="1"/>
          <p:nvPr/>
        </p:nvSpPr>
        <p:spPr>
          <a:xfrm>
            <a:off x="6027130" y="1671281"/>
            <a:ext cx="946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 your </a:t>
            </a:r>
          </a:p>
          <a:p>
            <a:r>
              <a:rPr lang="en-US" sz="1400" b="1" dirty="0"/>
              <a:t>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C2A237-49D9-4B73-971A-5234C12178D5}"/>
              </a:ext>
            </a:extLst>
          </p:cNvPr>
          <p:cNvSpPr txBox="1"/>
          <p:nvPr/>
        </p:nvSpPr>
        <p:spPr>
          <a:xfrm>
            <a:off x="1456786" y="3172137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23FA38-B175-4096-B30D-5297224C38B7}"/>
              </a:ext>
            </a:extLst>
          </p:cNvPr>
          <p:cNvCxnSpPr>
            <a:cxnSpLocks/>
          </p:cNvCxnSpPr>
          <p:nvPr/>
        </p:nvCxnSpPr>
        <p:spPr>
          <a:xfrm>
            <a:off x="4341264" y="1120140"/>
            <a:ext cx="0" cy="29986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B765A1-6FF1-4591-B57C-7DE91EA2B54D}"/>
              </a:ext>
            </a:extLst>
          </p:cNvPr>
          <p:cNvSpPr txBox="1"/>
          <p:nvPr/>
        </p:nvSpPr>
        <p:spPr>
          <a:xfrm>
            <a:off x="2397019" y="3616001"/>
            <a:ext cx="1509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</a:t>
            </a:r>
            <a:r>
              <a:rPr lang="en-US" sz="1400" b="1" dirty="0"/>
              <a:t>optimization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2FDA3D-D67C-424E-AE2B-BA07B64ED806}"/>
              </a:ext>
            </a:extLst>
          </p:cNvPr>
          <p:cNvSpPr txBox="1"/>
          <p:nvPr/>
        </p:nvSpPr>
        <p:spPr>
          <a:xfrm>
            <a:off x="4802737" y="3616001"/>
            <a:ext cx="149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Your </a:t>
            </a:r>
            <a:r>
              <a:rPr lang="en-US" sz="1400" b="1" dirty="0"/>
              <a:t>optimization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804BF8-4FF3-4C37-B02C-07B408B0DF32}"/>
              </a:ext>
            </a:extLst>
          </p:cNvPr>
          <p:cNvCxnSpPr>
            <a:cxnSpLocks/>
          </p:cNvCxnSpPr>
          <p:nvPr/>
        </p:nvCxnSpPr>
        <p:spPr>
          <a:xfrm>
            <a:off x="2499496" y="4118790"/>
            <a:ext cx="406102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CF34488-40D1-454D-B5A0-D10B630230A6}"/>
              </a:ext>
            </a:extLst>
          </p:cNvPr>
          <p:cNvSpPr/>
          <p:nvPr/>
        </p:nvSpPr>
        <p:spPr>
          <a:xfrm>
            <a:off x="2948299" y="4403807"/>
            <a:ext cx="31220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https://plot.ly/~nathanmalishev/10/#plot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Minimize</a:t>
            </a:r>
            <a:r>
              <a:rPr lang="en-US" dirty="0"/>
              <a:t> package size to necessities</a:t>
            </a:r>
          </a:p>
          <a:p>
            <a:r>
              <a:rPr lang="en-US" dirty="0"/>
              <a:t>Put your dependency (e.g. jar files) in </a:t>
            </a:r>
            <a:r>
              <a:rPr lang="en-US" b="1" dirty="0"/>
              <a:t>separate directory</a:t>
            </a:r>
          </a:p>
          <a:p>
            <a:r>
              <a:rPr lang="en-US" dirty="0"/>
              <a:t>Improve </a:t>
            </a:r>
            <a:r>
              <a:rPr lang="en-US" b="1" dirty="0"/>
              <a:t>dependency injection</a:t>
            </a:r>
            <a:r>
              <a:rPr lang="en-US" dirty="0"/>
              <a:t> with smaller and simpler </a:t>
            </a:r>
            <a:r>
              <a:rPr lang="en-US" dirty="0" err="1"/>
              <a:t>IoC</a:t>
            </a:r>
            <a:r>
              <a:rPr lang="en-US" dirty="0"/>
              <a:t> frameworks that loads quickly on startup, like Dagger2</a:t>
            </a:r>
          </a:p>
          <a:p>
            <a:r>
              <a:rPr lang="en-US" dirty="0"/>
              <a:t>Leverage smaller and faster frameworks</a:t>
            </a:r>
          </a:p>
          <a:p>
            <a:r>
              <a:rPr lang="en-US" dirty="0"/>
              <a:t>Use </a:t>
            </a:r>
            <a:r>
              <a:rPr lang="en-US" b="1" dirty="0"/>
              <a:t>Environment Variables</a:t>
            </a:r>
            <a:r>
              <a:rPr lang="en-US" dirty="0"/>
              <a:t> to modify operational behavior</a:t>
            </a:r>
          </a:p>
          <a:p>
            <a:r>
              <a:rPr lang="en-US" dirty="0"/>
              <a:t>Secure secrets/tokens/passwords with </a:t>
            </a:r>
            <a:r>
              <a:rPr lang="en-US" b="1" dirty="0"/>
              <a:t>Parameter Store </a:t>
            </a:r>
            <a:r>
              <a:rPr lang="en-US" dirty="0"/>
              <a:t>and </a:t>
            </a:r>
            <a:r>
              <a:rPr lang="en-US" b="1" dirty="0"/>
              <a:t>AWS Secret Manager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Serverless all the things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04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Serverless. Let’s make it clear!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 are the unit of deployment and scaling.</a:t>
            </a:r>
          </a:p>
          <a:p>
            <a:r>
              <a:rPr lang="en-US" dirty="0"/>
              <a:t>No machines, VMs, or containers visible in the programming model.</a:t>
            </a:r>
          </a:p>
          <a:p>
            <a:r>
              <a:rPr lang="en-US" dirty="0"/>
              <a:t>Permanent storage lives elsewhere (</a:t>
            </a:r>
            <a:r>
              <a:rPr lang="en-US" b="1" dirty="0"/>
              <a:t>SLE</a:t>
            </a:r>
            <a:r>
              <a:rPr lang="en-US" dirty="0"/>
              <a:t>).</a:t>
            </a:r>
          </a:p>
          <a:p>
            <a:r>
              <a:rPr lang="en-US" dirty="0"/>
              <a:t>Scales per request; Users cannot over- or under-provision capacity.</a:t>
            </a:r>
          </a:p>
          <a:p>
            <a:r>
              <a:rPr lang="en-US" dirty="0"/>
              <a:t>Never pay for idle (no cold servers/containers or their costs).</a:t>
            </a:r>
          </a:p>
          <a:p>
            <a:r>
              <a:rPr lang="en-US" dirty="0"/>
              <a:t>Implicitly fault-tolerant because functions can run anywhere.</a:t>
            </a:r>
          </a:p>
          <a:p>
            <a:r>
              <a:rPr lang="en-US" dirty="0"/>
              <a:t>Bring Your Own Code (</a:t>
            </a:r>
            <a:r>
              <a:rPr lang="en-US" b="1" dirty="0"/>
              <a:t>BYOC</a:t>
            </a:r>
            <a:r>
              <a:rPr lang="en-US" dirty="0"/>
              <a:t>).</a:t>
            </a:r>
          </a:p>
          <a:p>
            <a:r>
              <a:rPr lang="en-US" dirty="0"/>
              <a:t>Metrics and logging are a universal right.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Serverless Compute Manifesto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 descr="A person standing on a stage in front of a television&#10;&#10;Description automatically generated">
            <a:extLst>
              <a:ext uri="{FF2B5EF4-FFF2-40B4-BE49-F238E27FC236}">
                <a16:creationId xmlns:a16="http://schemas.microsoft.com/office/drawing/2014/main" id="{7E5758EB-6E55-4EEF-8B68-852C20E5D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939800"/>
            <a:ext cx="4351867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226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FCFD96921B94E816F45635A515DD4" ma:contentTypeVersion="2" ma:contentTypeDescription="Create a new document." ma:contentTypeScope="" ma:versionID="0f699b8370c143f95cd8675c17394275">
  <xsd:schema xmlns:xsd="http://www.w3.org/2001/XMLSchema" xmlns:xs="http://www.w3.org/2001/XMLSchema" xmlns:p="http://schemas.microsoft.com/office/2006/metadata/properties" xmlns:ns2="e502ab43-ee3b-4d66-b836-ed29121caab7" targetNamespace="http://schemas.microsoft.com/office/2006/metadata/properties" ma:root="true" ma:fieldsID="e9c4b8586acdfe97f0020dc8c5104a50" ns2:_="">
    <xsd:import namespace="e502ab43-ee3b-4d66-b836-ed29121ca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2ab43-ee3b-4d66-b836-ed29121ca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D2A4B-97D3-49A8-8A78-E2EE36B23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2ab43-ee3b-4d66-b836-ed29121caa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354E0-EE14-4032-A433-E44BEE4C74C3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e502ab43-ee3b-4d66-b836-ed29121caa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D8CAB9-5E0F-41D4-9D5F-2877C008F2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5642</TotalTime>
  <Words>1172</Words>
  <Application>Microsoft Office PowerPoint</Application>
  <PresentationFormat>On-screen Show (16:9)</PresentationFormat>
  <Paragraphs>331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AmazonEmber</vt:lpstr>
      <vt:lpstr>Arial</vt:lpstr>
      <vt:lpstr>Calibri</vt:lpstr>
      <vt:lpstr>Calibri Light</vt:lpstr>
      <vt:lpstr>Trebuchet MS</vt:lpstr>
      <vt:lpstr>Covers</vt:lpstr>
      <vt:lpstr>General</vt:lpstr>
      <vt:lpstr>Breakers</vt:lpstr>
      <vt:lpstr>Serverless Patterns</vt:lpstr>
      <vt:lpstr>Agenda</vt:lpstr>
      <vt:lpstr>PowerPoint Presentation</vt:lpstr>
      <vt:lpstr>What is serverless computing?</vt:lpstr>
      <vt:lpstr>Serverless computing</vt:lpstr>
      <vt:lpstr>Serverless Computing</vt:lpstr>
      <vt:lpstr>Lambda: The execution lifecycle</vt:lpstr>
      <vt:lpstr>Lambda Best Practices</vt:lpstr>
      <vt:lpstr>Serverless. Let’s make it clear!</vt:lpstr>
      <vt:lpstr>Main challenges of serverless computing</vt:lpstr>
      <vt:lpstr>What are Patterns?</vt:lpstr>
      <vt:lpstr>What are Patterns?</vt:lpstr>
      <vt:lpstr>Serverless Pattern Categories</vt:lpstr>
      <vt:lpstr>Serverless pattern categories</vt:lpstr>
      <vt:lpstr>Serverless pattern categories</vt:lpstr>
      <vt:lpstr>Serverless pattern categories</vt:lpstr>
      <vt:lpstr>Serverless pattern categories</vt:lpstr>
      <vt:lpstr>Application Patterns</vt:lpstr>
      <vt:lpstr>Serverless API Pattern</vt:lpstr>
      <vt:lpstr>Serverless API Pattern - Decouple reply from initial request</vt:lpstr>
      <vt:lpstr>Serverless API Pattern</vt:lpstr>
      <vt:lpstr>Serverless API Pattern</vt:lpstr>
      <vt:lpstr>Serverless Data Pipeline</vt:lpstr>
      <vt:lpstr>AWS Step Functions or State machine as a Service</vt:lpstr>
      <vt:lpstr>AWS Step Functions or State machine as a Service</vt:lpstr>
      <vt:lpstr>AWS Step Functions or State machine as a Service</vt:lpstr>
      <vt:lpstr>Feature Patterns</vt:lpstr>
      <vt:lpstr>Feature Patterns - Ephemeral Media Transformer</vt:lpstr>
      <vt:lpstr>Feature Patterns - Cronless Cron Job</vt:lpstr>
      <vt:lpstr>Architecture Patterns</vt:lpstr>
      <vt:lpstr>Serverless Application</vt:lpstr>
      <vt:lpstr>Client-Service</vt:lpstr>
      <vt:lpstr>Service &amp; Function Patterns</vt:lpstr>
      <vt:lpstr>Idempotent Function</vt:lpstr>
      <vt:lpstr>Development Patterns</vt:lpstr>
      <vt:lpstr>Serverless Application MiniMono</vt:lpstr>
      <vt:lpstr>deployment Patterns</vt:lpstr>
      <vt:lpstr>Published Component</vt:lpstr>
      <vt:lpstr>Monitoring Patterns</vt:lpstr>
      <vt:lpstr>Log Sourced Metric</vt:lpstr>
      <vt:lpstr>Log Sourced Metric</vt:lpstr>
      <vt:lpstr>Customer case studies</vt:lpstr>
      <vt:lpstr>Conclusion</vt:lpstr>
      <vt:lpstr>PowerPoint Presentation</vt:lpstr>
      <vt:lpstr>Serverless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Mykhaylo Stepanyak</cp:lastModifiedBy>
  <cp:revision>428</cp:revision>
  <dcterms:created xsi:type="dcterms:W3CDTF">2018-01-26T19:23:30Z</dcterms:created>
  <dcterms:modified xsi:type="dcterms:W3CDTF">2023-01-22T16:04:48Z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0x010100CE4FCFD96921B94E816F45635A515DD4</vt:lpwstr>
  </property>
</Properties>
</file>