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4"/>
    <p:sldMasterId id="2147483989" r:id="rId5"/>
  </p:sldMasterIdLst>
  <p:notesMasterIdLst>
    <p:notesMasterId r:id="rId22"/>
  </p:notesMasterIdLst>
  <p:handoutMasterIdLst>
    <p:handoutMasterId r:id="rId23"/>
  </p:handoutMasterIdLst>
  <p:sldIdLst>
    <p:sldId id="505" r:id="rId6"/>
    <p:sldId id="263" r:id="rId7"/>
    <p:sldId id="512" r:id="rId8"/>
    <p:sldId id="490" r:id="rId9"/>
    <p:sldId id="513" r:id="rId10"/>
    <p:sldId id="271" r:id="rId11"/>
    <p:sldId id="514" r:id="rId12"/>
    <p:sldId id="516" r:id="rId13"/>
    <p:sldId id="517" r:id="rId14"/>
    <p:sldId id="292" r:id="rId15"/>
    <p:sldId id="515" r:id="rId16"/>
    <p:sldId id="519" r:id="rId17"/>
    <p:sldId id="520" r:id="rId18"/>
    <p:sldId id="521" r:id="rId19"/>
    <p:sldId id="522"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64"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222"/>
    <a:srgbClr val="0091AC"/>
    <a:srgbClr val="ABDBDD"/>
    <a:srgbClr val="0066B1"/>
    <a:srgbClr val="F58041"/>
    <a:srgbClr val="F15D45"/>
    <a:srgbClr val="10303E"/>
    <a:srgbClr val="76CD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761094-5A83-9A4F-919B-525CBB716315}" v="14" dt="2021-04-07T12:29:26.3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5" autoAdjust="0"/>
    <p:restoredTop sz="35770" autoAdjust="0"/>
  </p:normalViewPr>
  <p:slideViewPr>
    <p:cSldViewPr snapToGrid="0" showGuides="1">
      <p:cViewPr varScale="1">
        <p:scale>
          <a:sx n="45" d="100"/>
          <a:sy n="45" d="100"/>
        </p:scale>
        <p:origin x="2316" y="48"/>
      </p:cViewPr>
      <p:guideLst>
        <p:guide pos="3864"/>
        <p:guide orient="horz" pos="2160"/>
      </p:guideLst>
    </p:cSldViewPr>
  </p:slideViewPr>
  <p:notesTextViewPr>
    <p:cViewPr>
      <p:scale>
        <a:sx n="1" d="1"/>
        <a:sy n="1" d="1"/>
      </p:scale>
      <p:origin x="0" y="0"/>
    </p:cViewPr>
  </p:notesTextViewPr>
  <p:notesViewPr>
    <p:cSldViewPr snapToGrid="0" showGuides="1">
      <p:cViewPr varScale="1">
        <p:scale>
          <a:sx n="96" d="100"/>
          <a:sy n="96" d="100"/>
        </p:scale>
        <p:origin x="278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0AE391-5090-4A20-BB83-AE7944D757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7E0C791-4472-47EB-A5D1-40410E8609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83E989-3A32-4871-848D-A577D002F4D8}" type="datetimeFigureOut">
              <a:rPr lang="en-US" smtClean="0"/>
              <a:t>1/22/2023</a:t>
            </a:fld>
            <a:endParaRPr lang="en-US"/>
          </a:p>
        </p:txBody>
      </p:sp>
      <p:sp>
        <p:nvSpPr>
          <p:cNvPr id="4" name="Footer Placeholder 3">
            <a:extLst>
              <a:ext uri="{FF2B5EF4-FFF2-40B4-BE49-F238E27FC236}">
                <a16:creationId xmlns:a16="http://schemas.microsoft.com/office/drawing/2014/main" id="{24289C3D-9323-4256-B98A-37D9853EA9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71EE58-95EA-4121-8D8F-D9BF9D78CF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AC666C-E93D-47E9-A306-F95DA55A0DBF}" type="slidenum">
              <a:rPr lang="en-US" smtClean="0"/>
              <a:t>‹#›</a:t>
            </a:fld>
            <a:endParaRPr lang="en-US"/>
          </a:p>
        </p:txBody>
      </p:sp>
    </p:spTree>
    <p:extLst>
      <p:ext uri="{BB962C8B-B14F-4D97-AF65-F5344CB8AC3E}">
        <p14:creationId xmlns:p14="http://schemas.microsoft.com/office/powerpoint/2010/main" val="5174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80DEF-0AD7-4BDB-840C-61DE4010FC3D}" type="datetimeFigureOut">
              <a:rPr lang="en-US" smtClean="0"/>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68A001-691D-41D9-91DC-B9507CB04C79}" type="slidenum">
              <a:rPr lang="en-US" smtClean="0"/>
              <a:t>‹#›</a:t>
            </a:fld>
            <a:endParaRPr lang="en-US"/>
          </a:p>
        </p:txBody>
      </p:sp>
    </p:spTree>
    <p:extLst>
      <p:ext uri="{BB962C8B-B14F-4D97-AF65-F5344CB8AC3E}">
        <p14:creationId xmlns:p14="http://schemas.microsoft.com/office/powerpoint/2010/main" val="2206416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nkd.in/eM72jub5"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lnkd.in/eKYDmcP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6582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p>
        </p:txBody>
      </p:sp>
    </p:spTree>
    <p:extLst>
      <p:ext uri="{BB962C8B-B14F-4D97-AF65-F5344CB8AC3E}">
        <p14:creationId xmlns:p14="http://schemas.microsoft.com/office/powerpoint/2010/main" val="1766609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p>
        </p:txBody>
      </p:sp>
    </p:spTree>
    <p:extLst>
      <p:ext uri="{BB962C8B-B14F-4D97-AF65-F5344CB8AC3E}">
        <p14:creationId xmlns:p14="http://schemas.microsoft.com/office/powerpoint/2010/main" val="2559997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p>
        </p:txBody>
      </p:sp>
    </p:spTree>
    <p:extLst>
      <p:ext uri="{BB962C8B-B14F-4D97-AF65-F5344CB8AC3E}">
        <p14:creationId xmlns:p14="http://schemas.microsoft.com/office/powerpoint/2010/main" val="3567954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p>
        </p:txBody>
      </p:sp>
    </p:spTree>
    <p:extLst>
      <p:ext uri="{BB962C8B-B14F-4D97-AF65-F5344CB8AC3E}">
        <p14:creationId xmlns:p14="http://schemas.microsoft.com/office/powerpoint/2010/main" val="1545251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10"/>
          </p:nvPr>
        </p:nvSpPr>
        <p:spPr/>
        <p:txBody>
          <a:bodyPr/>
          <a:lstStyle/>
          <a:p>
            <a:fld id="{A874FABB-6DBE-47C4-B626-20167906F475}" type="slidenum">
              <a:rPr lang="en-US" smtClean="0"/>
              <a:t>3</a:t>
            </a:fld>
            <a:endParaRPr lang="en-US" dirty="0"/>
          </a:p>
        </p:txBody>
      </p:sp>
    </p:spTree>
    <p:extLst>
      <p:ext uri="{BB962C8B-B14F-4D97-AF65-F5344CB8AC3E}">
        <p14:creationId xmlns:p14="http://schemas.microsoft.com/office/powerpoint/2010/main" val="1446167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900" b="0" i="0" dirty="0">
                <a:solidFill>
                  <a:srgbClr val="333333"/>
                </a:solidFill>
                <a:effectLst/>
                <a:latin typeface="Arial" panose="020B0604020202020204" pitchFamily="34" charset="0"/>
              </a:rPr>
              <a:t>Operating a mature Architecture Capability within a large enterprise creates a huge volume of architectural outputs. </a:t>
            </a:r>
          </a:p>
          <a:p>
            <a:pPr algn="l"/>
            <a:r>
              <a:rPr lang="en-US" sz="900" b="0" i="0" dirty="0">
                <a:solidFill>
                  <a:srgbClr val="333333"/>
                </a:solidFill>
                <a:effectLst/>
                <a:latin typeface="Arial" panose="020B0604020202020204" pitchFamily="34" charset="0"/>
              </a:rPr>
              <a:t>Effective management and leverage of these architectural work products require a formal taxonomy for different types of architectural asset alongside dedicated processes and tools for architectural content storage.</a:t>
            </a:r>
          </a:p>
          <a:p>
            <a:pPr algn="l"/>
            <a:r>
              <a:rPr lang="en-US" sz="900" b="0" i="0" dirty="0">
                <a:solidFill>
                  <a:srgbClr val="333333"/>
                </a:solidFill>
                <a:effectLst/>
                <a:latin typeface="Arial" panose="020B0604020202020204" pitchFamily="34" charset="0"/>
              </a:rPr>
              <a:t>I decided to create the Architecture Repository that allows an enterprise to distinguish between different types of architectural assets that exist at different levels of abstraction in the organization. </a:t>
            </a:r>
          </a:p>
          <a:p>
            <a:pPr algn="l">
              <a:spcBef>
                <a:spcPts val="1000"/>
              </a:spcBef>
              <a:spcAft>
                <a:spcPts val="0"/>
              </a:spcAft>
            </a:pPr>
            <a:endParaRPr lang="en-US" sz="900" b="1" i="0" dirty="0">
              <a:solidFill>
                <a:srgbClr val="4F81BD"/>
              </a:solidFill>
              <a:effectLst/>
              <a:latin typeface="Cambria" panose="02040503050406030204" pitchFamily="18" charset="0"/>
            </a:endParaRPr>
          </a:p>
          <a:p>
            <a:pPr algn="l">
              <a:spcBef>
                <a:spcPts val="1000"/>
              </a:spcBef>
              <a:spcAft>
                <a:spcPts val="0"/>
              </a:spcAft>
            </a:pPr>
            <a:r>
              <a:rPr lang="en-US" sz="900" b="1" i="0" dirty="0">
                <a:solidFill>
                  <a:srgbClr val="4F81BD"/>
                </a:solidFill>
                <a:effectLst/>
                <a:latin typeface="Cambria" panose="02040503050406030204" pitchFamily="18" charset="0"/>
              </a:rPr>
              <a:t>The importance of repository coherence</a:t>
            </a:r>
          </a:p>
          <a:p>
            <a:pPr algn="l"/>
            <a:r>
              <a:rPr lang="en-US" sz="1100" b="0" i="0" dirty="0">
                <a:effectLst/>
                <a:latin typeface="Segoe UI" panose="020B0502040204020203" pitchFamily="34" charset="0"/>
              </a:rPr>
              <a:t>Enterprise/Solution Architects, IT Engineers often document architecture descriptions in diagrams and documents, and that can be enough for small and/or short-term projects. </a:t>
            </a:r>
          </a:p>
          <a:p>
            <a:pPr algn="l"/>
            <a:r>
              <a:rPr lang="en-US" sz="1100" b="0" i="0" dirty="0">
                <a:effectLst/>
                <a:latin typeface="Segoe UI" panose="020B0502040204020203" pitchFamily="34" charset="0"/>
              </a:rPr>
              <a:t>They can use Power Point or Visio to draw the diagrams. And use spreadsheets to maintain the repository of system elements.</a:t>
            </a:r>
          </a:p>
          <a:p>
            <a:pPr algn="l"/>
            <a:r>
              <a:rPr lang="en-US" sz="1100" b="0" i="0" dirty="0">
                <a:effectLst/>
                <a:latin typeface="Segoe UI" panose="020B0502040204020203" pitchFamily="34" charset="0"/>
              </a:rPr>
              <a:t>However, larger and longer-term projects and programmers require a more flexible form of documentation - that can be manipulated by several architects and presented in a variety of ways. </a:t>
            </a:r>
          </a:p>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dirty="0">
                <a:effectLst/>
                <a:latin typeface="Segoe UI" panose="020B0502040204020203" pitchFamily="34" charset="0"/>
              </a:rPr>
              <a:t>It requires a repository from which up-to-date views can be generated.</a:t>
            </a:r>
          </a:p>
          <a:p>
            <a:pPr algn="l"/>
            <a:endParaRPr lang="en-US" sz="1100" b="0" i="0" dirty="0">
              <a:effectLst/>
              <a:latin typeface="Segoe UI" panose="020B0502040204020203" pitchFamily="34" charset="0"/>
            </a:endParaRPr>
          </a:p>
          <a:p>
            <a:pPr algn="l"/>
            <a:r>
              <a:rPr lang="en-US" sz="1100" b="0" i="0" dirty="0">
                <a:effectLst/>
                <a:latin typeface="Segoe UI" panose="020B0502040204020203" pitchFamily="34" charset="0"/>
              </a:rPr>
              <a:t>An architecture repository itself relates elements in different views to each other. And </a:t>
            </a:r>
            <a:r>
              <a:rPr lang="en-US" sz="1600" b="0" i="0" dirty="0">
                <a:solidFill>
                  <a:srgbClr val="000000"/>
                </a:solidFill>
                <a:effectLst/>
                <a:latin typeface="Times New Roman" panose="02020603050405020304" pitchFamily="18" charset="0"/>
              </a:rPr>
              <a:t>must be coherent across all views and </a:t>
            </a:r>
            <a:r>
              <a:rPr lang="en-US" sz="2400" b="0" i="0" dirty="0">
                <a:solidFill>
                  <a:srgbClr val="000000"/>
                </a:solidFill>
                <a:effectLst/>
                <a:latin typeface="Times New Roman" panose="02020603050405020304" pitchFamily="18" charset="0"/>
              </a:rPr>
              <a:t>stages</a:t>
            </a:r>
            <a:r>
              <a:rPr lang="en-US" sz="1600" b="0" i="0" dirty="0">
                <a:solidFill>
                  <a:srgbClr val="000000"/>
                </a:solidFill>
                <a:effectLst/>
                <a:latin typeface="Times New Roman" panose="02020603050405020304" pitchFamily="18" charset="0"/>
              </a:rPr>
              <a:t>.</a:t>
            </a:r>
            <a:endParaRPr lang="en-US" sz="900" b="0" i="0" u="none" strike="noStrike" baseline="0" dirty="0">
              <a:solidFill>
                <a:srgbClr val="000000"/>
              </a:solidFill>
              <a:effectLst/>
              <a:latin typeface="Times New Roman Unicode"/>
            </a:endParaRPr>
          </a:p>
          <a:p>
            <a:pPr algn="l"/>
            <a:r>
              <a:rPr lang="en-US" sz="900" b="0" i="0" u="none" strike="noStrike" baseline="0" dirty="0">
                <a:solidFill>
                  <a:srgbClr val="000000"/>
                </a:solidFill>
                <a:latin typeface="Times New Roman Unicode"/>
              </a:rPr>
              <a:t>A Repository itself  is a single File, DBMS database or Cloud Server address that contains one or more Projects. </a:t>
            </a:r>
            <a:endParaRPr lang="en-US" b="0" i="0" dirty="0">
              <a:solidFill>
                <a:srgbClr val="000000"/>
              </a:solidFill>
              <a:effectLst/>
              <a:latin typeface="Times New Roman" panose="02020603050405020304" pitchFamily="18" charset="0"/>
            </a:endParaRPr>
          </a:p>
          <a:p>
            <a:endParaRPr lang="en-US" dirty="0"/>
          </a:p>
          <a:p>
            <a:pPr marL="0" marR="0" indent="0" algn="l" defTabSz="914400" rtl="0" eaLnBrk="1" fontAlgn="auto" latinLnBrk="0" hangingPunct="1">
              <a:lnSpc>
                <a:spcPct val="100000"/>
              </a:lnSpc>
              <a:spcBef>
                <a:spcPts val="0"/>
              </a:spcBef>
              <a:spcAft>
                <a:spcPts val="0"/>
              </a:spcAft>
              <a:buClrTx/>
              <a:buSzTx/>
              <a:buFontTx/>
              <a:buNone/>
              <a:defRPr/>
            </a:pPr>
            <a:endParaRPr lang="en-US" dirty="0"/>
          </a:p>
        </p:txBody>
      </p:sp>
    </p:spTree>
    <p:extLst>
      <p:ext uri="{BB962C8B-B14F-4D97-AF65-F5344CB8AC3E}">
        <p14:creationId xmlns:p14="http://schemas.microsoft.com/office/powerpoint/2010/main" val="31664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Define standards input/output</a:t>
            </a:r>
          </a:p>
          <a:p>
            <a:pPr marL="0" marR="0" indent="0" algn="l" defTabSz="914400" rtl="0" eaLnBrk="1" fontAlgn="auto" latinLnBrk="0" hangingPunct="1">
              <a:lnSpc>
                <a:spcPct val="100000"/>
              </a:lnSpc>
              <a:spcBef>
                <a:spcPts val="0"/>
              </a:spcBef>
              <a:spcAft>
                <a:spcPts val="0"/>
              </a:spcAft>
              <a:buClrTx/>
              <a:buSzTx/>
              <a:buFontTx/>
              <a:buNone/>
              <a:defRPr/>
            </a:pPr>
            <a:r>
              <a:rPr lang="en-US" dirty="0"/>
              <a:t>What value streams and capabilities do we have modern digital operating model</a:t>
            </a:r>
          </a:p>
          <a:p>
            <a:pPr marL="0" marR="0" indent="0" algn="l" defTabSz="914400" rtl="0" eaLnBrk="1" fontAlgn="auto" latinLnBrk="0" hangingPunct="1">
              <a:lnSpc>
                <a:spcPct val="100000"/>
              </a:lnSpc>
              <a:spcBef>
                <a:spcPts val="0"/>
              </a:spcBef>
              <a:spcAft>
                <a:spcPts val="0"/>
              </a:spcAft>
              <a:buClrTx/>
              <a:buSzTx/>
              <a:buFontTx/>
              <a:buNone/>
              <a:defRPr/>
            </a:pPr>
            <a:r>
              <a:rPr lang="en-US" dirty="0"/>
              <a:t>Establish Process decision making</a:t>
            </a:r>
          </a:p>
          <a:p>
            <a:pPr marL="0" marR="0" indent="0" algn="l" defTabSz="914400" rtl="0" eaLnBrk="1" fontAlgn="auto" latinLnBrk="0" hangingPunct="1">
              <a:lnSpc>
                <a:spcPct val="100000"/>
              </a:lnSpc>
              <a:spcBef>
                <a:spcPts val="0"/>
              </a:spcBef>
              <a:spcAft>
                <a:spcPts val="0"/>
              </a:spcAft>
              <a:buClrTx/>
              <a:buSzTx/>
              <a:buFontTx/>
              <a:buNone/>
              <a:defRPr/>
            </a:pPr>
            <a:r>
              <a:rPr lang="en-US" dirty="0"/>
              <a:t>Define how the new business service will be provided.</a:t>
            </a:r>
          </a:p>
          <a:p>
            <a:pPr marL="0" marR="0" indent="0" algn="l" defTabSz="914400" rtl="0" eaLnBrk="1" fontAlgn="auto" latinLnBrk="0" hangingPunct="1">
              <a:lnSpc>
                <a:spcPct val="100000"/>
              </a:lnSpc>
              <a:spcBef>
                <a:spcPts val="0"/>
              </a:spcBef>
              <a:spcAft>
                <a:spcPts val="0"/>
              </a:spcAft>
              <a:buClrTx/>
              <a:buSzTx/>
              <a:buFontTx/>
              <a:buNone/>
              <a:defRPr/>
            </a:pPr>
            <a:r>
              <a:rPr lang="en-US" dirty="0"/>
              <a:t>Identify how the existing business services are provided and find the components that can be reused for the new service.</a:t>
            </a:r>
          </a:p>
          <a:p>
            <a:pPr marL="0" marR="0" indent="0" algn="l" defTabSz="914400" rtl="0" eaLnBrk="1" fontAlgn="auto" latinLnBrk="0" hangingPunct="1">
              <a:lnSpc>
                <a:spcPct val="100000"/>
              </a:lnSpc>
              <a:spcBef>
                <a:spcPts val="0"/>
              </a:spcBef>
              <a:spcAft>
                <a:spcPts val="0"/>
              </a:spcAft>
              <a:buClrTx/>
              <a:buSzTx/>
              <a:buFontTx/>
              <a:buNone/>
              <a:defRPr/>
            </a:pPr>
            <a:r>
              <a:rPr lang="en-US" dirty="0"/>
              <a:t>Define the gaps that need to be closed to be able to provide the new service.</a:t>
            </a:r>
          </a:p>
        </p:txBody>
      </p:sp>
    </p:spTree>
    <p:extLst>
      <p:ext uri="{BB962C8B-B14F-4D97-AF65-F5344CB8AC3E}">
        <p14:creationId xmlns:p14="http://schemas.microsoft.com/office/powerpoint/2010/main" val="367307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Muli"/>
              </a:rPr>
              <a:t>The MDA is OMG's method of developing applications and writing specifications, based on a platform-independent model (PIM) of the application or specification's business functionality and behavior. </a:t>
            </a:r>
          </a:p>
          <a:p>
            <a:r>
              <a:rPr lang="en-US" b="0" i="0" dirty="0">
                <a:solidFill>
                  <a:srgbClr val="000000"/>
                </a:solidFill>
                <a:effectLst/>
                <a:latin typeface="Muli"/>
              </a:rPr>
              <a:t>A complete MDA specification consists of a definitive platform-independent base model, plus one or more platform-specific models (PSM) and sets of interface definitions, each describing how the base model is implemented on a different middleware platform. </a:t>
            </a:r>
          </a:p>
          <a:p>
            <a:endParaRPr lang="en-US" b="0" i="0" dirty="0">
              <a:solidFill>
                <a:srgbClr val="000000"/>
              </a:solidFill>
              <a:effectLst/>
              <a:latin typeface="Muli"/>
            </a:endParaRPr>
          </a:p>
          <a:p>
            <a:pPr algn="l"/>
            <a:r>
              <a:rPr lang="en-US" sz="1200" b="0" i="0" u="none" strike="noStrike" baseline="0" dirty="0">
                <a:solidFill>
                  <a:srgbClr val="000000"/>
                </a:solidFill>
                <a:latin typeface="Times New Roman Unicode"/>
              </a:rPr>
              <a:t>A Model is a related group of content that expresses some focused aspect of a system or enterprise that is related by the modeling tools and paradigm used. </a:t>
            </a:r>
          </a:p>
          <a:p>
            <a:pPr algn="l"/>
            <a:r>
              <a:rPr lang="en-US" sz="1200" b="0" i="0" u="none" strike="noStrike" baseline="0" dirty="0">
                <a:solidFill>
                  <a:srgbClr val="000000"/>
                </a:solidFill>
                <a:latin typeface="Times New Roman Unicode"/>
              </a:rPr>
              <a:t>A Project is a group of models that has a single unifying purpose. </a:t>
            </a:r>
          </a:p>
        </p:txBody>
      </p:sp>
      <p:sp>
        <p:nvSpPr>
          <p:cNvPr id="4" name="Slide Number Placeholder 3"/>
          <p:cNvSpPr>
            <a:spLocks noGrp="1"/>
          </p:cNvSpPr>
          <p:nvPr>
            <p:ph type="sldNum" sz="quarter" idx="5"/>
          </p:nvPr>
        </p:nvSpPr>
        <p:spPr/>
        <p:txBody>
          <a:bodyPr/>
          <a:lstStyle/>
          <a:p>
            <a:fld id="{3F68A001-691D-41D9-91DC-B9507CB04C79}" type="slidenum">
              <a:rPr lang="en-US" smtClean="0"/>
              <a:t>6</a:t>
            </a:fld>
            <a:endParaRPr lang="en-US"/>
          </a:p>
        </p:txBody>
      </p:sp>
    </p:spTree>
    <p:extLst>
      <p:ext uri="{BB962C8B-B14F-4D97-AF65-F5344CB8AC3E}">
        <p14:creationId xmlns:p14="http://schemas.microsoft.com/office/powerpoint/2010/main" val="31580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Open Group Architectural Framework (TOGAF): TOGAF provides principles for designing, planning, implementing and governing enterprise IT architecture. The TOGAF framework helps businesses create a standardized approach to EA with a common vocabulary, recommended standards, compliance methods, suggested tools and software and a method to define best practices. The TOGAF framework is widely popular as an enterprise architect framework, and according to The Open Group it’s been adopted by more than 80 percent of the world’s leading enterprises.</a:t>
            </a:r>
          </a:p>
          <a:p>
            <a:r>
              <a:rPr lang="en-US" dirty="0"/>
              <a:t>The framework successfully combines people, data and technology to show a comprehensive view of the inter-relationships within an information technology organization</a:t>
            </a:r>
          </a:p>
          <a:p>
            <a:endParaRPr lang="en-US" dirty="0"/>
          </a:p>
          <a:p>
            <a:r>
              <a:rPr lang="en-US" dirty="0"/>
              <a:t>Archimate is </a:t>
            </a:r>
            <a:r>
              <a:rPr lang="en-US" b="0" i="0" dirty="0">
                <a:solidFill>
                  <a:srgbClr val="3D3B49"/>
                </a:solidFill>
                <a:effectLst/>
                <a:latin typeface="guardian-text-oreilly"/>
              </a:rPr>
              <a:t>industry standard that </a:t>
            </a:r>
            <a:r>
              <a:rPr lang="en-US" dirty="0"/>
              <a:t>provides an instrument to support enterprise architects in describing, analyzing and visualizing the relationships among business domains in an unambiguous way</a:t>
            </a:r>
          </a:p>
          <a:p>
            <a:r>
              <a:rPr lang="en-US" dirty="0"/>
              <a:t>Archimate is an open an independent modeling language for enterprise architecture supported by leading EA tool vendors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82D3D"/>
                </a:solidFill>
                <a:effectLst/>
                <a:latin typeface="Montserrat Regular"/>
              </a:rPr>
              <a:t>ITIL 4: the framework for the management of IT-enabled services - https://www.axelos.com/certifications/itil-service-management/</a:t>
            </a:r>
          </a:p>
          <a:p>
            <a:pPr algn="l"/>
            <a:r>
              <a:rPr lang="en-US" b="0" i="0" dirty="0">
                <a:solidFill>
                  <a:srgbClr val="282D3D"/>
                </a:solidFill>
                <a:effectLst/>
                <a:latin typeface="Open Sans Regular"/>
              </a:rPr>
              <a:t>ITIL 4 can help us to:</a:t>
            </a:r>
          </a:p>
          <a:p>
            <a:pPr algn="l">
              <a:buFont typeface="Arial" panose="020B0604020202020204" pitchFamily="34" charset="0"/>
              <a:buNone/>
            </a:pPr>
            <a:r>
              <a:rPr lang="en-US" b="0" i="0" dirty="0">
                <a:solidFill>
                  <a:srgbClr val="282D3D"/>
                </a:solidFill>
                <a:effectLst/>
                <a:latin typeface="Open Sans Regular"/>
              </a:rPr>
              <a:t>- understand how IT impacts strategy </a:t>
            </a:r>
          </a:p>
          <a:p>
            <a:pPr algn="l">
              <a:buFont typeface="Arial" panose="020B0604020202020204" pitchFamily="34" charset="0"/>
              <a:buNone/>
            </a:pPr>
            <a:r>
              <a:rPr lang="en-US" b="0" i="0" dirty="0">
                <a:solidFill>
                  <a:srgbClr val="282D3D"/>
                </a:solidFill>
                <a:effectLst/>
                <a:latin typeface="Open Sans Regular"/>
              </a:rPr>
              <a:t>- use the guiding principles to navigate change, streamline work and introduce flexible and collaborative working practices</a:t>
            </a:r>
          </a:p>
          <a:p>
            <a:pPr algn="l">
              <a:buFont typeface="Arial" panose="020B0604020202020204" pitchFamily="34" charset="0"/>
              <a:buNone/>
            </a:pPr>
            <a:r>
              <a:rPr lang="en-US" b="0" i="0" dirty="0">
                <a:solidFill>
                  <a:srgbClr val="282D3D"/>
                </a:solidFill>
                <a:effectLst/>
                <a:latin typeface="Open Sans Regular"/>
              </a:rPr>
              <a:t>- build trusted relationships with stakeholders and develop effective and timely communications</a:t>
            </a:r>
          </a:p>
          <a:p>
            <a:pPr marL="171450" indent="-171450" algn="l">
              <a:buFontTx/>
              <a:buChar char="-"/>
            </a:pPr>
            <a:r>
              <a:rPr lang="en-US" b="0" i="0" dirty="0">
                <a:solidFill>
                  <a:srgbClr val="282D3D"/>
                </a:solidFill>
                <a:effectLst/>
                <a:latin typeface="Open Sans Regular"/>
              </a:rPr>
              <a:t>work with complex, adaptive systems and flexible processes that can adapt to changing environments</a:t>
            </a:r>
          </a:p>
          <a:p>
            <a:pPr marL="171450" indent="-171450" algn="l">
              <a:buFontTx/>
              <a:buChar char="-"/>
            </a:pPr>
            <a:endParaRPr lang="en-US" b="0" i="0" dirty="0">
              <a:solidFill>
                <a:srgbClr val="282D3D"/>
              </a:solidFill>
              <a:effectLst/>
              <a:latin typeface="Open Sans Regular"/>
            </a:endParaRPr>
          </a:p>
          <a:p>
            <a:pPr marL="0" indent="0">
              <a:buNone/>
            </a:pPr>
            <a:r>
              <a:rPr lang="en-US" sz="900" dirty="0"/>
              <a:t>IT4IT: The most POWERFUL TOOL you have is TRANSPARANCY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 -- Digital Management Capability for a IT using IT4IT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p>
            <a:r>
              <a:rPr lang="en-US" b="0" i="0" dirty="0">
                <a:effectLst/>
                <a:latin typeface="-apple-system"/>
              </a:rPr>
              <a:t>Most organizations have over 20 IT processes and dozens of IT management tools to manage their digital delivery. </a:t>
            </a:r>
          </a:p>
          <a:p>
            <a:r>
              <a:rPr lang="en-US" b="0" i="0" dirty="0">
                <a:effectLst/>
                <a:latin typeface="-apple-system"/>
              </a:rPr>
              <a:t>But how do you create flow across all these fragmented parts? How to optimize and automate end-to-end value streams to deliver Better Value, Sooner, Safer, and Happier while improve Cost efficiency?</a:t>
            </a:r>
            <a:br>
              <a:rPr lang="en-US" dirty="0"/>
            </a:br>
            <a:br>
              <a:rPr lang="en-US" dirty="0"/>
            </a:br>
            <a:r>
              <a:rPr lang="en-US" b="0" i="0" dirty="0">
                <a:effectLst/>
                <a:latin typeface="-apple-system"/>
              </a:rPr>
              <a:t>There is only one thing that provides you the SUPERPOWER to achieve this, that is: having TRACEABILITY and TRANSPARANCY across your IT value streams, from Idea to production, from a Vulnerability to fix, from a Request to fulfill, etc.</a:t>
            </a:r>
            <a:br>
              <a:rPr lang="en-US" dirty="0"/>
            </a:br>
            <a:br>
              <a:rPr lang="en-US" dirty="0"/>
            </a:br>
            <a:r>
              <a:rPr lang="en-US" b="0" i="0" dirty="0">
                <a:effectLst/>
                <a:latin typeface="-apple-system"/>
              </a:rPr>
              <a:t>Yes, I realize this is easier said than done. But the biggest obstacle to improve your IT delivery is not understanding the bigger system of how all parts should be interconnected (see also the IT4IT reference architecture).</a:t>
            </a:r>
            <a:br>
              <a:rPr lang="en-US" dirty="0"/>
            </a:br>
            <a:br>
              <a:rPr lang="en-US" dirty="0"/>
            </a:br>
            <a:r>
              <a:rPr lang="en-US" b="0" i="0" dirty="0">
                <a:effectLst/>
                <a:latin typeface="-apple-system"/>
              </a:rPr>
              <a:t>The foundation is having a COMMON INFORMATION MODEL (OR DATA FABRIC), create visibility of all work in IT (including epics, projects, features, stories, test cases, defects, incidents, problems, changes, service requests, risks, vulnerabilities, security events, and many more…).</a:t>
            </a:r>
            <a:br>
              <a:rPr lang="en-US" dirty="0"/>
            </a:br>
            <a:br>
              <a:rPr lang="en-US" dirty="0"/>
            </a:br>
            <a:r>
              <a:rPr lang="en-US" b="0" i="0" dirty="0">
                <a:effectLst/>
                <a:latin typeface="-apple-system"/>
              </a:rPr>
              <a:t>Using Value Stream Management (VSM) and a DATA DRIVEN approach will enable you to optimize and continuously improve your IT value streams. Please have a look at my YouTube video: </a:t>
            </a:r>
            <a:r>
              <a:rPr lang="en-US" i="0" dirty="0">
                <a:effectLst/>
                <a:latin typeface="-apple-system"/>
                <a:hlinkClick r:id="rId3"/>
              </a:rPr>
              <a:t>https://lnkd.in/eM72jub5</a:t>
            </a:r>
            <a:r>
              <a:rPr lang="en-US" b="0" i="0" dirty="0">
                <a:effectLst/>
                <a:latin typeface="-apple-system"/>
              </a:rPr>
              <a:t> and subscribe to my channel: </a:t>
            </a:r>
            <a:r>
              <a:rPr lang="en-US" i="0" dirty="0">
                <a:effectLst/>
                <a:latin typeface="-apple-system"/>
                <a:hlinkClick r:id="rId4"/>
              </a:rPr>
              <a:t>https://lnkd.in/eKYDmcPM</a:t>
            </a:r>
            <a:endParaRPr lang="en-US" dirty="0"/>
          </a:p>
        </p:txBody>
      </p:sp>
    </p:spTree>
    <p:extLst>
      <p:ext uri="{BB962C8B-B14F-4D97-AF65-F5344CB8AC3E}">
        <p14:creationId xmlns:p14="http://schemas.microsoft.com/office/powerpoint/2010/main" val="2337387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The Architecture Development Method (ADM) is at the heart of TOGAF. The ADM helps businesses establish a process around the lifecycle of enterprise architecture. The ADM can be adapted and customized to a specific organizational need,</a:t>
            </a:r>
          </a:p>
          <a:p>
            <a:pPr marL="0" marR="0" indent="0" algn="l" defTabSz="914400" rtl="0" eaLnBrk="1" fontAlgn="auto" latinLnBrk="0" hangingPunct="1">
              <a:lnSpc>
                <a:spcPct val="100000"/>
              </a:lnSpc>
              <a:spcBef>
                <a:spcPts val="0"/>
              </a:spcBef>
              <a:spcAft>
                <a:spcPts val="0"/>
              </a:spcAft>
              <a:buClrTx/>
              <a:buSzTx/>
              <a:buFontTx/>
              <a:buNone/>
              <a:defRPr/>
            </a:pPr>
            <a:endParaRPr lang="en-US" dirty="0"/>
          </a:p>
          <a:p>
            <a:pPr marL="0" marR="0" indent="0" algn="l" defTabSz="914400" rtl="0" eaLnBrk="1" fontAlgn="auto" latinLnBrk="0" hangingPunct="1">
              <a:lnSpc>
                <a:spcPct val="100000"/>
              </a:lnSpc>
              <a:spcBef>
                <a:spcPts val="0"/>
              </a:spcBef>
              <a:spcAft>
                <a:spcPts val="0"/>
              </a:spcAft>
              <a:buClrTx/>
              <a:buSzTx/>
              <a:buFontTx/>
              <a:buNone/>
              <a:defRPr/>
            </a:pP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ArchiMate® metamodels organized by layers. To get the full picture of an element and to find all possible relationships across the different layers, you will need to go back and forth between multiple diagrams in different chapters of the ArchiMate® specification, as you will see shortly. </a:t>
            </a:r>
          </a:p>
          <a:p>
            <a:pPr marL="0" marR="0" indent="0" algn="l" defTabSz="914400" rtl="0" eaLnBrk="1" fontAlgn="auto" latinLnBrk="0" hangingPunct="1">
              <a:lnSpc>
                <a:spcPct val="100000"/>
              </a:lnSpc>
              <a:spcBef>
                <a:spcPts val="0"/>
              </a:spcBef>
              <a:spcAft>
                <a:spcPts val="0"/>
              </a:spcAft>
              <a:buClrTx/>
              <a:buSzTx/>
              <a:buFontTx/>
              <a:buNone/>
              <a:defRPr/>
            </a:pPr>
            <a:endParaRPr lang="en-US" dirty="0"/>
          </a:p>
          <a:p>
            <a:pPr marL="0" marR="0" indent="0" algn="l" defTabSz="914400" rtl="0" eaLnBrk="1" fontAlgn="auto" latinLnBrk="0" hangingPunct="1">
              <a:lnSpc>
                <a:spcPct val="100000"/>
              </a:lnSpc>
              <a:spcBef>
                <a:spcPts val="0"/>
              </a:spcBef>
              <a:spcAft>
                <a:spcPts val="0"/>
              </a:spcAft>
              <a:buClrTx/>
              <a:buSzTx/>
              <a:buFontTx/>
              <a:buNone/>
              <a:defRPr/>
            </a:pPr>
            <a:endParaRPr lang="en-US" dirty="0"/>
          </a:p>
          <a:p>
            <a:pPr marL="0" marR="0" indent="0" algn="l" defTabSz="914400" rtl="0" eaLnBrk="1" fontAlgn="auto" latinLnBrk="0" hangingPunct="1">
              <a:lnSpc>
                <a:spcPct val="100000"/>
              </a:lnSpc>
              <a:spcBef>
                <a:spcPts val="0"/>
              </a:spcBef>
              <a:spcAft>
                <a:spcPts val="0"/>
              </a:spcAft>
              <a:buClrTx/>
              <a:buSzTx/>
              <a:buFontTx/>
              <a:buNone/>
              <a:defRPr/>
            </a:pP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_______________________________________________________________________________________</a:t>
            </a:r>
          </a:p>
          <a:p>
            <a:pPr marL="0" marR="0" indent="0" algn="l" defTabSz="914400" rtl="0" eaLnBrk="1" fontAlgn="auto" latinLnBrk="0" hangingPunct="1">
              <a:lnSpc>
                <a:spcPct val="100000"/>
              </a:lnSpc>
              <a:spcBef>
                <a:spcPts val="0"/>
              </a:spcBef>
              <a:spcAft>
                <a:spcPts val="0"/>
              </a:spcAft>
              <a:buClrTx/>
              <a:buSzTx/>
              <a:buFontTx/>
              <a:buNone/>
              <a:defRPr/>
            </a:pP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 which can then help inform the business’s approach to information architecture. ADM helps businesses develop process that involve multiple check points and firmly establish requirements, so that the process can be repeated with minimal errors.</a:t>
            </a:r>
          </a:p>
          <a:p>
            <a:pPr marL="0" marR="0" indent="0" algn="l" defTabSz="914400" rtl="0" eaLnBrk="1" fontAlgn="auto" latinLnBrk="0" hangingPunct="1">
              <a:lnSpc>
                <a:spcPct val="100000"/>
              </a:lnSpc>
              <a:spcBef>
                <a:spcPts val="0"/>
              </a:spcBef>
              <a:spcAft>
                <a:spcPts val="0"/>
              </a:spcAft>
              <a:buClrTx/>
              <a:buSzTx/>
              <a:buFontTx/>
              <a:buNone/>
              <a:defRPr/>
            </a:pP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Focused metamodels are our interpretation of ArchiMate's standard metamodels. ArchiMate® metamodels are great references, but they are organized by layer. To get the full picture of an element and to find all possible relationships across the different layers, you will need to go back and forth between multiple diagrams in different chapters of the ArchiMate® specification, as you will see shortly. </a:t>
            </a:r>
          </a:p>
        </p:txBody>
      </p:sp>
    </p:spTree>
    <p:extLst>
      <p:ext uri="{BB962C8B-B14F-4D97-AF65-F5344CB8AC3E}">
        <p14:creationId xmlns:p14="http://schemas.microsoft.com/office/powerpoint/2010/main" val="807879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333333"/>
                </a:solidFill>
                <a:effectLst/>
                <a:latin typeface="Arial" panose="020B0604020202020204" pitchFamily="34" charset="0"/>
              </a:rPr>
              <a:t>As I mentioned before Operating a mature Architecture Capability within a large enterprise creates a huge volume of architectural output. Effective management and leverage of these architectural work products require a formal taxonomy for different types of architectural asset</a:t>
            </a:r>
          </a:p>
          <a:p>
            <a:pPr algn="l"/>
            <a:endParaRPr lang="en-US"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This section provides a structural framework for an Architecture Repository that allows an enterprise to distinguish between different types of architectural assets that exist at different levels of abstraction in the organization. </a:t>
            </a:r>
          </a:p>
          <a:p>
            <a:pPr algn="l"/>
            <a:endParaRPr lang="en-US"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This Architecture Repository is one part of the wider Enterprise Repository, which provides the capability to link architectural assets </a:t>
            </a:r>
            <a:r>
              <a:rPr lang="en-US" b="0" i="0">
                <a:solidFill>
                  <a:srgbClr val="333333"/>
                </a:solidFill>
                <a:effectLst/>
                <a:latin typeface="Arial" panose="020B0604020202020204" pitchFamily="34" charset="0"/>
              </a:rPr>
              <a:t>to components, view.</a:t>
            </a:r>
          </a:p>
          <a:p>
            <a:pPr algn="l"/>
            <a:endParaRPr lang="en-US" b="0" i="0" dirty="0">
              <a:solidFill>
                <a:srgbClr val="333333"/>
              </a:solidFill>
              <a:effectLst/>
              <a:latin typeface="Arial" panose="020B0604020202020204" pitchFamily="34" charset="0"/>
            </a:endParaRPr>
          </a:p>
          <a:p>
            <a:pPr algn="l"/>
            <a:endParaRPr lang="en-US" b="0" i="0" dirty="0">
              <a:solidFill>
                <a:srgbClr val="333333"/>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Architecture Metamodel</a:t>
            </a:r>
            <a:r>
              <a:rPr lang="en-US" b="0" i="0" dirty="0">
                <a:solidFill>
                  <a:srgbClr val="000000"/>
                </a:solidFill>
                <a:effectLst/>
                <a:latin typeface="Arial" panose="020B0604020202020204" pitchFamily="34" charset="0"/>
              </a:rPr>
              <a:t> describes the organizationally tailored application of an architecture framework, including a method for architecture development and a metamodel for architecture content</a:t>
            </a:r>
          </a:p>
          <a:p>
            <a:pPr algn="l">
              <a:buFont typeface="Arial" panose="020B0604020202020204" pitchFamily="34" charset="0"/>
              <a:buChar char="•"/>
            </a:pPr>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Architecture Capability</a:t>
            </a:r>
            <a:r>
              <a:rPr lang="en-US" b="0" i="0" dirty="0">
                <a:solidFill>
                  <a:srgbClr val="000000"/>
                </a:solidFill>
                <a:effectLst/>
                <a:latin typeface="Arial" panose="020B0604020202020204" pitchFamily="34" charset="0"/>
              </a:rPr>
              <a:t> defines the parameters, structures, and processes that support governance of the Architecture Repository</a:t>
            </a:r>
          </a:p>
          <a:p>
            <a:pPr algn="l">
              <a:buFont typeface="Arial" panose="020B0604020202020204" pitchFamily="34" charset="0"/>
              <a:buChar char="•"/>
            </a:pPr>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Architecture Landscape</a:t>
            </a:r>
            <a:r>
              <a:rPr lang="en-US" b="0" i="0" dirty="0">
                <a:solidFill>
                  <a:srgbClr val="000000"/>
                </a:solidFill>
                <a:effectLst/>
                <a:latin typeface="Arial" panose="020B0604020202020204" pitchFamily="34" charset="0"/>
              </a:rPr>
              <a:t> presents an architectural representation of assets in use, or planned, by the enterprise at particular points in time</a:t>
            </a:r>
          </a:p>
          <a:p>
            <a:pPr algn="l">
              <a:buFont typeface="Arial" panose="020B0604020202020204" pitchFamily="34" charset="0"/>
              <a:buChar char="•"/>
            </a:pPr>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Standards Information Base</a:t>
            </a:r>
            <a:r>
              <a:rPr lang="en-US" b="0" i="0" dirty="0">
                <a:solidFill>
                  <a:srgbClr val="000000"/>
                </a:solidFill>
                <a:effectLst/>
                <a:latin typeface="Arial" panose="020B0604020202020204" pitchFamily="34" charset="0"/>
              </a:rPr>
              <a:t> captures the standards with which new architectures must comply, which may include industry standards, selected products and services from suppliers, or shared services already deployed within the organization</a:t>
            </a:r>
          </a:p>
          <a:p>
            <a:pPr algn="l">
              <a:buFont typeface="Arial" panose="020B0604020202020204" pitchFamily="34" charset="0"/>
              <a:buChar char="•"/>
            </a:pPr>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Reference Library</a:t>
            </a:r>
            <a:r>
              <a:rPr lang="en-US" b="0" i="0" dirty="0">
                <a:solidFill>
                  <a:srgbClr val="000000"/>
                </a:solidFill>
                <a:effectLst/>
                <a:latin typeface="Arial" panose="020B0604020202020204" pitchFamily="34" charset="0"/>
              </a:rPr>
              <a:t> provides guidelines, templates, patterns, and other forms of reference material that can be leveraged in order to accelerate the creation of new architectures for the enterprise</a:t>
            </a:r>
          </a:p>
          <a:p>
            <a:pPr algn="l">
              <a:buFont typeface="Arial" panose="020B0604020202020204" pitchFamily="34" charset="0"/>
              <a:buChar char="•"/>
            </a:pPr>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Governance Log</a:t>
            </a:r>
            <a:r>
              <a:rPr lang="en-US" b="0" i="0" dirty="0">
                <a:solidFill>
                  <a:srgbClr val="000000"/>
                </a:solidFill>
                <a:effectLst/>
                <a:latin typeface="Arial" panose="020B0604020202020204" pitchFamily="34" charset="0"/>
              </a:rPr>
              <a:t> provides a record of governance activity across the enterprise</a:t>
            </a:r>
          </a:p>
          <a:p>
            <a:pPr algn="l">
              <a:buFont typeface="Arial" panose="020B0604020202020204" pitchFamily="34" charset="0"/>
              <a:buChar char="•"/>
            </a:pPr>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Architecture Requirements Repository</a:t>
            </a:r>
            <a:r>
              <a:rPr lang="en-US" b="0" i="0" dirty="0">
                <a:solidFill>
                  <a:srgbClr val="000000"/>
                </a:solidFill>
                <a:effectLst/>
                <a:latin typeface="Arial" panose="020B0604020202020204" pitchFamily="34" charset="0"/>
              </a:rPr>
              <a:t> provides a view of all authorized architecture requirements which have been agreed with the Architecture Board</a:t>
            </a:r>
          </a:p>
          <a:p>
            <a:pPr algn="l">
              <a:buFont typeface="Arial" panose="020B0604020202020204" pitchFamily="34" charset="0"/>
              <a:buChar char="•"/>
            </a:pPr>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Solutions Landscape</a:t>
            </a:r>
            <a:r>
              <a:rPr lang="en-US" b="0" i="0" dirty="0">
                <a:solidFill>
                  <a:srgbClr val="000000"/>
                </a:solidFill>
                <a:effectLst/>
                <a:latin typeface="Arial" panose="020B0604020202020204" pitchFamily="34" charset="0"/>
              </a:rPr>
              <a:t> presents an architectural representation of the Solution Building Blocks (SBBs) supporting the Architecture Landscape which have been planned or deployed by the enterprise</a:t>
            </a:r>
          </a:p>
          <a:p>
            <a:pPr algn="l"/>
            <a:endParaRPr lang="en-US" b="0" i="0" dirty="0">
              <a:solidFill>
                <a:srgbClr val="333333"/>
              </a:solidFill>
              <a:effectLst/>
              <a:latin typeface="Arial" panose="020B0604020202020204" pitchFamily="34" charset="0"/>
            </a:endParaRPr>
          </a:p>
          <a:p>
            <a:endParaRPr lang="en-US" dirty="0"/>
          </a:p>
          <a:p>
            <a:pPr marL="0" marR="0" indent="0" algn="l" defTabSz="914400" rtl="0" eaLnBrk="1" fontAlgn="auto" latinLnBrk="0" hangingPunct="1">
              <a:lnSpc>
                <a:spcPct val="100000"/>
              </a:lnSpc>
              <a:spcBef>
                <a:spcPts val="0"/>
              </a:spcBef>
              <a:spcAft>
                <a:spcPts val="0"/>
              </a:spcAft>
              <a:buClrTx/>
              <a:buSzTx/>
              <a:buFontTx/>
              <a:buNone/>
              <a:defRPr/>
            </a:pPr>
            <a:endParaRPr lang="en-US" dirty="0"/>
          </a:p>
        </p:txBody>
      </p:sp>
    </p:spTree>
    <p:extLst>
      <p:ext uri="{BB962C8B-B14F-4D97-AF65-F5344CB8AC3E}">
        <p14:creationId xmlns:p14="http://schemas.microsoft.com/office/powerpoint/2010/main" val="763021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Metamodels are the blueprints that guide the development of architectural artifacts such as diagrams.</a:t>
            </a:r>
          </a:p>
        </p:txBody>
      </p:sp>
      <p:sp>
        <p:nvSpPr>
          <p:cNvPr id="4" name="Slide Number Placeholder 3"/>
          <p:cNvSpPr>
            <a:spLocks noGrp="1"/>
          </p:cNvSpPr>
          <p:nvPr>
            <p:ph type="sldNum" sz="quarter" idx="5"/>
          </p:nvPr>
        </p:nvSpPr>
        <p:spPr/>
        <p:txBody>
          <a:bodyPr/>
          <a:lstStyle/>
          <a:p>
            <a:fld id="{3F68A001-691D-41D9-91DC-B9507CB04C79}" type="slidenum">
              <a:rPr lang="en-US" smtClean="0"/>
              <a:t>10</a:t>
            </a:fld>
            <a:endParaRPr lang="en-US"/>
          </a:p>
        </p:txBody>
      </p:sp>
    </p:spTree>
    <p:extLst>
      <p:ext uri="{BB962C8B-B14F-4D97-AF65-F5344CB8AC3E}">
        <p14:creationId xmlns:p14="http://schemas.microsoft.com/office/powerpoint/2010/main" val="30430360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hyperlink" Target="https://epa.ms/stories" TargetMode="Externa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2"/>
                </a:solidFill>
              </a:defRPr>
            </a:lvl1pPr>
            <a:lvl2pPr>
              <a:buNone/>
              <a:defRPr/>
            </a:lvl2pPr>
          </a:lstStyle>
          <a:p>
            <a:pPr lvl="0"/>
            <a:r>
              <a:rPr lang="en-US" dirty="0">
                <a:effectLst/>
              </a:rPr>
              <a:t>JANUARY 2022</a:t>
            </a:r>
            <a:endParaRPr lang="en-US" dirty="0"/>
          </a:p>
        </p:txBody>
      </p:sp>
      <p:pic>
        <p:nvPicPr>
          <p:cNvPr id="2" name="Graphic 1">
            <a:extLst>
              <a:ext uri="{FF2B5EF4-FFF2-40B4-BE49-F238E27FC236}">
                <a16:creationId xmlns:a16="http://schemas.microsoft.com/office/drawing/2014/main" id="{3421FFBE-FD73-4914-B88C-A205297E29C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3" name="Title 2">
            <a:extLst>
              <a:ext uri="{FF2B5EF4-FFF2-40B4-BE49-F238E27FC236}">
                <a16:creationId xmlns:a16="http://schemas.microsoft.com/office/drawing/2014/main" id="{81FA7817-3B6C-3F4A-B7B9-1C24248B02A6}"/>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79620971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1670251239"/>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Up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8267248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6" name="Text Placeholder 8">
            <a:extLst>
              <a:ext uri="{FF2B5EF4-FFF2-40B4-BE49-F238E27FC236}">
                <a16:creationId xmlns:a16="http://schemas.microsoft.com/office/drawing/2014/main" id="{E4F57360-96E0-124A-8B27-F0C4589ED94D}"/>
              </a:ext>
            </a:extLst>
          </p:cNvPr>
          <p:cNvSpPr>
            <a:spLocks noGrp="1"/>
          </p:cNvSpPr>
          <p:nvPr>
            <p:ph type="body" sz="quarter" idx="11"/>
          </p:nvPr>
        </p:nvSpPr>
        <p:spPr>
          <a:xfrm>
            <a:off x="457200" y="912147"/>
            <a:ext cx="11274552" cy="276999"/>
          </a:xfrm>
          <a:prstGeom prst="rect">
            <a:avLst/>
          </a:prstGeom>
        </p:spPr>
        <p:txBody>
          <a:bodyPr wrap="square" lIns="0" tIns="0" rIns="0" bIns="0" anchor="t" anchorCtr="0">
            <a:spAutoFit/>
          </a:bodyPr>
          <a:lstStyle>
            <a:lvl1pPr marL="0" indent="0">
              <a:lnSpc>
                <a:spcPct val="100000"/>
              </a:lnSpc>
              <a:spcBef>
                <a:spcPts val="0"/>
              </a:spcBef>
              <a:buNone/>
              <a:defRPr sz="1800" b="0" i="0">
                <a:solidFill>
                  <a:schemeClr val="accent2"/>
                </a:solidFill>
              </a:defRPr>
            </a:lvl1pPr>
          </a:lstStyle>
          <a:p>
            <a:pPr lvl="0"/>
            <a:r>
              <a:rPr lang="en-US"/>
              <a:t>Edit Master text styles</a:t>
            </a:r>
          </a:p>
        </p:txBody>
      </p:sp>
    </p:spTree>
    <p:extLst>
      <p:ext uri="{BB962C8B-B14F-4D97-AF65-F5344CB8AC3E}">
        <p14:creationId xmlns:p14="http://schemas.microsoft.com/office/powerpoint/2010/main" val="76218596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4398205"/>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90717A-8E85-0A40-B27D-E9A4F8826E8E}"/>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7" name="Graphic 6">
            <a:extLst>
              <a:ext uri="{FF2B5EF4-FFF2-40B4-BE49-F238E27FC236}">
                <a16:creationId xmlns:a16="http://schemas.microsoft.com/office/drawing/2014/main" id="{218CE59C-541D-F946-A8DA-A4B9F8BF479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3F83E1B4-D017-3E4B-8268-79DFC41DB4DB}"/>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itle 1">
            <a:extLst>
              <a:ext uri="{FF2B5EF4-FFF2-40B4-BE49-F238E27FC236}">
                <a16:creationId xmlns:a16="http://schemas.microsoft.com/office/drawing/2014/main" id="{267E2E61-17F9-0842-9210-A1111E25B866}"/>
              </a:ext>
            </a:extLst>
          </p:cNvPr>
          <p:cNvSpPr>
            <a:spLocks noGrp="1"/>
          </p:cNvSpPr>
          <p:nvPr>
            <p:ph type="title"/>
          </p:nvPr>
        </p:nvSpPr>
        <p:spPr>
          <a:xfrm>
            <a:off x="457200" y="457200"/>
            <a:ext cx="11274552" cy="457200"/>
          </a:xfrm>
        </p:spPr>
        <p:txBody>
          <a:bodyPr/>
          <a:lstStyle>
            <a:lvl1pPr>
              <a:defRPr b="1">
                <a:solidFill>
                  <a:schemeClr val="bg1"/>
                </a:solidFill>
                <a:latin typeface="+mn-lt"/>
              </a:defRPr>
            </a:lvl1pPr>
          </a:lstStyle>
          <a:p>
            <a:r>
              <a:rPr lang="en-US"/>
              <a:t>Click to edit Master title style</a:t>
            </a:r>
          </a:p>
        </p:txBody>
      </p:sp>
      <p:sp>
        <p:nvSpPr>
          <p:cNvPr id="9" name="Text Placeholder 10">
            <a:extLst>
              <a:ext uri="{FF2B5EF4-FFF2-40B4-BE49-F238E27FC236}">
                <a16:creationId xmlns:a16="http://schemas.microsoft.com/office/drawing/2014/main" id="{0548B8AD-0CC3-5248-932C-F8A325C1B47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ext Placeholder 3">
            <a:extLst>
              <a:ext uri="{FF2B5EF4-FFF2-40B4-BE49-F238E27FC236}">
                <a16:creationId xmlns:a16="http://schemas.microsoft.com/office/drawing/2014/main" id="{E4D782FD-394E-974B-830A-5392AB47CB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241157593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6022081" cy="6858000"/>
          </a:xfrm>
          <a:prstGeom prst="rect">
            <a:avLst/>
          </a:prstGeom>
          <a:solidFill>
            <a:schemeClr val="accent4"/>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3619500" cy="338554"/>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ext Placeholder 2">
            <a:extLst>
              <a:ext uri="{FF2B5EF4-FFF2-40B4-BE49-F238E27FC236}">
                <a16:creationId xmlns:a16="http://schemas.microsoft.com/office/drawing/2014/main" id="{EC0BE653-C375-415A-859B-2A7348B8E418}"/>
              </a:ext>
            </a:extLst>
          </p:cNvPr>
          <p:cNvSpPr>
            <a:spLocks noGrp="1"/>
          </p:cNvSpPr>
          <p:nvPr>
            <p:ph type="body" sz="quarter" idx="17" hasCustomPrompt="1"/>
          </p:nvPr>
        </p:nvSpPr>
        <p:spPr>
          <a:xfrm>
            <a:off x="476250" y="1600200"/>
            <a:ext cx="4991100" cy="1882310"/>
          </a:xfrm>
          <a:prstGeom prst="rect">
            <a:avLst/>
          </a:prstGeom>
        </p:spPr>
        <p:txBody>
          <a:bodyPr wrap="square">
            <a:spAutoFit/>
          </a:bodyPr>
          <a:lstStyle>
            <a:lvl1pPr>
              <a:defRPr sz="1600">
                <a:solidFill>
                  <a:schemeClr val="bg1"/>
                </a:solidFill>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Isosceles Triangle 13">
            <a:extLst>
              <a:ext uri="{FF2B5EF4-FFF2-40B4-BE49-F238E27FC236}">
                <a16:creationId xmlns:a16="http://schemas.microsoft.com/office/drawing/2014/main" id="{33DA4BCA-E06D-9C46-8E45-43243DD633D7}"/>
              </a:ext>
            </a:extLst>
          </p:cNvPr>
          <p:cNvSpPr/>
          <p:nvPr userDrawn="1"/>
        </p:nvSpPr>
        <p:spPr>
          <a:xfrm rot="5400000" flipH="1">
            <a:off x="2835445" y="3152602"/>
            <a:ext cx="6858002" cy="55279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280326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1/6">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9820274" y="0"/>
            <a:ext cx="237172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191058135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1/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1"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80555859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1/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4" name="Title 1">
            <a:extLst>
              <a:ext uri="{FF2B5EF4-FFF2-40B4-BE49-F238E27FC236}">
                <a16:creationId xmlns:a16="http://schemas.microsoft.com/office/drawing/2014/main" id="{E4955F73-BCD8-4858-BDA2-D30A6DDD9E2F}"/>
              </a:ext>
            </a:extLst>
          </p:cNvPr>
          <p:cNvSpPr>
            <a:spLocks noGrp="1"/>
          </p:cNvSpPr>
          <p:nvPr>
            <p:ph type="title"/>
          </p:nvPr>
        </p:nvSpPr>
        <p:spPr>
          <a:xfrm>
            <a:off x="457200" y="92568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6DB3700-A2AA-CC46-AB06-739575CE119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8" name="Text Placeholder 3">
            <a:extLst>
              <a:ext uri="{FF2B5EF4-FFF2-40B4-BE49-F238E27FC236}">
                <a16:creationId xmlns:a16="http://schemas.microsoft.com/office/drawing/2014/main" id="{78F2DB0F-A762-9841-A4D7-8B6F3D5251E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9" name="Text Placeholder 10">
            <a:extLst>
              <a:ext uri="{FF2B5EF4-FFF2-40B4-BE49-F238E27FC236}">
                <a16:creationId xmlns:a16="http://schemas.microsoft.com/office/drawing/2014/main" id="{8BAA6E4E-7596-A644-93F2-6ABBAFCD6B70}"/>
              </a:ext>
            </a:extLst>
          </p:cNvPr>
          <p:cNvSpPr>
            <a:spLocks noGrp="1"/>
          </p:cNvSpPr>
          <p:nvPr>
            <p:ph type="body" sz="quarter" idx="10" hasCustomPrompt="1"/>
          </p:nvPr>
        </p:nvSpPr>
        <p:spPr>
          <a:xfrm>
            <a:off x="6582021" y="964562"/>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0" name="Text Placeholder 10">
            <a:extLst>
              <a:ext uri="{FF2B5EF4-FFF2-40B4-BE49-F238E27FC236}">
                <a16:creationId xmlns:a16="http://schemas.microsoft.com/office/drawing/2014/main" id="{182FF9AB-2A1C-E54B-B99E-245DE32DDE96}"/>
              </a:ext>
            </a:extLst>
          </p:cNvPr>
          <p:cNvSpPr>
            <a:spLocks noGrp="1"/>
          </p:cNvSpPr>
          <p:nvPr>
            <p:ph type="body" sz="quarter" idx="18" hasCustomPrompt="1"/>
          </p:nvPr>
        </p:nvSpPr>
        <p:spPr>
          <a:xfrm>
            <a:off x="6582020" y="3200114"/>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1" name="Text Placeholder 10">
            <a:extLst>
              <a:ext uri="{FF2B5EF4-FFF2-40B4-BE49-F238E27FC236}">
                <a16:creationId xmlns:a16="http://schemas.microsoft.com/office/drawing/2014/main" id="{E59EA3FB-C095-0948-83CD-4F812F3CA45C}"/>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2414131187"/>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1/2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271646100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5519275" cy="276999"/>
          </a:xfrm>
          <a:prstGeom prst="rect">
            <a:avLst/>
          </a:prstGeom>
        </p:spPr>
        <p:txBody>
          <a:bodyPr wrap="square">
            <a:spAutoFit/>
          </a:bodyPr>
          <a:lstStyle>
            <a:lvl1pPr>
              <a:lnSpc>
                <a:spcPct val="100000"/>
              </a:lnSpc>
              <a:spcBef>
                <a:spcPts val="0"/>
              </a:spcBef>
              <a:defRPr sz="18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3566160" cy="215444"/>
          </a:xfrm>
          <a:prstGeom prst="rect">
            <a:avLst/>
          </a:prstGeom>
        </p:spPr>
        <p:txBody>
          <a:bodyPr vert="horz" lIns="0" tIns="0" rIns="0" bIns="0" rtlCol="0">
            <a:spAutoFit/>
          </a:bodyPr>
          <a:lstStyle>
            <a:lvl1pPr>
              <a:lnSpc>
                <a:spcPct val="100000"/>
              </a:lnSpc>
              <a:spcBef>
                <a:spcPts val="0"/>
              </a:spcBef>
              <a:defRPr lang="en-US" sz="1400" spc="300" dirty="0">
                <a:solidFill>
                  <a:schemeClr val="bg2"/>
                </a:solidFill>
                <a:effectLst/>
              </a:defRPr>
            </a:lvl1pPr>
            <a:lvl2pPr>
              <a:buNone/>
              <a:defRPr/>
            </a:lvl2pPr>
          </a:lstStyle>
          <a:p>
            <a:pPr lvl="0"/>
            <a:r>
              <a:rPr lang="en-US" dirty="0">
                <a:effectLst/>
              </a:rPr>
              <a:t>JANUARY 2022</a:t>
            </a:r>
            <a:endParaRPr lang="en-US" dirty="0"/>
          </a:p>
        </p:txBody>
      </p:sp>
      <p:sp>
        <p:nvSpPr>
          <p:cNvPr id="7" name="Picture Placeholder 2">
            <a:extLst>
              <a:ext uri="{FF2B5EF4-FFF2-40B4-BE49-F238E27FC236}">
                <a16:creationId xmlns:a16="http://schemas.microsoft.com/office/drawing/2014/main" id="{11A216CA-E680-42EB-BC45-95A09D62759B}"/>
              </a:ext>
            </a:extLst>
          </p:cNvPr>
          <p:cNvSpPr>
            <a:spLocks noGrp="1"/>
          </p:cNvSpPr>
          <p:nvPr>
            <p:ph type="pic" sz="quarter" idx="13"/>
          </p:nvPr>
        </p:nvSpPr>
        <p:spPr>
          <a:xfrm>
            <a:off x="6095998" y="0"/>
            <a:ext cx="6096001" cy="6858000"/>
          </a:xfrm>
          <a:prstGeom prst="rect">
            <a:avLst/>
          </a:prstGeom>
          <a:solidFill>
            <a:schemeClr val="bg2"/>
          </a:solidFill>
        </p:spPr>
        <p:txBody>
          <a:bodyPr/>
          <a:lstStyle>
            <a:lvl1pPr>
              <a:defRPr/>
            </a:lvl1pPr>
          </a:lstStyle>
          <a:p>
            <a:endParaRPr lang="en-US"/>
          </a:p>
        </p:txBody>
      </p:sp>
      <p:pic>
        <p:nvPicPr>
          <p:cNvPr id="2" name="Graphic 1">
            <a:extLst>
              <a:ext uri="{FF2B5EF4-FFF2-40B4-BE49-F238E27FC236}">
                <a16:creationId xmlns:a16="http://schemas.microsoft.com/office/drawing/2014/main" id="{81AA8C38-4FF3-4F33-8B0F-196D0BC7915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8" name="Title 2">
            <a:extLst>
              <a:ext uri="{FF2B5EF4-FFF2-40B4-BE49-F238E27FC236}">
                <a16:creationId xmlns:a16="http://schemas.microsoft.com/office/drawing/2014/main" id="{FB842CEE-8A53-0D42-A72B-7D63B1ED35C4}"/>
              </a:ext>
            </a:extLst>
          </p:cNvPr>
          <p:cNvSpPr>
            <a:spLocks noGrp="1"/>
          </p:cNvSpPr>
          <p:nvPr>
            <p:ph type="title"/>
          </p:nvPr>
        </p:nvSpPr>
        <p:spPr>
          <a:xfrm>
            <a:off x="466165" y="1965960"/>
            <a:ext cx="5486400"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1894632551"/>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ase Study-1/2 Picture Log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253959615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2/3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469900"/>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endParaRPr lang="en-US"/>
          </a:p>
        </p:txBody>
      </p:sp>
      <p:sp>
        <p:nvSpPr>
          <p:cNvPr id="10" name="Text Placeholder 10">
            <a:extLst>
              <a:ext uri="{FF2B5EF4-FFF2-40B4-BE49-F238E27FC236}">
                <a16:creationId xmlns:a16="http://schemas.microsoft.com/office/drawing/2014/main" id="{703B5AFB-E799-0442-BA28-6AF5A02967FE}"/>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83328307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2/3 Picture Log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924339"/>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endParaRPr lang="en-US"/>
          </a:p>
        </p:txBody>
      </p:sp>
    </p:spTree>
    <p:extLst>
      <p:ext uri="{BB962C8B-B14F-4D97-AF65-F5344CB8AC3E}">
        <p14:creationId xmlns:p14="http://schemas.microsoft.com/office/powerpoint/2010/main" val="3121032558"/>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MockU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15EB0785-A8B2-B844-97DC-362F6DEDBA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231755388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Mock Up Lef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00200"/>
            <a:ext cx="4784852" cy="3657600"/>
          </a:xfrm>
          <a:prstGeom prst="rect">
            <a:avLst/>
          </a:prstGeo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8" name="Graphic 7">
            <a:extLst>
              <a:ext uri="{FF2B5EF4-FFF2-40B4-BE49-F238E27FC236}">
                <a16:creationId xmlns:a16="http://schemas.microsoft.com/office/drawing/2014/main" id="{ECD48285-8885-4D22-8AE4-172AF61141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D02C5AA0-D8CE-634A-97A8-97B2BC715078}"/>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229684883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Mock Up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E5D96D1E-C1BD-6F40-A978-D03F53CD4A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3178466615"/>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3142357"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2407920" cy="677108"/>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Picture Placeholder 2">
            <a:extLst>
              <a:ext uri="{FF2B5EF4-FFF2-40B4-BE49-F238E27FC236}">
                <a16:creationId xmlns:a16="http://schemas.microsoft.com/office/drawing/2014/main" id="{CE8FAB7B-4710-4747-B680-F6B4F0097B29}"/>
              </a:ext>
            </a:extLst>
          </p:cNvPr>
          <p:cNvSpPr>
            <a:spLocks noGrp="1"/>
          </p:cNvSpPr>
          <p:nvPr>
            <p:ph type="pic" sz="quarter" idx="16"/>
          </p:nvPr>
        </p:nvSpPr>
        <p:spPr>
          <a:xfrm>
            <a:off x="3108325" y="0"/>
            <a:ext cx="9083675" cy="6858000"/>
          </a:xfrm>
          <a:prstGeom prst="rect">
            <a:avLst/>
          </a:prstGeom>
        </p:spPr>
        <p:txBody>
          <a:bodyPr/>
          <a:lstStyle/>
          <a:p>
            <a:endParaRPr lang="en-US"/>
          </a:p>
        </p:txBody>
      </p:sp>
    </p:spTree>
    <p:extLst>
      <p:ext uri="{BB962C8B-B14F-4D97-AF65-F5344CB8AC3E}">
        <p14:creationId xmlns:p14="http://schemas.microsoft.com/office/powerpoint/2010/main" val="1109537929"/>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2/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430212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7A9547FE-7857-4A70-ACDF-06ACC0CC381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itle 1">
            <a:extLst>
              <a:ext uri="{FF2B5EF4-FFF2-40B4-BE49-F238E27FC236}">
                <a16:creationId xmlns:a16="http://schemas.microsoft.com/office/drawing/2014/main" id="{11BCE546-F0EF-2742-9891-475F8219D406}"/>
              </a:ext>
            </a:extLst>
          </p:cNvPr>
          <p:cNvSpPr>
            <a:spLocks noGrp="1"/>
          </p:cNvSpPr>
          <p:nvPr>
            <p:ph type="title"/>
          </p:nvPr>
        </p:nvSpPr>
        <p:spPr>
          <a:xfrm>
            <a:off x="457201" y="499646"/>
            <a:ext cx="3606927" cy="338554"/>
          </a:xfrm>
        </p:spPr>
        <p:txBody>
          <a:bodyPr wrap="square">
            <a:spAutoFit/>
          </a:bodyPr>
          <a:lstStyle>
            <a:lvl1pPr>
              <a:defRPr b="1">
                <a:solidFill>
                  <a:schemeClr val="bg1"/>
                </a:solidFill>
                <a:latin typeface="+mn-lt"/>
              </a:defRPr>
            </a:lvl1pPr>
          </a:lstStyle>
          <a:p>
            <a:r>
              <a:rPr lang="en-US"/>
              <a:t>Click to edit Master title style</a:t>
            </a:r>
          </a:p>
        </p:txBody>
      </p:sp>
      <p:sp>
        <p:nvSpPr>
          <p:cNvPr id="6" name="Text Placeholder 10">
            <a:extLst>
              <a:ext uri="{FF2B5EF4-FFF2-40B4-BE49-F238E27FC236}">
                <a16:creationId xmlns:a16="http://schemas.microsoft.com/office/drawing/2014/main" id="{B2196D5E-2DE5-E948-A22F-E057A6B9991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236223684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Mock Up Left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4" name="Graphic 3">
            <a:extLst>
              <a:ext uri="{FF2B5EF4-FFF2-40B4-BE49-F238E27FC236}">
                <a16:creationId xmlns:a16="http://schemas.microsoft.com/office/drawing/2014/main" id="{FF61EEF5-D25E-43F9-9DE7-B0D48CE58D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2E184C37-FA49-E94C-B478-B1492E6E7F7A}"/>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2295487127"/>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arrow-Black">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2407920" cy="677108"/>
          </a:xfrm>
        </p:spPr>
        <p:txBody>
          <a:bodyPr>
            <a:spAutoFit/>
          </a:bodyPr>
          <a:lstStyle>
            <a:lvl1pPr>
              <a:defRPr b="1">
                <a:solidFill>
                  <a:schemeClr val="tx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2" name="Rectangle 1">
            <a:extLst>
              <a:ext uri="{FF2B5EF4-FFF2-40B4-BE49-F238E27FC236}">
                <a16:creationId xmlns:a16="http://schemas.microsoft.com/office/drawing/2014/main" id="{2CB0227B-1090-48E9-B33D-CB9CA73DF05F}"/>
              </a:ext>
            </a:extLst>
          </p:cNvPr>
          <p:cNvSpPr/>
          <p:nvPr userDrawn="1"/>
        </p:nvSpPr>
        <p:spPr bwMode="auto">
          <a:xfrm flipH="1">
            <a:off x="3108325" y="0"/>
            <a:ext cx="90836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extBox 7">
            <a:extLst>
              <a:ext uri="{FF2B5EF4-FFF2-40B4-BE49-F238E27FC236}">
                <a16:creationId xmlns:a16="http://schemas.microsoft.com/office/drawing/2014/main" id="{42CC76E4-4D68-894E-AF17-C8188D17CE71}"/>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3" name="Text Placeholder 3">
            <a:extLst>
              <a:ext uri="{FF2B5EF4-FFF2-40B4-BE49-F238E27FC236}">
                <a16:creationId xmlns:a16="http://schemas.microsoft.com/office/drawing/2014/main" id="{B4E5246D-43F4-5946-BF12-EAA7EF1F6B9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47312475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8188486-1E04-4170-877E-F561315E0FFC}"/>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1">
                    <a:lumMod val="95000"/>
                  </a:schemeClr>
                </a:solidFill>
              </a:defRPr>
            </a:lvl1pPr>
            <a:lvl2pPr>
              <a:buNone/>
              <a:defRPr/>
            </a:lvl2pPr>
          </a:lstStyle>
          <a:p>
            <a:pPr lvl="0"/>
            <a:r>
              <a:rPr lang="en-US" dirty="0">
                <a:effectLst/>
              </a:rPr>
              <a:t>JANUARY 2022</a:t>
            </a:r>
            <a:endParaRPr lang="en-US" dirty="0"/>
          </a:p>
        </p:txBody>
      </p:sp>
      <p:pic>
        <p:nvPicPr>
          <p:cNvPr id="2" name="Graphic 1">
            <a:extLst>
              <a:ext uri="{FF2B5EF4-FFF2-40B4-BE49-F238E27FC236}">
                <a16:creationId xmlns:a16="http://schemas.microsoft.com/office/drawing/2014/main" id="{CE8C851A-E2E7-4523-9F42-0BB009E5644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7" name="Title 2">
            <a:extLst>
              <a:ext uri="{FF2B5EF4-FFF2-40B4-BE49-F238E27FC236}">
                <a16:creationId xmlns:a16="http://schemas.microsoft.com/office/drawing/2014/main" id="{D6769452-030B-5548-B575-999D639F6D22}"/>
              </a:ext>
            </a:extLst>
          </p:cNvPr>
          <p:cNvSpPr>
            <a:spLocks noGrp="1"/>
          </p:cNvSpPr>
          <p:nvPr>
            <p:ph type="title"/>
          </p:nvPr>
        </p:nvSpPr>
        <p:spPr>
          <a:xfrm>
            <a:off x="466165" y="1965960"/>
            <a:ext cx="5755248"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3044346711"/>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1/2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D5E70CA8-AE5E-9144-B51A-3DB9B2B912F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1" name="Text Placeholder 10">
            <a:extLst>
              <a:ext uri="{FF2B5EF4-FFF2-40B4-BE49-F238E27FC236}">
                <a16:creationId xmlns:a16="http://schemas.microsoft.com/office/drawing/2014/main" id="{2A2E37B5-D917-F347-A92A-FFF42F041ED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itle 1">
            <a:extLst>
              <a:ext uri="{FF2B5EF4-FFF2-40B4-BE49-F238E27FC236}">
                <a16:creationId xmlns:a16="http://schemas.microsoft.com/office/drawing/2014/main" id="{C8B879C7-3885-2143-A73F-46BF268524BA}"/>
              </a:ext>
            </a:extLst>
          </p:cNvPr>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13" name="Text Placeholder 3">
            <a:extLst>
              <a:ext uri="{FF2B5EF4-FFF2-40B4-BE49-F238E27FC236}">
                <a16:creationId xmlns:a16="http://schemas.microsoft.com/office/drawing/2014/main" id="{EC884B43-5420-8A44-BD3B-D88B17EDD05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241196417"/>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se Study-1/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831815957"/>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se Study-1/6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9820275" y="0"/>
            <a:ext cx="2371722"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609124302"/>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se Study-1/2 Picture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D4D51ED0-4D08-4641-87AC-8F2B5E2A3B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6A703936-AD1E-BD44-91CB-919F81D7BFEC}"/>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BD1BED4F-175D-FF44-A003-4A5C8D2123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13" name="Picture Placeholder 2">
            <a:extLst>
              <a:ext uri="{FF2B5EF4-FFF2-40B4-BE49-F238E27FC236}">
                <a16:creationId xmlns:a16="http://schemas.microsoft.com/office/drawing/2014/main" id="{091CD3F7-14AE-A849-9B73-75D2354D4845}"/>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4" name="Title 1">
            <a:extLst>
              <a:ext uri="{FF2B5EF4-FFF2-40B4-BE49-F238E27FC236}">
                <a16:creationId xmlns:a16="http://schemas.microsoft.com/office/drawing/2014/main" id="{1090E848-D90D-3040-B1C3-7D33F1A7AC6F}"/>
              </a:ext>
            </a:extLst>
          </p:cNvPr>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5" name="Text Placeholder 2">
            <a:extLst>
              <a:ext uri="{FF2B5EF4-FFF2-40B4-BE49-F238E27FC236}">
                <a16:creationId xmlns:a16="http://schemas.microsoft.com/office/drawing/2014/main" id="{30EAA2BB-1929-1344-BB72-B8696E5C93FB}"/>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sp>
        <p:nvSpPr>
          <p:cNvPr id="10" name="Text Placeholder 10">
            <a:extLst>
              <a:ext uri="{FF2B5EF4-FFF2-40B4-BE49-F238E27FC236}">
                <a16:creationId xmlns:a16="http://schemas.microsoft.com/office/drawing/2014/main" id="{B6C52A15-EBCB-2E4D-B9B0-C28E4B5B7D51}"/>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4221738776"/>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se Study-Statement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a:prstGeom prst="rect">
            <a:avLst/>
          </a:prstGeom>
        </p:spPr>
        <p:txBody>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7" name="Graphic 6">
            <a:extLst>
              <a:ext uri="{FF2B5EF4-FFF2-40B4-BE49-F238E27FC236}">
                <a16:creationId xmlns:a16="http://schemas.microsoft.com/office/drawing/2014/main" id="{6E44CDB4-CF54-423C-9681-C9AAACA56BA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8" name="TextBox 7">
            <a:extLst>
              <a:ext uri="{FF2B5EF4-FFF2-40B4-BE49-F238E27FC236}">
                <a16:creationId xmlns:a16="http://schemas.microsoft.com/office/drawing/2014/main" id="{D74CC298-22F4-2C44-B143-5C071C1464AE}"/>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9" name="Text Placeholder 3">
            <a:extLst>
              <a:ext uri="{FF2B5EF4-FFF2-40B4-BE49-F238E27FC236}">
                <a16:creationId xmlns:a16="http://schemas.microsoft.com/office/drawing/2014/main" id="{564434E4-9DFC-C54A-8FA5-A3977779F6D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2559842373"/>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Column Pictures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6" name="Text Placeholder 2">
            <a:extLst>
              <a:ext uri="{FF2B5EF4-FFF2-40B4-BE49-F238E27FC236}">
                <a16:creationId xmlns:a16="http://schemas.microsoft.com/office/drawing/2014/main" id="{14ACCEEE-9EE8-4BBF-B992-09ACA791A933}"/>
              </a:ext>
            </a:extLst>
          </p:cNvPr>
          <p:cNvSpPr>
            <a:spLocks noGrp="1"/>
          </p:cNvSpPr>
          <p:nvPr>
            <p:ph type="body" sz="quarter" idx="18" hasCustomPrompt="1"/>
          </p:nvPr>
        </p:nvSpPr>
        <p:spPr>
          <a:xfrm>
            <a:off x="45720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341376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341376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637032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637032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9" name="Text Placeholder 2">
            <a:extLst>
              <a:ext uri="{FF2B5EF4-FFF2-40B4-BE49-F238E27FC236}">
                <a16:creationId xmlns:a16="http://schemas.microsoft.com/office/drawing/2014/main" id="{0D35C967-D122-42CE-BDAF-F34B55F00EA2}"/>
              </a:ext>
            </a:extLst>
          </p:cNvPr>
          <p:cNvSpPr>
            <a:spLocks noGrp="1"/>
          </p:cNvSpPr>
          <p:nvPr>
            <p:ph type="body" sz="quarter" idx="23" hasCustomPrompt="1"/>
          </p:nvPr>
        </p:nvSpPr>
        <p:spPr>
          <a:xfrm>
            <a:off x="932688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20" name="Text Placeholder 2">
            <a:extLst>
              <a:ext uri="{FF2B5EF4-FFF2-40B4-BE49-F238E27FC236}">
                <a16:creationId xmlns:a16="http://schemas.microsoft.com/office/drawing/2014/main" id="{54FDC613-45BE-47C3-82C5-FC027C2DE43E}"/>
              </a:ext>
            </a:extLst>
          </p:cNvPr>
          <p:cNvSpPr>
            <a:spLocks noGrp="1"/>
          </p:cNvSpPr>
          <p:nvPr>
            <p:ph type="body" sz="quarter" idx="24" hasCustomPrompt="1"/>
          </p:nvPr>
        </p:nvSpPr>
        <p:spPr>
          <a:xfrm>
            <a:off x="932688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24" name="Picture Placeholder 23">
            <a:extLst>
              <a:ext uri="{FF2B5EF4-FFF2-40B4-BE49-F238E27FC236}">
                <a16:creationId xmlns:a16="http://schemas.microsoft.com/office/drawing/2014/main" id="{F84AF8F5-D562-4FBF-9069-09A640AACD09}"/>
              </a:ext>
            </a:extLst>
          </p:cNvPr>
          <p:cNvSpPr>
            <a:spLocks noGrp="1"/>
          </p:cNvSpPr>
          <p:nvPr>
            <p:ph type="pic" sz="quarter" idx="27"/>
          </p:nvPr>
        </p:nvSpPr>
        <p:spPr>
          <a:xfrm>
            <a:off x="463731" y="1143000"/>
            <a:ext cx="2408238" cy="1371600"/>
          </a:xfrm>
          <a:prstGeom prst="rect">
            <a:avLst/>
          </a:prstGeom>
          <a:solidFill>
            <a:schemeClr val="bg1">
              <a:lumMod val="95000"/>
            </a:schemeClr>
          </a:solidFill>
        </p:spPr>
        <p:txBody>
          <a:bodyPr/>
          <a:lstStyle/>
          <a:p>
            <a:endParaRPr lang="en-US"/>
          </a:p>
        </p:txBody>
      </p:sp>
      <p:sp>
        <p:nvSpPr>
          <p:cNvPr id="25" name="Picture Placeholder 23">
            <a:extLst>
              <a:ext uri="{FF2B5EF4-FFF2-40B4-BE49-F238E27FC236}">
                <a16:creationId xmlns:a16="http://schemas.microsoft.com/office/drawing/2014/main" id="{4F5537FA-B25A-4A75-AFE8-CB3D2D4EA781}"/>
              </a:ext>
            </a:extLst>
          </p:cNvPr>
          <p:cNvSpPr>
            <a:spLocks noGrp="1"/>
          </p:cNvSpPr>
          <p:nvPr>
            <p:ph type="pic" sz="quarter" idx="28"/>
          </p:nvPr>
        </p:nvSpPr>
        <p:spPr>
          <a:xfrm>
            <a:off x="3413442" y="1143000"/>
            <a:ext cx="2408238" cy="1371600"/>
          </a:xfrm>
          <a:prstGeom prst="rect">
            <a:avLst/>
          </a:prstGeom>
          <a:solidFill>
            <a:schemeClr val="bg1">
              <a:lumMod val="95000"/>
            </a:schemeClr>
          </a:solidFill>
        </p:spPr>
        <p:txBody>
          <a:bodyPr/>
          <a:lstStyle/>
          <a:p>
            <a:endParaRPr lang="en-US"/>
          </a:p>
        </p:txBody>
      </p:sp>
      <p:sp>
        <p:nvSpPr>
          <p:cNvPr id="26" name="Picture Placeholder 23">
            <a:extLst>
              <a:ext uri="{FF2B5EF4-FFF2-40B4-BE49-F238E27FC236}">
                <a16:creationId xmlns:a16="http://schemas.microsoft.com/office/drawing/2014/main" id="{62EC0755-06FE-418F-830B-3953EAC2B2B8}"/>
              </a:ext>
            </a:extLst>
          </p:cNvPr>
          <p:cNvSpPr>
            <a:spLocks noGrp="1"/>
          </p:cNvSpPr>
          <p:nvPr>
            <p:ph type="pic" sz="quarter" idx="29"/>
          </p:nvPr>
        </p:nvSpPr>
        <p:spPr>
          <a:xfrm>
            <a:off x="6363153" y="1143000"/>
            <a:ext cx="2408238" cy="1371600"/>
          </a:xfrm>
          <a:prstGeom prst="rect">
            <a:avLst/>
          </a:prstGeom>
          <a:solidFill>
            <a:schemeClr val="bg1">
              <a:lumMod val="95000"/>
            </a:schemeClr>
          </a:solidFill>
        </p:spPr>
        <p:txBody>
          <a:bodyPr/>
          <a:lstStyle/>
          <a:p>
            <a:endParaRPr lang="en-US"/>
          </a:p>
        </p:txBody>
      </p:sp>
      <p:sp>
        <p:nvSpPr>
          <p:cNvPr id="27" name="Picture Placeholder 23">
            <a:extLst>
              <a:ext uri="{FF2B5EF4-FFF2-40B4-BE49-F238E27FC236}">
                <a16:creationId xmlns:a16="http://schemas.microsoft.com/office/drawing/2014/main" id="{5145A383-DF32-4D59-98B6-07591E0CE3E3}"/>
              </a:ext>
            </a:extLst>
          </p:cNvPr>
          <p:cNvSpPr>
            <a:spLocks noGrp="1"/>
          </p:cNvSpPr>
          <p:nvPr>
            <p:ph type="pic" sz="quarter" idx="30"/>
          </p:nvPr>
        </p:nvSpPr>
        <p:spPr>
          <a:xfrm>
            <a:off x="9312864" y="1143000"/>
            <a:ext cx="2408238" cy="1371600"/>
          </a:xfrm>
          <a:prstGeom prst="rect">
            <a:avLst/>
          </a:prstGeom>
          <a:solidFill>
            <a:schemeClr val="bg1">
              <a:lumMod val="95000"/>
            </a:schemeClr>
          </a:solidFill>
        </p:spPr>
        <p:txBody>
          <a:bodyPr/>
          <a:lstStyle/>
          <a:p>
            <a:endParaRPr lang="en-US"/>
          </a:p>
        </p:txBody>
      </p:sp>
    </p:spTree>
    <p:extLst>
      <p:ext uri="{BB962C8B-B14F-4D97-AF65-F5344CB8AC3E}">
        <p14:creationId xmlns:p14="http://schemas.microsoft.com/office/powerpoint/2010/main" val="2771390006"/>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3 Pictures">
    <p:spTree>
      <p:nvGrpSpPr>
        <p:cNvPr id="1" name=""/>
        <p:cNvGrpSpPr/>
        <p:nvPr/>
      </p:nvGrpSpPr>
      <p:grpSpPr>
        <a:xfrm>
          <a:off x="0" y="0"/>
          <a:ext cx="0" cy="0"/>
          <a:chOff x="0" y="0"/>
          <a:chExt cx="0" cy="0"/>
        </a:xfrm>
      </p:grpSpPr>
      <p:sp>
        <p:nvSpPr>
          <p:cNvPr id="11" name="Title 1"/>
          <p:cNvSpPr>
            <a:spLocks noGrp="1"/>
          </p:cNvSpPr>
          <p:nvPr>
            <p:ph type="title"/>
          </p:nvPr>
        </p:nvSpPr>
        <p:spPr>
          <a:xfrm>
            <a:off x="457201" y="4124960"/>
            <a:ext cx="3312160" cy="246221"/>
          </a:xfrm>
        </p:spPr>
        <p:txBody>
          <a:bodyPr>
            <a:spAutoFit/>
          </a:bodyPr>
          <a:lstStyle>
            <a:lvl1pPr>
              <a:defRPr sz="1600"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0" y="0"/>
            <a:ext cx="4076700" cy="3429000"/>
          </a:xfrm>
          <a:prstGeom prst="rect">
            <a:avLst/>
          </a:prstGeom>
          <a:solidFill>
            <a:schemeClr val="bg2"/>
          </a:solidFill>
        </p:spPr>
        <p:txBody>
          <a:bodyPr/>
          <a:lstStyle/>
          <a:p>
            <a:endParaRPr lang="en-US"/>
          </a:p>
        </p:txBody>
      </p:sp>
      <p:sp>
        <p:nvSpPr>
          <p:cNvPr id="14" name="Picture Placeholder 12">
            <a:extLst>
              <a:ext uri="{FF2B5EF4-FFF2-40B4-BE49-F238E27FC236}">
                <a16:creationId xmlns:a16="http://schemas.microsoft.com/office/drawing/2014/main" id="{2F7B19A9-71C0-403D-B507-22838A53F144}"/>
              </a:ext>
            </a:extLst>
          </p:cNvPr>
          <p:cNvSpPr>
            <a:spLocks noGrp="1"/>
          </p:cNvSpPr>
          <p:nvPr>
            <p:ph type="pic" sz="quarter" idx="19"/>
          </p:nvPr>
        </p:nvSpPr>
        <p:spPr>
          <a:xfrm>
            <a:off x="4076700" y="0"/>
            <a:ext cx="4064000" cy="3429000"/>
          </a:xfrm>
          <a:prstGeom prst="rect">
            <a:avLst/>
          </a:prstGeom>
          <a:solidFill>
            <a:schemeClr val="bg2"/>
          </a:solidFill>
        </p:spPr>
        <p:txBody>
          <a:bodyPr/>
          <a:lstStyle/>
          <a:p>
            <a:endParaRPr lang="en-US"/>
          </a:p>
        </p:txBody>
      </p:sp>
      <p:sp>
        <p:nvSpPr>
          <p:cNvPr id="15" name="Picture Placeholder 12">
            <a:extLst>
              <a:ext uri="{FF2B5EF4-FFF2-40B4-BE49-F238E27FC236}">
                <a16:creationId xmlns:a16="http://schemas.microsoft.com/office/drawing/2014/main" id="{584A1708-3D5F-4AC2-B35F-FB446EFEB7C2}"/>
              </a:ext>
            </a:extLst>
          </p:cNvPr>
          <p:cNvSpPr>
            <a:spLocks noGrp="1"/>
          </p:cNvSpPr>
          <p:nvPr>
            <p:ph type="pic" sz="quarter" idx="20"/>
          </p:nvPr>
        </p:nvSpPr>
        <p:spPr>
          <a:xfrm>
            <a:off x="8140700" y="0"/>
            <a:ext cx="4064000" cy="3429000"/>
          </a:xfrm>
          <a:prstGeom prst="rect">
            <a:avLst/>
          </a:prstGeom>
          <a:solidFill>
            <a:schemeClr val="bg2"/>
          </a:solidFill>
        </p:spPr>
        <p:txBody>
          <a:bodyPr/>
          <a:lstStyle/>
          <a:p>
            <a:endParaRPr lang="en-US"/>
          </a:p>
        </p:txBody>
      </p:sp>
      <p:sp>
        <p:nvSpPr>
          <p:cNvPr id="17" name="Text Placeholder 2">
            <a:extLst>
              <a:ext uri="{FF2B5EF4-FFF2-40B4-BE49-F238E27FC236}">
                <a16:creationId xmlns:a16="http://schemas.microsoft.com/office/drawing/2014/main" id="{97BF9D5A-73E5-43EB-95F4-FF5636951647}"/>
              </a:ext>
            </a:extLst>
          </p:cNvPr>
          <p:cNvSpPr>
            <a:spLocks noGrp="1"/>
          </p:cNvSpPr>
          <p:nvPr>
            <p:ph type="body" sz="quarter" idx="21" hasCustomPrompt="1"/>
          </p:nvPr>
        </p:nvSpPr>
        <p:spPr>
          <a:xfrm>
            <a:off x="4314697"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9" name="Text Placeholder 2">
            <a:extLst>
              <a:ext uri="{FF2B5EF4-FFF2-40B4-BE49-F238E27FC236}">
                <a16:creationId xmlns:a16="http://schemas.microsoft.com/office/drawing/2014/main" id="{6AC52B6B-2068-4BD5-8D7B-E2AA5CC142A6}"/>
              </a:ext>
            </a:extLst>
          </p:cNvPr>
          <p:cNvSpPr>
            <a:spLocks noGrp="1"/>
          </p:cNvSpPr>
          <p:nvPr>
            <p:ph type="body" sz="quarter" idx="22" hasCustomPrompt="1"/>
          </p:nvPr>
        </p:nvSpPr>
        <p:spPr>
          <a:xfrm>
            <a:off x="8406449"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4" name="Text Placeholder 3">
            <a:extLst>
              <a:ext uri="{FF2B5EF4-FFF2-40B4-BE49-F238E27FC236}">
                <a16:creationId xmlns:a16="http://schemas.microsoft.com/office/drawing/2014/main" id="{AC56DCAB-CD09-4E29-A907-70E7EBE0E688}"/>
              </a:ext>
            </a:extLst>
          </p:cNvPr>
          <p:cNvSpPr>
            <a:spLocks noGrp="1"/>
          </p:cNvSpPr>
          <p:nvPr>
            <p:ph type="body" sz="quarter" idx="23"/>
          </p:nvPr>
        </p:nvSpPr>
        <p:spPr>
          <a:xfrm>
            <a:off x="4302125" y="4124325"/>
            <a:ext cx="3311525"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
        <p:nvSpPr>
          <p:cNvPr id="6" name="Text Placeholder 5">
            <a:extLst>
              <a:ext uri="{FF2B5EF4-FFF2-40B4-BE49-F238E27FC236}">
                <a16:creationId xmlns:a16="http://schemas.microsoft.com/office/drawing/2014/main" id="{AC9A5C7D-52BE-42FF-9382-B63BBD810FDD}"/>
              </a:ext>
            </a:extLst>
          </p:cNvPr>
          <p:cNvSpPr>
            <a:spLocks noGrp="1"/>
          </p:cNvSpPr>
          <p:nvPr>
            <p:ph type="body" sz="quarter" idx="24"/>
          </p:nvPr>
        </p:nvSpPr>
        <p:spPr>
          <a:xfrm>
            <a:off x="8406449" y="4114800"/>
            <a:ext cx="3312160"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Tree>
    <p:extLst>
      <p:ext uri="{BB962C8B-B14F-4D97-AF65-F5344CB8AC3E}">
        <p14:creationId xmlns:p14="http://schemas.microsoft.com/office/powerpoint/2010/main" val="1718825933"/>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ase Study-4 Pictures">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615E796-86B4-4C38-A923-10DBDCC4B9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3" y="6469379"/>
            <a:ext cx="1382049" cy="91440"/>
          </a:xfrm>
          <a:prstGeom prst="rect">
            <a:avLst/>
          </a:prstGeom>
        </p:spPr>
      </p:pic>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1" y="0"/>
            <a:ext cx="3045667" cy="6858000"/>
          </a:xfrm>
          <a:prstGeom prst="rect">
            <a:avLst/>
          </a:prstGeom>
          <a:solidFill>
            <a:schemeClr val="bg2"/>
          </a:solidFill>
        </p:spPr>
        <p:txBody>
          <a:bodyPr/>
          <a:lstStyle/>
          <a:p>
            <a:endParaRPr lang="en-US"/>
          </a:p>
        </p:txBody>
      </p:sp>
      <p:sp>
        <p:nvSpPr>
          <p:cNvPr id="16" name="Picture Placeholder 12">
            <a:extLst>
              <a:ext uri="{FF2B5EF4-FFF2-40B4-BE49-F238E27FC236}">
                <a16:creationId xmlns:a16="http://schemas.microsoft.com/office/drawing/2014/main" id="{95D56692-426B-4F40-8BC1-45B989D44140}"/>
              </a:ext>
            </a:extLst>
          </p:cNvPr>
          <p:cNvSpPr>
            <a:spLocks noGrp="1"/>
          </p:cNvSpPr>
          <p:nvPr>
            <p:ph type="pic" sz="quarter" idx="19"/>
          </p:nvPr>
        </p:nvSpPr>
        <p:spPr>
          <a:xfrm>
            <a:off x="3048777" y="0"/>
            <a:ext cx="3045667" cy="6858000"/>
          </a:xfrm>
          <a:prstGeom prst="rect">
            <a:avLst/>
          </a:prstGeom>
          <a:solidFill>
            <a:schemeClr val="bg2"/>
          </a:solidFill>
        </p:spPr>
        <p:txBody>
          <a:bodyPr/>
          <a:lstStyle/>
          <a:p>
            <a:endParaRPr lang="en-US"/>
          </a:p>
        </p:txBody>
      </p:sp>
      <p:sp>
        <p:nvSpPr>
          <p:cNvPr id="18" name="Picture Placeholder 12">
            <a:extLst>
              <a:ext uri="{FF2B5EF4-FFF2-40B4-BE49-F238E27FC236}">
                <a16:creationId xmlns:a16="http://schemas.microsoft.com/office/drawing/2014/main" id="{32D43E18-54F7-4125-A364-D733497B4F32}"/>
              </a:ext>
            </a:extLst>
          </p:cNvPr>
          <p:cNvSpPr>
            <a:spLocks noGrp="1"/>
          </p:cNvSpPr>
          <p:nvPr>
            <p:ph type="pic" sz="quarter" idx="20"/>
          </p:nvPr>
        </p:nvSpPr>
        <p:spPr>
          <a:xfrm>
            <a:off x="6097555" y="0"/>
            <a:ext cx="3045667" cy="6858000"/>
          </a:xfrm>
          <a:prstGeom prst="rect">
            <a:avLst/>
          </a:prstGeom>
          <a:solidFill>
            <a:schemeClr val="bg2"/>
          </a:solidFill>
        </p:spPr>
        <p:txBody>
          <a:bodyPr/>
          <a:lstStyle/>
          <a:p>
            <a:endParaRPr lang="en-US"/>
          </a:p>
        </p:txBody>
      </p:sp>
      <p:sp>
        <p:nvSpPr>
          <p:cNvPr id="20" name="Picture Placeholder 12">
            <a:extLst>
              <a:ext uri="{FF2B5EF4-FFF2-40B4-BE49-F238E27FC236}">
                <a16:creationId xmlns:a16="http://schemas.microsoft.com/office/drawing/2014/main" id="{0D751945-7936-4E08-A1DF-7F344072146F}"/>
              </a:ext>
            </a:extLst>
          </p:cNvPr>
          <p:cNvSpPr>
            <a:spLocks noGrp="1"/>
          </p:cNvSpPr>
          <p:nvPr>
            <p:ph type="pic" sz="quarter" idx="21"/>
          </p:nvPr>
        </p:nvSpPr>
        <p:spPr>
          <a:xfrm>
            <a:off x="9146333" y="0"/>
            <a:ext cx="3045667" cy="6858000"/>
          </a:xfrm>
          <a:prstGeom prst="rect">
            <a:avLst/>
          </a:prstGeom>
          <a:solidFill>
            <a:schemeClr val="bg2"/>
          </a:solidFill>
        </p:spPr>
        <p:txBody>
          <a:bodyPr/>
          <a:lstStyle/>
          <a:p>
            <a:endParaRPr lang="en-US"/>
          </a:p>
        </p:txBody>
      </p:sp>
      <p:pic>
        <p:nvPicPr>
          <p:cNvPr id="7" name="Graphic 6">
            <a:extLst>
              <a:ext uri="{FF2B5EF4-FFF2-40B4-BE49-F238E27FC236}">
                <a16:creationId xmlns:a16="http://schemas.microsoft.com/office/drawing/2014/main" id="{9C432762-A502-4EDF-9936-2F1B5B291CC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043F49D1-094C-794E-ADD9-2E27004213E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1" name="Text Placeholder 3">
            <a:extLst>
              <a:ext uri="{FF2B5EF4-FFF2-40B4-BE49-F238E27FC236}">
                <a16:creationId xmlns:a16="http://schemas.microsoft.com/office/drawing/2014/main" id="{DB996F9F-D55F-FD42-A589-2783B304344D}"/>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mtClean="0">
                <a:solidFill>
                  <a:schemeClr val="tx1"/>
                </a:solidFill>
              </a:rPr>
              <a:pPr lvl="0"/>
              <a:t>‹#›</a:t>
            </a:fld>
            <a:endParaRPr lang="en-US">
              <a:solidFill>
                <a:schemeClr val="tx1"/>
              </a:solidFill>
            </a:endParaRPr>
          </a:p>
        </p:txBody>
      </p:sp>
    </p:spTree>
    <p:extLst>
      <p:ext uri="{BB962C8B-B14F-4D97-AF65-F5344CB8AC3E}">
        <p14:creationId xmlns:p14="http://schemas.microsoft.com/office/powerpoint/2010/main" val="3649581845"/>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V">
    <p:bg>
      <p:bgPr>
        <a:solidFill>
          <a:srgbClr val="ABDBD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570624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 Description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443992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443992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842264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842264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5" name="Picture Placeholder 3">
            <a:extLst>
              <a:ext uri="{FF2B5EF4-FFF2-40B4-BE49-F238E27FC236}">
                <a16:creationId xmlns:a16="http://schemas.microsoft.com/office/drawing/2014/main" id="{74046861-98EF-8743-9C12-267EC1D8E7B2}"/>
              </a:ext>
            </a:extLst>
          </p:cNvPr>
          <p:cNvSpPr>
            <a:spLocks noGrp="1"/>
          </p:cNvSpPr>
          <p:nvPr>
            <p:ph type="pic" sz="quarter" idx="25" hasCustomPrompt="1"/>
          </p:nvPr>
        </p:nvSpPr>
        <p:spPr>
          <a:xfrm>
            <a:off x="457200" y="2730381"/>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
        <p:nvSpPr>
          <p:cNvPr id="16" name="Picture Placeholder 3">
            <a:extLst>
              <a:ext uri="{FF2B5EF4-FFF2-40B4-BE49-F238E27FC236}">
                <a16:creationId xmlns:a16="http://schemas.microsoft.com/office/drawing/2014/main" id="{8A666C02-EA3A-C441-B424-21DB595FE3C2}"/>
              </a:ext>
            </a:extLst>
          </p:cNvPr>
          <p:cNvSpPr>
            <a:spLocks noGrp="1"/>
          </p:cNvSpPr>
          <p:nvPr>
            <p:ph type="pic" sz="quarter" idx="26" hasCustomPrompt="1"/>
          </p:nvPr>
        </p:nvSpPr>
        <p:spPr>
          <a:xfrm>
            <a:off x="457200" y="4238918"/>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Tree>
    <p:extLst>
      <p:ext uri="{BB962C8B-B14F-4D97-AF65-F5344CB8AC3E}">
        <p14:creationId xmlns:p14="http://schemas.microsoft.com/office/powerpoint/2010/main" val="17848978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7D36EB9C-BBDB-7447-884B-AC6C7C7D1D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tx1"/>
                </a:solidFill>
                <a:latin typeface="Calibri Light" panose="020F0302020204030204" pitchFamily="34" charset="0"/>
                <a:cs typeface="Calibri Light" panose="020F0302020204030204" pitchFamily="34" charset="0"/>
              </a:defRPr>
            </a:lvl1pPr>
          </a:lstStyle>
          <a:p>
            <a:r>
              <a:rPr lang="en-US"/>
              <a:t>Contents</a:t>
            </a:r>
          </a:p>
        </p:txBody>
      </p:sp>
      <p:sp>
        <p:nvSpPr>
          <p:cNvPr id="24" name="Text Placeholder 4">
            <a:extLst>
              <a:ext uri="{FF2B5EF4-FFF2-40B4-BE49-F238E27FC236}">
                <a16:creationId xmlns:a16="http://schemas.microsoft.com/office/drawing/2014/main" id="{ECE784D3-D287-664F-80A6-CBA29DD12FE1}"/>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01</a:t>
            </a:r>
          </a:p>
        </p:txBody>
      </p:sp>
      <p:sp>
        <p:nvSpPr>
          <p:cNvPr id="25" name="Text Placeholder 4">
            <a:extLst>
              <a:ext uri="{FF2B5EF4-FFF2-40B4-BE49-F238E27FC236}">
                <a16:creationId xmlns:a16="http://schemas.microsoft.com/office/drawing/2014/main" id="{29A1CE94-599A-5146-9EFB-9AEECE436784}"/>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02</a:t>
            </a:r>
          </a:p>
        </p:txBody>
      </p:sp>
      <p:sp>
        <p:nvSpPr>
          <p:cNvPr id="26" name="Text Placeholder 4">
            <a:extLst>
              <a:ext uri="{FF2B5EF4-FFF2-40B4-BE49-F238E27FC236}">
                <a16:creationId xmlns:a16="http://schemas.microsoft.com/office/drawing/2014/main" id="{B0E828E5-70FD-D449-B964-390D8366EA4E}"/>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03</a:t>
            </a:r>
          </a:p>
        </p:txBody>
      </p:sp>
      <p:sp>
        <p:nvSpPr>
          <p:cNvPr id="27" name="Text Placeholder 4">
            <a:extLst>
              <a:ext uri="{FF2B5EF4-FFF2-40B4-BE49-F238E27FC236}">
                <a16:creationId xmlns:a16="http://schemas.microsoft.com/office/drawing/2014/main" id="{23D1ADF7-7F17-9F4A-A000-26CFD756A34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04</a:t>
            </a:r>
          </a:p>
        </p:txBody>
      </p:sp>
      <p:sp>
        <p:nvSpPr>
          <p:cNvPr id="28" name="Text Placeholder 4">
            <a:extLst>
              <a:ext uri="{FF2B5EF4-FFF2-40B4-BE49-F238E27FC236}">
                <a16:creationId xmlns:a16="http://schemas.microsoft.com/office/drawing/2014/main" id="{C8974FB4-0DC4-9A48-849B-3445C17323D8}"/>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05</a:t>
            </a:r>
          </a:p>
        </p:txBody>
      </p:sp>
      <p:sp>
        <p:nvSpPr>
          <p:cNvPr id="29" name="Text Placeholder 4">
            <a:extLst>
              <a:ext uri="{FF2B5EF4-FFF2-40B4-BE49-F238E27FC236}">
                <a16:creationId xmlns:a16="http://schemas.microsoft.com/office/drawing/2014/main" id="{3B70AEBB-A750-864B-B6BD-21B4D0EFE2A7}"/>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06</a:t>
            </a:r>
          </a:p>
        </p:txBody>
      </p:sp>
      <p:sp>
        <p:nvSpPr>
          <p:cNvPr id="30" name="Text Placeholder 4">
            <a:extLst>
              <a:ext uri="{FF2B5EF4-FFF2-40B4-BE49-F238E27FC236}">
                <a16:creationId xmlns:a16="http://schemas.microsoft.com/office/drawing/2014/main" id="{B6A80AC0-F1D6-7541-A91C-C279FD194827}"/>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1" name="Text Placeholder 4">
            <a:extLst>
              <a:ext uri="{FF2B5EF4-FFF2-40B4-BE49-F238E27FC236}">
                <a16:creationId xmlns:a16="http://schemas.microsoft.com/office/drawing/2014/main" id="{48BEB51A-F18F-5749-809D-EC078A513A0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2" name="Text Placeholder 4">
            <a:extLst>
              <a:ext uri="{FF2B5EF4-FFF2-40B4-BE49-F238E27FC236}">
                <a16:creationId xmlns:a16="http://schemas.microsoft.com/office/drawing/2014/main" id="{C6735154-D863-074C-BEF0-25E8F0836038}"/>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3" name="Text Placeholder 4">
            <a:extLst>
              <a:ext uri="{FF2B5EF4-FFF2-40B4-BE49-F238E27FC236}">
                <a16:creationId xmlns:a16="http://schemas.microsoft.com/office/drawing/2014/main" id="{C373B72A-00B1-9E4F-BC7F-202B2AC57FCC}"/>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4" name="Text Placeholder 4">
            <a:extLst>
              <a:ext uri="{FF2B5EF4-FFF2-40B4-BE49-F238E27FC236}">
                <a16:creationId xmlns:a16="http://schemas.microsoft.com/office/drawing/2014/main" id="{A584DDAC-74C3-8649-AA09-BE37E59266E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5" name="Text Placeholder 4">
            <a:extLst>
              <a:ext uri="{FF2B5EF4-FFF2-40B4-BE49-F238E27FC236}">
                <a16:creationId xmlns:a16="http://schemas.microsoft.com/office/drawing/2014/main" id="{4BE98457-B105-874C-9706-66BA69C1AFC7}"/>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cxnSp>
        <p:nvCxnSpPr>
          <p:cNvPr id="36" name="Straight Connector 35">
            <a:extLst>
              <a:ext uri="{FF2B5EF4-FFF2-40B4-BE49-F238E27FC236}">
                <a16:creationId xmlns:a16="http://schemas.microsoft.com/office/drawing/2014/main" id="{D6C8558E-5624-D848-B1A3-4B79F93D0AC1}"/>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206263"/>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1FB1-EED5-E148-9A93-A29EB92D1655}"/>
              </a:ext>
            </a:extLst>
          </p:cNvPr>
          <p:cNvSpPr>
            <a:spLocks noGrp="1"/>
          </p:cNvSpPr>
          <p:nvPr>
            <p:ph type="title" hasCustomPrompt="1"/>
          </p:nvPr>
        </p:nvSpPr>
        <p:spPr>
          <a:xfrm>
            <a:off x="2156397" y="1220724"/>
            <a:ext cx="7892478" cy="2712730"/>
          </a:xfrm>
        </p:spPr>
        <p:txBody>
          <a:bodyPr wrap="square" anchor="t" anchorCtr="0">
            <a:spAutoFit/>
          </a:bodyPr>
          <a:lstStyle>
            <a:lvl1pPr algn="l">
              <a:lnSpc>
                <a:spcPct val="150000"/>
              </a:lnSpc>
              <a:defRPr sz="2400" b="0">
                <a:solidFill>
                  <a:schemeClr val="bg1"/>
                </a:solidFill>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endParaRPr lang="en-US"/>
          </a:p>
        </p:txBody>
      </p:sp>
      <p:sp>
        <p:nvSpPr>
          <p:cNvPr id="5" name="TextBox 4">
            <a:extLst>
              <a:ext uri="{FF2B5EF4-FFF2-40B4-BE49-F238E27FC236}">
                <a16:creationId xmlns:a16="http://schemas.microsoft.com/office/drawing/2014/main" id="{5A61F754-B893-AE42-8D75-BA81D1A9A8FF}"/>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6" name="Text Placeholder 3">
            <a:extLst>
              <a:ext uri="{FF2B5EF4-FFF2-40B4-BE49-F238E27FC236}">
                <a16:creationId xmlns:a16="http://schemas.microsoft.com/office/drawing/2014/main" id="{CBD9E730-867D-BF4D-8996-7605F868D97E}"/>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7" name="Graphic 6">
            <a:extLst>
              <a:ext uri="{FF2B5EF4-FFF2-40B4-BE49-F238E27FC236}">
                <a16:creationId xmlns:a16="http://schemas.microsoft.com/office/drawing/2014/main" id="{E0D6E288-882B-514C-B335-273A187E20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grpSp>
        <p:nvGrpSpPr>
          <p:cNvPr id="8" name="Graphic 4">
            <a:extLst>
              <a:ext uri="{FF2B5EF4-FFF2-40B4-BE49-F238E27FC236}">
                <a16:creationId xmlns:a16="http://schemas.microsoft.com/office/drawing/2014/main" id="{823A4988-0868-304B-AD24-7AFF2D3D342A}"/>
              </a:ext>
            </a:extLst>
          </p:cNvPr>
          <p:cNvGrpSpPr/>
          <p:nvPr userDrawn="1"/>
        </p:nvGrpSpPr>
        <p:grpSpPr>
          <a:xfrm>
            <a:off x="494098" y="228600"/>
            <a:ext cx="1309173" cy="952500"/>
            <a:chOff x="1851964" y="2058769"/>
            <a:chExt cx="424433" cy="308800"/>
          </a:xfrm>
          <a:solidFill>
            <a:schemeClr val="bg2">
              <a:lumMod val="25000"/>
            </a:schemeClr>
          </a:solidFill>
        </p:grpSpPr>
        <p:sp>
          <p:nvSpPr>
            <p:cNvPr id="9" name="Freeform: Shape 8">
              <a:extLst>
                <a:ext uri="{FF2B5EF4-FFF2-40B4-BE49-F238E27FC236}">
                  <a16:creationId xmlns:a16="http://schemas.microsoft.com/office/drawing/2014/main" id="{DFDBA4B6-758F-E547-A4C5-72E7C40C04B9}"/>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67A9479-37D0-E448-A740-1DFA8790CA9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grpSp>
        <p:nvGrpSpPr>
          <p:cNvPr id="11" name="Graphic 4">
            <a:extLst>
              <a:ext uri="{FF2B5EF4-FFF2-40B4-BE49-F238E27FC236}">
                <a16:creationId xmlns:a16="http://schemas.microsoft.com/office/drawing/2014/main" id="{981FF5D2-40D7-B048-B33B-B448FA5F16F4}"/>
              </a:ext>
            </a:extLst>
          </p:cNvPr>
          <p:cNvGrpSpPr/>
          <p:nvPr userDrawn="1"/>
        </p:nvGrpSpPr>
        <p:grpSpPr>
          <a:xfrm rot="10800000">
            <a:off x="10425627" y="5219700"/>
            <a:ext cx="1309173" cy="952500"/>
            <a:chOff x="1851964" y="2058769"/>
            <a:chExt cx="424433" cy="308800"/>
          </a:xfrm>
          <a:solidFill>
            <a:schemeClr val="bg2">
              <a:lumMod val="25000"/>
            </a:schemeClr>
          </a:solidFill>
        </p:grpSpPr>
        <p:sp>
          <p:nvSpPr>
            <p:cNvPr id="12" name="Freeform: Shape 11">
              <a:extLst>
                <a:ext uri="{FF2B5EF4-FFF2-40B4-BE49-F238E27FC236}">
                  <a16:creationId xmlns:a16="http://schemas.microsoft.com/office/drawing/2014/main" id="{95EF95A2-728D-A049-91DE-CDD3C11B4CB1}"/>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241BF97-F3E8-2C41-8D83-077454953A5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sp>
        <p:nvSpPr>
          <p:cNvPr id="15" name="Text Placeholder 14">
            <a:extLst>
              <a:ext uri="{FF2B5EF4-FFF2-40B4-BE49-F238E27FC236}">
                <a16:creationId xmlns:a16="http://schemas.microsoft.com/office/drawing/2014/main" id="{B1B4BAB6-FAAD-BA41-8450-398BD1279B5F}"/>
              </a:ext>
            </a:extLst>
          </p:cNvPr>
          <p:cNvSpPr>
            <a:spLocks noGrp="1"/>
          </p:cNvSpPr>
          <p:nvPr>
            <p:ph type="body" sz="quarter" idx="10"/>
          </p:nvPr>
        </p:nvSpPr>
        <p:spPr>
          <a:xfrm>
            <a:off x="7226808" y="4620894"/>
            <a:ext cx="2822067" cy="257250"/>
          </a:xfrm>
        </p:spPr>
        <p:txBody>
          <a:bodyPr>
            <a:spAutoFit/>
          </a:bodyPr>
          <a:lstStyle>
            <a:lvl1pPr algn="r">
              <a:defRPr sz="1600" b="1">
                <a:solidFill>
                  <a:schemeClr val="accent2"/>
                </a:solidFill>
              </a:defRPr>
            </a:lvl1pPr>
            <a:lvl2pPr marL="457200" indent="0">
              <a:buNone/>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endParaRPr lang="ru-RU"/>
          </a:p>
        </p:txBody>
      </p:sp>
    </p:spTree>
    <p:extLst>
      <p:ext uri="{BB962C8B-B14F-4D97-AF65-F5344CB8AC3E}">
        <p14:creationId xmlns:p14="http://schemas.microsoft.com/office/powerpoint/2010/main" val="8464572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E84340-BD33-8E44-99AA-69963886122B}"/>
              </a:ext>
            </a:extLst>
          </p:cNvPr>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14252499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FF8500"/>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31137FB-F149-DD41-B765-24A58A85DE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91291" y="1024301"/>
            <a:ext cx="609419" cy="545269"/>
          </a:xfrm>
          <a:prstGeom prst="rect">
            <a:avLst/>
          </a:prstGeom>
        </p:spPr>
      </p:pic>
      <p:sp>
        <p:nvSpPr>
          <p:cNvPr id="4" name="Title 4">
            <a:extLst>
              <a:ext uri="{FF2B5EF4-FFF2-40B4-BE49-F238E27FC236}">
                <a16:creationId xmlns:a16="http://schemas.microsoft.com/office/drawing/2014/main" id="{952A47A2-EF74-7B4A-948B-354D8CBA8096}"/>
              </a:ext>
            </a:extLst>
          </p:cNvPr>
          <p:cNvSpPr txBox="1">
            <a:spLocks/>
          </p:cNvSpPr>
          <p:nvPr userDrawn="1"/>
        </p:nvSpPr>
        <p:spPr>
          <a:xfrm>
            <a:off x="3894218" y="1786378"/>
            <a:ext cx="4403565" cy="738664"/>
          </a:xfrm>
          <a:prstGeom prst="rect">
            <a:avLst/>
          </a:prstGeom>
        </p:spPr>
        <p:txBody>
          <a:bodyPr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r>
              <a:rPr lang="en-US" sz="4800">
                <a:solidFill>
                  <a:schemeClr val="lt1"/>
                </a:solidFill>
              </a:rPr>
              <a:t>Disclaimer</a:t>
            </a:r>
          </a:p>
        </p:txBody>
      </p:sp>
      <p:sp>
        <p:nvSpPr>
          <p:cNvPr id="5" name="Rectangle 4">
            <a:extLst>
              <a:ext uri="{FF2B5EF4-FFF2-40B4-BE49-F238E27FC236}">
                <a16:creationId xmlns:a16="http://schemas.microsoft.com/office/drawing/2014/main" id="{5C14BDE5-32F5-E643-A4FF-D09A52DA71E1}"/>
              </a:ext>
            </a:extLst>
          </p:cNvPr>
          <p:cNvSpPr/>
          <p:nvPr userDrawn="1"/>
        </p:nvSpPr>
        <p:spPr>
          <a:xfrm>
            <a:off x="2573605" y="5025323"/>
            <a:ext cx="7044791" cy="1146877"/>
          </a:xfrm>
          <a:prstGeom prst="rect">
            <a:avLst/>
          </a:prstGeom>
          <a:noFill/>
          <a:ln>
            <a:solidFill>
              <a:schemeClr val="accent3">
                <a:lumMod val="20000"/>
                <a:lumOff val="80000"/>
              </a:schemeClr>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spcAft>
                <a:spcPts val="600"/>
              </a:spcAft>
              <a:defRPr/>
            </a:pPr>
            <a:r>
              <a:rPr lang="en-US" sz="1600" b="1">
                <a:solidFill>
                  <a:schemeClr val="accent3">
                    <a:lumMod val="40000"/>
                    <a:lumOff val="60000"/>
                  </a:schemeClr>
                </a:solidFill>
                <a:latin typeface="Calibri"/>
              </a:rPr>
              <a:t>This presentation was downloaded from Presales Stories. </a:t>
            </a:r>
          </a:p>
          <a:p>
            <a:pPr algn="ctr" defTabSz="914354">
              <a:defRPr/>
            </a:pPr>
            <a:r>
              <a:rPr lang="en-US" sz="1600" b="1">
                <a:solidFill>
                  <a:schemeClr val="accent3">
                    <a:lumMod val="40000"/>
                    <a:lumOff val="60000"/>
                  </a:schemeClr>
                </a:solidFill>
                <a:latin typeface="Calibri"/>
              </a:rPr>
              <a:t>Discover more content about EPAM’s Capabilities at </a:t>
            </a:r>
            <a:br>
              <a:rPr lang="en-US" sz="1600" b="1">
                <a:solidFill>
                  <a:schemeClr val="accent3">
                    <a:lumMod val="40000"/>
                    <a:lumOff val="60000"/>
                  </a:schemeClr>
                </a:solidFill>
                <a:latin typeface="Calibri"/>
              </a:rPr>
            </a:br>
            <a:r>
              <a:rPr lang="en-US" sz="1600" b="1" u="sng">
                <a:solidFill>
                  <a:schemeClr val="accent3">
                    <a:lumMod val="40000"/>
                    <a:lumOff val="60000"/>
                  </a:schemeClr>
                </a:solidFill>
                <a:latin typeface="Calibri"/>
                <a:hlinkClick r:id="rId4">
                  <a:extLst>
                    <a:ext uri="{A12FA001-AC4F-418D-AE19-62706E023703}">
                      <ahyp:hlinkClr xmlns:ahyp="http://schemas.microsoft.com/office/drawing/2018/hyperlinkcolor" val="tx"/>
                    </a:ext>
                  </a:extLst>
                </a:hlinkClick>
              </a:rPr>
              <a:t>https://epa.ms/stories</a:t>
            </a:r>
            <a:endParaRPr lang="en-US" sz="1600" b="1">
              <a:solidFill>
                <a:schemeClr val="accent3">
                  <a:lumMod val="40000"/>
                  <a:lumOff val="60000"/>
                </a:schemeClr>
              </a:solidFill>
              <a:latin typeface="Calibri"/>
            </a:endParaRPr>
          </a:p>
        </p:txBody>
      </p:sp>
      <p:sp>
        <p:nvSpPr>
          <p:cNvPr id="6" name="Title 4">
            <a:extLst>
              <a:ext uri="{FF2B5EF4-FFF2-40B4-BE49-F238E27FC236}">
                <a16:creationId xmlns:a16="http://schemas.microsoft.com/office/drawing/2014/main" id="{B01F7317-9450-7F4E-8CF4-A6FAE6DBDD15}"/>
              </a:ext>
            </a:extLst>
          </p:cNvPr>
          <p:cNvSpPr txBox="1">
            <a:spLocks/>
          </p:cNvSpPr>
          <p:nvPr userDrawn="1"/>
        </p:nvSpPr>
        <p:spPr>
          <a:xfrm>
            <a:off x="2901517" y="2834448"/>
            <a:ext cx="6388966" cy="1604735"/>
          </a:xfrm>
          <a:prstGeom prst="rect">
            <a:avLst/>
          </a:prstGeom>
        </p:spPr>
        <p:txBody>
          <a:bodyPr wrap="square"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lnSpc>
                <a:spcPct val="150000"/>
              </a:lnSpc>
            </a:pPr>
            <a:r>
              <a:rPr lang="en-US" sz="2400" b="0">
                <a:solidFill>
                  <a:schemeClr val="bg1"/>
                </a:solidFill>
                <a:latin typeface="Calibri Light" panose="020F0302020204030204" pitchFamily="34" charset="0"/>
              </a:rPr>
              <a:t>All provided material can only be used under NDA</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Slides can Contain Confidential Notes</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Don’t Share As PPT</a:t>
            </a:r>
          </a:p>
        </p:txBody>
      </p:sp>
    </p:spTree>
    <p:extLst>
      <p:ext uri="{BB962C8B-B14F-4D97-AF65-F5344CB8AC3E}">
        <p14:creationId xmlns:p14="http://schemas.microsoft.com/office/powerpoint/2010/main" val="1138750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875002"/>
            <a:ext cx="5530850"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7907338" y="2286000"/>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7907338" y="2746674"/>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7907338" y="3039391"/>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7907338" y="3661074"/>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7907338" y="3948004"/>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7907338" y="4572000"/>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cxnSp>
        <p:nvCxnSpPr>
          <p:cNvPr id="15" name="Straight Connector 14">
            <a:extLst>
              <a:ext uri="{FF2B5EF4-FFF2-40B4-BE49-F238E27FC236}">
                <a16:creationId xmlns:a16="http://schemas.microsoft.com/office/drawing/2014/main" id="{654B6A1A-ED6A-490A-AA56-15684042F07D}"/>
              </a:ext>
            </a:extLst>
          </p:cNvPr>
          <p:cNvCxnSpPr/>
          <p:nvPr userDrawn="1"/>
        </p:nvCxnSpPr>
        <p:spPr>
          <a:xfrm>
            <a:off x="6946900" y="2286000"/>
            <a:ext cx="0" cy="3534697"/>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115872624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1181100"/>
            <a:ext cx="4426771"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474663" y="2717434"/>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474663" y="3178108"/>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474663" y="3470825"/>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474663" y="4092508"/>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474663" y="4379438"/>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474663" y="5003434"/>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4" name="Picture Placeholder 2">
            <a:extLst>
              <a:ext uri="{FF2B5EF4-FFF2-40B4-BE49-F238E27FC236}">
                <a16:creationId xmlns:a16="http://schemas.microsoft.com/office/drawing/2014/main" id="{D26DCF78-A14C-7743-94BB-7E13C2AD8622}"/>
              </a:ext>
            </a:extLst>
          </p:cNvPr>
          <p:cNvSpPr>
            <a:spLocks noGrp="1"/>
          </p:cNvSpPr>
          <p:nvPr>
            <p:ph type="pic" sz="quarter" idx="16"/>
          </p:nvPr>
        </p:nvSpPr>
        <p:spPr>
          <a:xfrm>
            <a:off x="6095998" y="0"/>
            <a:ext cx="6096001" cy="6858000"/>
          </a:xfrm>
          <a:prstGeom prst="rect">
            <a:avLst/>
          </a:prstGeom>
          <a:solidFill>
            <a:schemeClr val="bg2"/>
          </a:solidFill>
        </p:spPr>
        <p:txBody>
          <a:bodyPr/>
          <a:lstStyle>
            <a:lvl1pPr>
              <a:defRPr/>
            </a:lvl1pPr>
          </a:lstStyle>
          <a:p>
            <a:endParaRPr lang="en-US"/>
          </a:p>
        </p:txBody>
      </p:sp>
    </p:spTree>
    <p:extLst>
      <p:ext uri="{BB962C8B-B14F-4D97-AF65-F5344CB8AC3E}">
        <p14:creationId xmlns:p14="http://schemas.microsoft.com/office/powerpoint/2010/main" val="654088113"/>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0486" y="304800"/>
            <a:ext cx="11235265" cy="402336"/>
          </a:xfrm>
          <a:prstGeom prst="rect">
            <a:avLst/>
          </a:prstGeom>
        </p:spPr>
        <p:txBody>
          <a:bodyPr/>
          <a:lstStyle/>
          <a:p>
            <a:r>
              <a:rPr lang="en-US"/>
              <a:t>Please Add Slide Headline Here</a:t>
            </a:r>
          </a:p>
        </p:txBody>
      </p:sp>
      <p:cxnSp>
        <p:nvCxnSpPr>
          <p:cNvPr id="4" name="Straight Connector 3"/>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8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1099127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23078138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843842" y="1889829"/>
            <a:ext cx="9934225" cy="993073"/>
          </a:xfrm>
          <a:prstGeom prst="rect">
            <a:avLst/>
          </a:prstGeom>
        </p:spPr>
        <p:txBody>
          <a:bodyPr lIns="68580" tIns="0" rIns="68580" bIns="34290">
            <a:noAutofit/>
          </a:bodyPr>
          <a:lstStyle>
            <a:lvl1pPr marL="0" indent="0">
              <a:lnSpc>
                <a:spcPct val="85000"/>
              </a:lnSpc>
              <a:spcBef>
                <a:spcPts val="0"/>
              </a:spcBef>
              <a:buNone/>
              <a:defRPr sz="5467" kern="0" cap="all" spc="-100"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877423" y="3839366"/>
            <a:ext cx="3454920" cy="349648"/>
          </a:xfrm>
          <a:prstGeom prst="rect">
            <a:avLst/>
          </a:prstGeom>
          <a:solidFill>
            <a:schemeClr val="accent2"/>
          </a:solidFill>
        </p:spPr>
        <p:txBody>
          <a:bodyPr wrap="none" lIns="68580" tIns="27432" rIns="68580" bIns="34290">
            <a:spAutoFit/>
          </a:bodyPr>
          <a:lstStyle>
            <a:lvl1pPr marL="0" indent="0">
              <a:spcBef>
                <a:spcPts val="0"/>
              </a:spcBef>
              <a:buFontTx/>
              <a:buNone/>
              <a:defRPr sz="1867" cap="all" baseline="0">
                <a:solidFill>
                  <a:srgbClr val="FFFFFF"/>
                </a:solidFill>
                <a:latin typeface="Arial Black"/>
                <a:cs typeface="Arial Black"/>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880532" y="5459486"/>
            <a:ext cx="4866216" cy="373063"/>
          </a:xfrm>
          <a:prstGeom prst="rect">
            <a:avLst/>
          </a:prstGeom>
        </p:spPr>
        <p:txBody>
          <a:bodyPr lIns="68580" tIns="34290" rIns="68580" bIns="34290">
            <a:normAutofit/>
          </a:bodyPr>
          <a:lstStyle>
            <a:lvl1pPr marL="0" indent="0">
              <a:buNone/>
              <a:defRPr sz="1867"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837173" y="673102"/>
            <a:ext cx="1658003" cy="610983"/>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3048469" y="673101"/>
            <a:ext cx="1882121" cy="61184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764117" y="761999"/>
            <a:ext cx="0" cy="463176"/>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84314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12192000" cy="68580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842433" y="2075578"/>
            <a:ext cx="9213851" cy="758797"/>
          </a:xfrm>
          <a:prstGeom prst="rect">
            <a:avLst/>
          </a:prstGeom>
        </p:spPr>
        <p:txBody>
          <a:bodyPr lIns="68580" tIns="34290" rIns="68580" bIns="34290">
            <a:spAutoFit/>
          </a:bodyPr>
          <a:lstStyle>
            <a:lvl1pPr marL="0" indent="0">
              <a:lnSpc>
                <a:spcPct val="80000"/>
              </a:lnSpc>
              <a:spcBef>
                <a:spcPts val="0"/>
              </a:spcBef>
              <a:buNone/>
              <a:defRPr sz="5467"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880534" y="4453469"/>
            <a:ext cx="8650817" cy="356572"/>
          </a:xfrm>
          <a:prstGeom prst="rect">
            <a:avLst/>
          </a:prstGeom>
        </p:spPr>
        <p:txBody>
          <a:bodyPr lIns="68580" tIns="34290" rIns="68580" bIns="34290">
            <a:spAutoFit/>
          </a:bodyPr>
          <a:lstStyle>
            <a:lvl1pPr marL="0" indent="0">
              <a:lnSpc>
                <a:spcPct val="100000"/>
              </a:lnSpc>
              <a:spcBef>
                <a:spcPts val="0"/>
              </a:spcBef>
              <a:buFontTx/>
              <a:buNone/>
              <a:defRPr sz="1867">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880532" y="5459486"/>
            <a:ext cx="4866216" cy="373063"/>
          </a:xfrm>
          <a:prstGeom prst="rect">
            <a:avLst/>
          </a:prstGeom>
        </p:spPr>
        <p:txBody>
          <a:bodyPr lIns="68580" tIns="34290" rIns="68580" bIns="34290">
            <a:normAutofit/>
          </a:bodyPr>
          <a:lstStyle>
            <a:lvl1pPr marL="0" indent="0">
              <a:buNone/>
              <a:defRPr sz="1867"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837173" y="673102"/>
            <a:ext cx="1658003" cy="610983"/>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26366049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611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1F759-2C51-4E26-B317-26DFEBAE952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22CC2842-970F-4D83-A7C9-C111F3E9E8F4}"/>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5" name="Text Placeholder 4">
            <a:extLst>
              <a:ext uri="{FF2B5EF4-FFF2-40B4-BE49-F238E27FC236}">
                <a16:creationId xmlns:a16="http://schemas.microsoft.com/office/drawing/2014/main" id="{0B94A4A7-1D42-43C4-8DAE-D39D6017417F}"/>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9" name="Text Placeholder 4">
            <a:extLst>
              <a:ext uri="{FF2B5EF4-FFF2-40B4-BE49-F238E27FC236}">
                <a16:creationId xmlns:a16="http://schemas.microsoft.com/office/drawing/2014/main" id="{914B7CA8-C6E3-4D9A-BDD1-5A660A9FF442}"/>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13" name="Text Placeholder 4">
            <a:extLst>
              <a:ext uri="{FF2B5EF4-FFF2-40B4-BE49-F238E27FC236}">
                <a16:creationId xmlns:a16="http://schemas.microsoft.com/office/drawing/2014/main" id="{29CF7C84-314E-4FB2-901C-E4AD0E759351}"/>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14" name="Text Placeholder 4">
            <a:extLst>
              <a:ext uri="{FF2B5EF4-FFF2-40B4-BE49-F238E27FC236}">
                <a16:creationId xmlns:a16="http://schemas.microsoft.com/office/drawing/2014/main" id="{F4E24727-48EE-48AA-9B6F-F26524FCED2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15" name="Text Placeholder 4">
            <a:extLst>
              <a:ext uri="{FF2B5EF4-FFF2-40B4-BE49-F238E27FC236}">
                <a16:creationId xmlns:a16="http://schemas.microsoft.com/office/drawing/2014/main" id="{18BC4A81-2FF3-4AC4-8F40-4F95105F594C}"/>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16" name="Text Placeholder 4">
            <a:extLst>
              <a:ext uri="{FF2B5EF4-FFF2-40B4-BE49-F238E27FC236}">
                <a16:creationId xmlns:a16="http://schemas.microsoft.com/office/drawing/2014/main" id="{A53DF3A1-A093-468B-B30D-D2DB4C1595BF}"/>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17" name="Text Placeholder 4">
            <a:extLst>
              <a:ext uri="{FF2B5EF4-FFF2-40B4-BE49-F238E27FC236}">
                <a16:creationId xmlns:a16="http://schemas.microsoft.com/office/drawing/2014/main" id="{73338DC0-8609-4542-8807-E7838F7CE5D6}"/>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8" name="Text Placeholder 4">
            <a:extLst>
              <a:ext uri="{FF2B5EF4-FFF2-40B4-BE49-F238E27FC236}">
                <a16:creationId xmlns:a16="http://schemas.microsoft.com/office/drawing/2014/main" id="{43948224-37C6-4D02-AFD9-C1D88C1C073C}"/>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9" name="Text Placeholder 4">
            <a:extLst>
              <a:ext uri="{FF2B5EF4-FFF2-40B4-BE49-F238E27FC236}">
                <a16:creationId xmlns:a16="http://schemas.microsoft.com/office/drawing/2014/main" id="{4BDE3CEE-0230-44C2-A389-A8747AA6BB8C}"/>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0" name="Text Placeholder 4">
            <a:extLst>
              <a:ext uri="{FF2B5EF4-FFF2-40B4-BE49-F238E27FC236}">
                <a16:creationId xmlns:a16="http://schemas.microsoft.com/office/drawing/2014/main" id="{76BF9761-22A6-4919-B7B5-2A027DDC6D44}"/>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1" name="Text Placeholder 4">
            <a:extLst>
              <a:ext uri="{FF2B5EF4-FFF2-40B4-BE49-F238E27FC236}">
                <a16:creationId xmlns:a16="http://schemas.microsoft.com/office/drawing/2014/main" id="{1BA13C9B-9D26-4B3E-8215-17F0475C2000}"/>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2" name="Text Placeholder 4">
            <a:extLst>
              <a:ext uri="{FF2B5EF4-FFF2-40B4-BE49-F238E27FC236}">
                <a16:creationId xmlns:a16="http://schemas.microsoft.com/office/drawing/2014/main" id="{64AC5FFC-6616-4F1B-B644-F0560ADC7ED3}"/>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pic>
        <p:nvPicPr>
          <p:cNvPr id="10" name="Graphic 9">
            <a:extLst>
              <a:ext uri="{FF2B5EF4-FFF2-40B4-BE49-F238E27FC236}">
                <a16:creationId xmlns:a16="http://schemas.microsoft.com/office/drawing/2014/main" id="{7F2C7208-C4AB-4962-96F0-F897DFFC37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3" name="TextBox 22">
            <a:extLst>
              <a:ext uri="{FF2B5EF4-FFF2-40B4-BE49-F238E27FC236}">
                <a16:creationId xmlns:a16="http://schemas.microsoft.com/office/drawing/2014/main" id="{05DCFC83-97AB-BE40-9059-9CE8B202173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cxnSp>
        <p:nvCxnSpPr>
          <p:cNvPr id="25" name="Straight Connector 24">
            <a:extLst>
              <a:ext uri="{FF2B5EF4-FFF2-40B4-BE49-F238E27FC236}">
                <a16:creationId xmlns:a16="http://schemas.microsoft.com/office/drawing/2014/main" id="{A040CC96-6026-B04A-A42D-A7A8F52BBA69}"/>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3">
            <a:extLst>
              <a:ext uri="{FF2B5EF4-FFF2-40B4-BE49-F238E27FC236}">
                <a16:creationId xmlns:a16="http://schemas.microsoft.com/office/drawing/2014/main" id="{AE04C751-FBC9-3B46-AAD4-46BD8DFA5D3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250335320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6038008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solidFill>
                  <a:schemeClr val="tx1"/>
                </a:solidFill>
              </a:defRPr>
            </a:lvl1pPr>
            <a:lvl2pPr marL="742932" indent="-285744">
              <a:lnSpc>
                <a:spcPct val="120000"/>
              </a:lnSpc>
              <a:buClr>
                <a:schemeClr val="tx1"/>
              </a:buClr>
              <a:buSzPct val="100000"/>
              <a:buFont typeface="Lucida Grande"/>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25193724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941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0486" y="304800"/>
            <a:ext cx="11235265" cy="402336"/>
          </a:xfrm>
          <a:prstGeom prst="rect">
            <a:avLst/>
          </a:prstGeom>
        </p:spPr>
        <p:txBody>
          <a:bodyPr/>
          <a:lstStyle/>
          <a:p>
            <a:r>
              <a:rPr lang="en-US"/>
              <a:t>Please Add Slide Headline Here</a:t>
            </a:r>
          </a:p>
        </p:txBody>
      </p:sp>
      <p:cxnSp>
        <p:nvCxnSpPr>
          <p:cNvPr id="4" name="Straight Connector 3"/>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8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7705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Picture">
    <p:spTree>
      <p:nvGrpSpPr>
        <p:cNvPr id="1" name=""/>
        <p:cNvGrpSpPr/>
        <p:nvPr/>
      </p:nvGrpSpPr>
      <p:grpSpPr>
        <a:xfrm>
          <a:off x="0" y="0"/>
          <a:ext cx="0" cy="0"/>
          <a:chOff x="0" y="0"/>
          <a:chExt cx="0" cy="0"/>
        </a:xfrm>
      </p:grpSpPr>
      <p:sp>
        <p:nvSpPr>
          <p:cNvPr id="23" name="Picture Placeholder 2">
            <a:extLst>
              <a:ext uri="{FF2B5EF4-FFF2-40B4-BE49-F238E27FC236}">
                <a16:creationId xmlns:a16="http://schemas.microsoft.com/office/drawing/2014/main" id="{DE24B927-3EC2-4323-B375-35AD1C731ADA}"/>
              </a:ext>
            </a:extLst>
          </p:cNvPr>
          <p:cNvSpPr>
            <a:spLocks noGrp="1"/>
          </p:cNvSpPr>
          <p:nvPr>
            <p:ph type="pic" sz="quarter" idx="22"/>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pic>
        <p:nvPicPr>
          <p:cNvPr id="8" name="Graphic 7">
            <a:extLst>
              <a:ext uri="{FF2B5EF4-FFF2-40B4-BE49-F238E27FC236}">
                <a16:creationId xmlns:a16="http://schemas.microsoft.com/office/drawing/2014/main" id="{EC2503D5-C016-4D7F-83A5-0A293996B8F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4" name="TextBox 23">
            <a:extLst>
              <a:ext uri="{FF2B5EF4-FFF2-40B4-BE49-F238E27FC236}">
                <a16:creationId xmlns:a16="http://schemas.microsoft.com/office/drawing/2014/main" id="{074065B5-82CF-0942-A54C-2DA21F89667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32" name="Title 2">
            <a:extLst>
              <a:ext uri="{FF2B5EF4-FFF2-40B4-BE49-F238E27FC236}">
                <a16:creationId xmlns:a16="http://schemas.microsoft.com/office/drawing/2014/main" id="{481E60FF-59F4-A045-B79D-392594C3A2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33" name="Text Placeholder 4">
            <a:extLst>
              <a:ext uri="{FF2B5EF4-FFF2-40B4-BE49-F238E27FC236}">
                <a16:creationId xmlns:a16="http://schemas.microsoft.com/office/drawing/2014/main" id="{E107DFBB-2291-EC41-BE16-FC9C5276EAAA}"/>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34" name="Text Placeholder 4">
            <a:extLst>
              <a:ext uri="{FF2B5EF4-FFF2-40B4-BE49-F238E27FC236}">
                <a16:creationId xmlns:a16="http://schemas.microsoft.com/office/drawing/2014/main" id="{D13EC089-F387-EA41-87D3-D7758396AEA8}"/>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35" name="Text Placeholder 4">
            <a:extLst>
              <a:ext uri="{FF2B5EF4-FFF2-40B4-BE49-F238E27FC236}">
                <a16:creationId xmlns:a16="http://schemas.microsoft.com/office/drawing/2014/main" id="{2C0E4EA0-AEC6-2040-9DC8-9823144C8DCB}"/>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36" name="Text Placeholder 4">
            <a:extLst>
              <a:ext uri="{FF2B5EF4-FFF2-40B4-BE49-F238E27FC236}">
                <a16:creationId xmlns:a16="http://schemas.microsoft.com/office/drawing/2014/main" id="{019E3807-3E52-E344-BE1D-80D26E0087D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37" name="Text Placeholder 4">
            <a:extLst>
              <a:ext uri="{FF2B5EF4-FFF2-40B4-BE49-F238E27FC236}">
                <a16:creationId xmlns:a16="http://schemas.microsoft.com/office/drawing/2014/main" id="{CB1D9E5D-6DB8-F543-AD52-933C5C991DBB}"/>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38" name="Text Placeholder 4">
            <a:extLst>
              <a:ext uri="{FF2B5EF4-FFF2-40B4-BE49-F238E27FC236}">
                <a16:creationId xmlns:a16="http://schemas.microsoft.com/office/drawing/2014/main" id="{DCAEE080-41A6-D445-8E6D-2AF68332C85C}"/>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39" name="Text Placeholder 4">
            <a:extLst>
              <a:ext uri="{FF2B5EF4-FFF2-40B4-BE49-F238E27FC236}">
                <a16:creationId xmlns:a16="http://schemas.microsoft.com/office/drawing/2014/main" id="{D24A6FF9-0ADC-3D4D-B95A-23ED94770AE1}"/>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0" name="Text Placeholder 4">
            <a:extLst>
              <a:ext uri="{FF2B5EF4-FFF2-40B4-BE49-F238E27FC236}">
                <a16:creationId xmlns:a16="http://schemas.microsoft.com/office/drawing/2014/main" id="{17202BF7-08E8-0642-B5BB-1D4E28A491E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1" name="Text Placeholder 4">
            <a:extLst>
              <a:ext uri="{FF2B5EF4-FFF2-40B4-BE49-F238E27FC236}">
                <a16:creationId xmlns:a16="http://schemas.microsoft.com/office/drawing/2014/main" id="{E1DF2E15-278E-BB41-AB8F-A0A51FACFD79}"/>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2" name="Text Placeholder 4">
            <a:extLst>
              <a:ext uri="{FF2B5EF4-FFF2-40B4-BE49-F238E27FC236}">
                <a16:creationId xmlns:a16="http://schemas.microsoft.com/office/drawing/2014/main" id="{770D617C-6EF1-9847-9E19-F322FAC38A28}"/>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3" name="Text Placeholder 4">
            <a:extLst>
              <a:ext uri="{FF2B5EF4-FFF2-40B4-BE49-F238E27FC236}">
                <a16:creationId xmlns:a16="http://schemas.microsoft.com/office/drawing/2014/main" id="{C49568AB-E132-0347-B868-577B88807D7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4" name="Text Placeholder 4">
            <a:extLst>
              <a:ext uri="{FF2B5EF4-FFF2-40B4-BE49-F238E27FC236}">
                <a16:creationId xmlns:a16="http://schemas.microsoft.com/office/drawing/2014/main" id="{BA277EC2-1880-A64A-8CD9-EAFCECD5EA2D}"/>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cxnSp>
        <p:nvCxnSpPr>
          <p:cNvPr id="45" name="Straight Connector 44">
            <a:extLst>
              <a:ext uri="{FF2B5EF4-FFF2-40B4-BE49-F238E27FC236}">
                <a16:creationId xmlns:a16="http://schemas.microsoft.com/office/drawing/2014/main" id="{3D8C977B-490A-7A40-83B1-341231F1E4DA}"/>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3">
            <a:extLst>
              <a:ext uri="{FF2B5EF4-FFF2-40B4-BE49-F238E27FC236}">
                <a16:creationId xmlns:a16="http://schemas.microsoft.com/office/drawing/2014/main" id="{F46579F0-C0D7-394C-ABF4-CA5A1613E04C}"/>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73684991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292310"/>
            <a:ext cx="7450138" cy="923330"/>
          </a:xfrm>
        </p:spPr>
        <p:txBody>
          <a:bodyPr wrap="square">
            <a:spAutoFit/>
          </a:bodyPr>
          <a:lstStyle>
            <a:lvl1pPr>
              <a:defRPr sz="6000">
                <a:latin typeface="Calibri Light" panose="020F0302020204030204" pitchFamily="34" charset="0"/>
                <a:cs typeface="Calibri Light" panose="020F0302020204030204" pitchFamily="34" charset="0"/>
              </a:defRPr>
            </a:lvl1pPr>
          </a:lstStyle>
          <a:p>
            <a:r>
              <a:rPr lang="en-US"/>
              <a:t>Section Header</a:t>
            </a:r>
          </a:p>
        </p:txBody>
      </p:sp>
      <p:sp>
        <p:nvSpPr>
          <p:cNvPr id="4" name="Text Placeholder 3">
            <a:extLst>
              <a:ext uri="{FF2B5EF4-FFF2-40B4-BE49-F238E27FC236}">
                <a16:creationId xmlns:a16="http://schemas.microsoft.com/office/drawing/2014/main" id="{1F897BD5-071C-4070-AB48-99AEFB09E739}"/>
              </a:ext>
            </a:extLst>
          </p:cNvPr>
          <p:cNvSpPr>
            <a:spLocks noGrp="1"/>
          </p:cNvSpPr>
          <p:nvPr>
            <p:ph type="body" sz="quarter" idx="10"/>
          </p:nvPr>
        </p:nvSpPr>
        <p:spPr>
          <a:xfrm>
            <a:off x="457200" y="3429000"/>
            <a:ext cx="8632825" cy="2057400"/>
          </a:xfrm>
          <a:prstGeom prst="rect">
            <a:avLst/>
          </a:prstGeom>
        </p:spPr>
        <p:txBody>
          <a:bodyPr/>
          <a:lstStyle>
            <a:lvl1pPr>
              <a:defRPr sz="1800"/>
            </a:lvl1pPr>
            <a:lvl2pPr>
              <a:buNone/>
              <a:defRPr/>
            </a:lvl2pPr>
          </a:lstStyle>
          <a:p>
            <a:pPr lvl="0"/>
            <a:r>
              <a:rPr lang="en-US"/>
              <a:t>Click to edit Master text styles</a:t>
            </a:r>
          </a:p>
        </p:txBody>
      </p:sp>
    </p:spTree>
    <p:extLst>
      <p:ext uri="{BB962C8B-B14F-4D97-AF65-F5344CB8AC3E}">
        <p14:creationId xmlns:p14="http://schemas.microsoft.com/office/powerpoint/2010/main" val="222466640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itle 2">
            <a:extLst>
              <a:ext uri="{FF2B5EF4-FFF2-40B4-BE49-F238E27FC236}">
                <a16:creationId xmlns:a16="http://schemas.microsoft.com/office/drawing/2014/main" id="{B0330134-8A98-4980-8768-0A6F6740898D}"/>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45AAE230-03E7-412A-8ABA-3FCF0021065E}"/>
              </a:ext>
            </a:extLst>
          </p:cNvPr>
          <p:cNvSpPr>
            <a:spLocks noGrp="1"/>
          </p:cNvSpPr>
          <p:nvPr>
            <p:ph type="body" sz="quarter" idx="10"/>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pic>
        <p:nvPicPr>
          <p:cNvPr id="3" name="Graphic 2">
            <a:extLst>
              <a:ext uri="{FF2B5EF4-FFF2-40B4-BE49-F238E27FC236}">
                <a16:creationId xmlns:a16="http://schemas.microsoft.com/office/drawing/2014/main" id="{ED39377C-A4AF-4B79-9CA5-600FF7C9AA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581E7284-C854-184C-A06D-CACC02F73E92}"/>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18A1A574-71CC-6640-9BC0-9339C3ABCCC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98649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Pictur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AC1C81F5-54D7-4540-9257-18BFF40092EA}"/>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sp>
        <p:nvSpPr>
          <p:cNvPr id="9" name="Title 2">
            <a:extLst>
              <a:ext uri="{FF2B5EF4-FFF2-40B4-BE49-F238E27FC236}">
                <a16:creationId xmlns:a16="http://schemas.microsoft.com/office/drawing/2014/main" id="{2C8D4D26-39BC-439E-9736-9CE3385DD9DC}"/>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E33501BA-291D-41ED-BCBD-8B23A9C86C4B}"/>
              </a:ext>
            </a:extLst>
          </p:cNvPr>
          <p:cNvSpPr>
            <a:spLocks noGrp="1"/>
          </p:cNvSpPr>
          <p:nvPr>
            <p:ph type="body" sz="quarter" idx="11"/>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sp>
        <p:nvSpPr>
          <p:cNvPr id="8" name="TextBox 7">
            <a:extLst>
              <a:ext uri="{FF2B5EF4-FFF2-40B4-BE49-F238E27FC236}">
                <a16:creationId xmlns:a16="http://schemas.microsoft.com/office/drawing/2014/main" id="{F10D9AC8-F415-4F41-81BB-33EEA9AD708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4" name="Text Placeholder 3">
            <a:extLst>
              <a:ext uri="{FF2B5EF4-FFF2-40B4-BE49-F238E27FC236}">
                <a16:creationId xmlns:a16="http://schemas.microsoft.com/office/drawing/2014/main" id="{6CAD51B5-4F0B-1246-8F71-7B2D95B954E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11" name="Graphic 10">
            <a:extLst>
              <a:ext uri="{FF2B5EF4-FFF2-40B4-BE49-F238E27FC236}">
                <a16:creationId xmlns:a16="http://schemas.microsoft.com/office/drawing/2014/main" id="{41B932DC-E0AB-5041-A632-07A26B0EB2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422882270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1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599" cy="457200"/>
          </a:xfrm>
          <a:prstGeom prst="rect">
            <a:avLst/>
          </a:prstGeom>
        </p:spPr>
        <p:txBody>
          <a:bodyPr vert="horz" lIns="0" tIns="0" rIns="0" bIns="0" rtlCol="0" anchor="t">
            <a:noAutofit/>
          </a:bodyPr>
          <a:lstStyle/>
          <a:p>
            <a:r>
              <a:rPr lang="en-US" dirty="0"/>
              <a:t>Click To Edit Master Title Style</a:t>
            </a:r>
          </a:p>
        </p:txBody>
      </p:sp>
      <p:pic>
        <p:nvPicPr>
          <p:cNvPr id="7" name="Graphic 6">
            <a:extLst>
              <a:ext uri="{FF2B5EF4-FFF2-40B4-BE49-F238E27FC236}">
                <a16:creationId xmlns:a16="http://schemas.microsoft.com/office/drawing/2014/main" id="{BB532318-7ECA-4FB6-ADB1-48895B543C86}"/>
              </a:ext>
            </a:extLst>
          </p:cNvPr>
          <p:cNvPicPr>
            <a:picLocks noChangeAspect="1"/>
          </p:cNvPicPr>
          <p:nvPr userDrawn="1"/>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457201" y="6438901"/>
            <a:ext cx="540540" cy="190499"/>
          </a:xfrm>
          <a:prstGeom prst="rect">
            <a:avLst/>
          </a:prstGeom>
        </p:spPr>
      </p:pic>
      <p:sp>
        <p:nvSpPr>
          <p:cNvPr id="9" name="Text Placeholder 2">
            <a:extLst>
              <a:ext uri="{FF2B5EF4-FFF2-40B4-BE49-F238E27FC236}">
                <a16:creationId xmlns:a16="http://schemas.microsoft.com/office/drawing/2014/main" id="{E8369E08-22C8-4CA0-8BC3-06B27EF317DD}"/>
              </a:ext>
            </a:extLst>
          </p:cNvPr>
          <p:cNvSpPr>
            <a:spLocks noGrp="1"/>
          </p:cNvSpPr>
          <p:nvPr>
            <p:ph type="body" idx="1"/>
          </p:nvPr>
        </p:nvSpPr>
        <p:spPr>
          <a:xfrm>
            <a:off x="453505" y="1181101"/>
            <a:ext cx="11274551" cy="4991099"/>
          </a:xfrm>
          <a:prstGeom prst="rect">
            <a:avLst/>
          </a:prstGeom>
        </p:spPr>
        <p:txBody>
          <a:bodyPr vert="horz" lIns="0" tIns="0" rIns="0" bIns="0" rtlCol="0">
            <a:noAutofit/>
          </a:bodyPr>
          <a:lstStyle/>
          <a:p>
            <a:pPr marL="0" marR="0" lvl="0" indent="0" algn="l" defTabSz="9144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Edit Master text styles</a:t>
            </a:r>
          </a:p>
          <a:p>
            <a:pPr marL="182880" marR="0" lvl="1" indent="-182880" algn="l" defTabSz="914400" rtl="0" eaLnBrk="1" fontAlgn="auto" latinLnBrk="0" hangingPunct="1">
              <a:lnSpc>
                <a:spcPct val="100000"/>
              </a:lnSpc>
              <a:spcBef>
                <a:spcPts val="600"/>
              </a:spcBef>
              <a:spcAft>
                <a:spcPts val="0"/>
              </a:spcAft>
              <a:buClr>
                <a:srgbClr val="76CDD8"/>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Second level</a:t>
            </a:r>
          </a:p>
          <a:p>
            <a:pPr marL="365760" marR="0" lvl="2" indent="-182880" algn="l" defTabSz="914400" rtl="0" eaLnBrk="1" fontAlgn="auto" latinLnBrk="0" hangingPunct="1">
              <a:lnSpc>
                <a:spcPct val="100000"/>
              </a:lnSpc>
              <a:spcBef>
                <a:spcPts val="600"/>
              </a:spcBef>
              <a:spcAft>
                <a:spcPts val="0"/>
              </a:spcAft>
              <a:buClr>
                <a:srgbClr val="A0A0A0"/>
              </a:buClr>
              <a:buSzTx/>
              <a:buFont typeface="Calibri" panose="020F0502020204030204" pitchFamily="34" charset="0"/>
              <a:buChar char="→"/>
              <a:tabLst/>
              <a:defRPr/>
            </a:pPr>
            <a:r>
              <a:rPr kumimoji="0" lang="en-US" sz="1200" b="0" i="0" u="none" strike="noStrike" kern="1200" cap="none" spc="0" normalizeH="0" baseline="0" noProof="0" dirty="0">
                <a:ln>
                  <a:noFill/>
                </a:ln>
                <a:solidFill>
                  <a:srgbClr val="222222"/>
                </a:solidFill>
                <a:effectLst/>
                <a:uLnTx/>
                <a:uFillTx/>
                <a:latin typeface="Calibri"/>
                <a:cs typeface="Calibri" panose="020F0502020204030204" pitchFamily="34" charset="0"/>
              </a:rPr>
              <a:t>Third level</a:t>
            </a:r>
            <a:endParaRPr lang="en-US" dirty="0"/>
          </a:p>
        </p:txBody>
      </p:sp>
      <p:sp>
        <p:nvSpPr>
          <p:cNvPr id="11" name="TextBox 10">
            <a:extLst>
              <a:ext uri="{FF2B5EF4-FFF2-40B4-BE49-F238E27FC236}">
                <a16:creationId xmlns:a16="http://schemas.microsoft.com/office/drawing/2014/main" id="{3F641FF6-5DCC-D34B-9DD7-29931472CBC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t>CONFIDENTIAL. Copyright ©</a:t>
            </a:r>
          </a:p>
        </p:txBody>
      </p:sp>
      <p:sp>
        <p:nvSpPr>
          <p:cNvPr id="12" name="Text Placeholder 3">
            <a:extLst>
              <a:ext uri="{FF2B5EF4-FFF2-40B4-BE49-F238E27FC236}">
                <a16:creationId xmlns:a16="http://schemas.microsoft.com/office/drawing/2014/main" id="{41DA6592-6579-C548-911C-85A5195E10BA}"/>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pPr lvl="0"/>
              <a:t>‹#›</a:t>
            </a:fld>
            <a:endParaRPr lang="en-US" sz="1000"/>
          </a:p>
        </p:txBody>
      </p:sp>
    </p:spTree>
    <p:extLst>
      <p:ext uri="{BB962C8B-B14F-4D97-AF65-F5344CB8AC3E}">
        <p14:creationId xmlns:p14="http://schemas.microsoft.com/office/powerpoint/2010/main" val="164811613"/>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 id="2147483960" r:id="rId17"/>
    <p:sldLayoutId id="2147483961" r:id="rId18"/>
    <p:sldLayoutId id="2147483962" r:id="rId19"/>
    <p:sldLayoutId id="2147483963" r:id="rId20"/>
    <p:sldLayoutId id="2147483964" r:id="rId21"/>
    <p:sldLayoutId id="2147483965" r:id="rId22"/>
    <p:sldLayoutId id="2147483966" r:id="rId23"/>
    <p:sldLayoutId id="2147483967" r:id="rId24"/>
    <p:sldLayoutId id="2147483968" r:id="rId25"/>
    <p:sldLayoutId id="2147483969" r:id="rId26"/>
    <p:sldLayoutId id="2147483970" r:id="rId27"/>
    <p:sldLayoutId id="2147483971" r:id="rId28"/>
    <p:sldLayoutId id="2147483972" r:id="rId29"/>
    <p:sldLayoutId id="2147483973" r:id="rId30"/>
    <p:sldLayoutId id="2147483974" r:id="rId31"/>
    <p:sldLayoutId id="2147483975" r:id="rId32"/>
    <p:sldLayoutId id="2147483976" r:id="rId33"/>
    <p:sldLayoutId id="2147483977" r:id="rId34"/>
    <p:sldLayoutId id="2147483978" r:id="rId35"/>
    <p:sldLayoutId id="2147483979" r:id="rId36"/>
    <p:sldLayoutId id="2147483980" r:id="rId37"/>
    <p:sldLayoutId id="2147483981" r:id="rId38"/>
    <p:sldLayoutId id="2147483982" r:id="rId39"/>
    <p:sldLayoutId id="2147483983" r:id="rId40"/>
    <p:sldLayoutId id="2147483984" r:id="rId41"/>
    <p:sldLayoutId id="2147483985" r:id="rId42"/>
    <p:sldLayoutId id="2147483986" r:id="rId43"/>
    <p:sldLayoutId id="2147483987" r:id="rId44"/>
    <p:sldLayoutId id="2147483997" r:id="rId45"/>
    <p:sldLayoutId id="2147483998" r:id="rId46"/>
  </p:sldLayoutIdLst>
  <p:hf hdr="0" dt="0"/>
  <p:txStyles>
    <p:title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p:titleStyle>
    <p:bodyStyle>
      <a:lvl1pPr marL="0" indent="0" algn="l" defTabSz="914400" rtl="0" eaLnBrk="1" latinLnBrk="0" hangingPunct="1">
        <a:lnSpc>
          <a:spcPct val="110000"/>
        </a:lnSpc>
        <a:spcBef>
          <a:spcPts val="600"/>
        </a:spcBef>
        <a:spcAft>
          <a:spcPts val="0"/>
        </a:spcAft>
        <a:buFont typeface="Arial" panose="020B0604020202020204" pitchFamily="34" charset="0"/>
        <a:buNone/>
        <a:defRPr sz="1200" b="0" i="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56">
          <p15:clr>
            <a:srgbClr val="F26B43"/>
          </p15:clr>
        </p15:guide>
        <p15:guide id="16" orient="horz" pos="144">
          <p15:clr>
            <a:srgbClr val="F26B43"/>
          </p15:clr>
        </p15:guide>
        <p15:guide id="17" orient="horz" pos="312">
          <p15:clr>
            <a:srgbClr val="F26B43"/>
          </p15:clr>
        </p15:guide>
        <p15:guide id="19" orient="horz" pos="576">
          <p15:clr>
            <a:srgbClr val="F26B43"/>
          </p15:clr>
        </p15:guide>
        <p15:guide id="20" orient="horz" pos="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4" pos="1354">
          <p15:clr>
            <a:srgbClr val="F26B43"/>
          </p15:clr>
        </p15:guide>
        <p15:guide id="65" pos="1498">
          <p15:clr>
            <a:srgbClr val="F26B43"/>
          </p15:clr>
        </p15:guide>
        <p15:guide id="68" pos="2710">
          <p15:clr>
            <a:srgbClr val="F26B43"/>
          </p15:clr>
        </p15:guide>
        <p15:guide id="69" pos="2568">
          <p15:clr>
            <a:srgbClr val="F26B43"/>
          </p15:clr>
        </p15:guide>
        <p15:guide id="72" pos="3772">
          <p15:clr>
            <a:srgbClr val="F26B43"/>
          </p15:clr>
        </p15:guide>
        <p15:guide id="73" pos="3919">
          <p15:clr>
            <a:srgbClr val="F26B43"/>
          </p15:clr>
        </p15:guide>
        <p15:guide id="76" pos="5128">
          <p15:clr>
            <a:srgbClr val="F26B43"/>
          </p15:clr>
        </p15:guide>
        <p15:guide id="77" pos="4981">
          <p15:clr>
            <a:srgbClr val="F26B43"/>
          </p15:clr>
        </p15:guide>
        <p15:guide id="80" pos="6186">
          <p15:clr>
            <a:srgbClr val="F26B43"/>
          </p15:clr>
        </p15:guide>
        <p15:guide id="81" pos="633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6475307"/>
            <a:ext cx="12206941"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67" dirty="0"/>
          </a:p>
        </p:txBody>
      </p:sp>
      <p:sp>
        <p:nvSpPr>
          <p:cNvPr id="3" name="TextBox 2"/>
          <p:cNvSpPr txBox="1"/>
          <p:nvPr userDrawn="1"/>
        </p:nvSpPr>
        <p:spPr>
          <a:xfrm>
            <a:off x="9894817" y="6533385"/>
            <a:ext cx="1991360" cy="256545"/>
          </a:xfrm>
          <a:prstGeom prst="rect">
            <a:avLst/>
          </a:prstGeom>
          <a:noFill/>
        </p:spPr>
        <p:txBody>
          <a:bodyPr wrap="square" lIns="91440" tIns="45720" rIns="91440" bIns="45720" rtlCol="0">
            <a:spAutoFit/>
          </a:bodyPr>
          <a:lstStyle/>
          <a:p>
            <a:pPr algn="r"/>
            <a:fld id="{C2C0EDAD-27A0-9447-9004-E733B36B95C3}" type="slidenum">
              <a:rPr lang="en-US" sz="1067" b="0" i="0" smtClean="0">
                <a:solidFill>
                  <a:srgbClr val="CCCCCC"/>
                </a:solidFill>
                <a:latin typeface="Trebuchet MS"/>
                <a:cs typeface="Trebuchet MS"/>
              </a:rPr>
              <a:pPr algn="r"/>
              <a:t>‹#›</a:t>
            </a:fld>
            <a:endParaRPr lang="en-US" sz="1067" b="0" i="0" dirty="0">
              <a:solidFill>
                <a:srgbClr val="CCCCCC"/>
              </a:solidFill>
              <a:latin typeface="Trebuchet MS"/>
              <a:cs typeface="Trebuchet MS"/>
            </a:endParaRPr>
          </a:p>
        </p:txBody>
      </p:sp>
      <p:sp>
        <p:nvSpPr>
          <p:cNvPr id="4" name="TextBox 3"/>
          <p:cNvSpPr txBox="1"/>
          <p:nvPr userDrawn="1"/>
        </p:nvSpPr>
        <p:spPr>
          <a:xfrm>
            <a:off x="1174079" y="6562319"/>
            <a:ext cx="3088640" cy="215444"/>
          </a:xfrm>
          <a:prstGeom prst="rect">
            <a:avLst/>
          </a:prstGeom>
          <a:noFill/>
        </p:spPr>
        <p:txBody>
          <a:bodyPr wrap="square" lIns="91440" tIns="45720" rIns="91440" bIns="45720" rtlCol="0">
            <a:spAutoFit/>
          </a:bodyPr>
          <a:lstStyle/>
          <a:p>
            <a:r>
              <a:rPr lang="en-US" sz="800" b="0" i="0" kern="0" spc="20" dirty="0">
                <a:solidFill>
                  <a:schemeClr val="accent1"/>
                </a:solidFill>
                <a:latin typeface="Trebuchet MS"/>
                <a:cs typeface="Trebuchet MS"/>
              </a:rPr>
              <a:t>CONFIDENTIAL</a:t>
            </a:r>
          </a:p>
        </p:txBody>
      </p:sp>
      <p:cxnSp>
        <p:nvCxnSpPr>
          <p:cNvPr id="5" name="Straight Connector 4"/>
          <p:cNvCxnSpPr/>
          <p:nvPr userDrawn="1"/>
        </p:nvCxnSpPr>
        <p:spPr>
          <a:xfrm>
            <a:off x="1084332" y="6587744"/>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309632" y="6575245"/>
            <a:ext cx="635000" cy="225889"/>
          </a:xfrm>
          <a:prstGeom prst="rect">
            <a:avLst/>
          </a:prstGeom>
        </p:spPr>
      </p:pic>
    </p:spTree>
    <p:extLst>
      <p:ext uri="{BB962C8B-B14F-4D97-AF65-F5344CB8AC3E}">
        <p14:creationId xmlns:p14="http://schemas.microsoft.com/office/powerpoint/2010/main" val="1139851775"/>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67" kern="1200">
          <a:solidFill>
            <a:schemeClr val="tx1"/>
          </a:solidFill>
          <a:latin typeface="+mn-lt"/>
          <a:ea typeface="+mn-ea"/>
          <a:cs typeface="+mn-cs"/>
        </a:defRPr>
      </a:lvl1pPr>
      <a:lvl2pPr marL="457189" algn="l" defTabSz="457189" rtl="0" eaLnBrk="1" latinLnBrk="0" hangingPunct="1">
        <a:defRPr sz="1867" kern="1200">
          <a:solidFill>
            <a:schemeClr val="tx1"/>
          </a:solidFill>
          <a:latin typeface="+mn-lt"/>
          <a:ea typeface="+mn-ea"/>
          <a:cs typeface="+mn-cs"/>
        </a:defRPr>
      </a:lvl2pPr>
      <a:lvl3pPr marL="914377" algn="l" defTabSz="457189" rtl="0" eaLnBrk="1" latinLnBrk="0" hangingPunct="1">
        <a:defRPr sz="1867" kern="1200">
          <a:solidFill>
            <a:schemeClr val="tx1"/>
          </a:solidFill>
          <a:latin typeface="+mn-lt"/>
          <a:ea typeface="+mn-ea"/>
          <a:cs typeface="+mn-cs"/>
        </a:defRPr>
      </a:lvl3pPr>
      <a:lvl4pPr marL="1371566" algn="l" defTabSz="457189" rtl="0" eaLnBrk="1" latinLnBrk="0" hangingPunct="1">
        <a:defRPr sz="1867" kern="1200">
          <a:solidFill>
            <a:schemeClr val="tx1"/>
          </a:solidFill>
          <a:latin typeface="+mn-lt"/>
          <a:ea typeface="+mn-ea"/>
          <a:cs typeface="+mn-cs"/>
        </a:defRPr>
      </a:lvl4pPr>
      <a:lvl5pPr marL="1828754" algn="l" defTabSz="457189" rtl="0" eaLnBrk="1" latinLnBrk="0" hangingPunct="1">
        <a:defRPr sz="1867" kern="1200">
          <a:solidFill>
            <a:schemeClr val="tx1"/>
          </a:solidFill>
          <a:latin typeface="+mn-lt"/>
          <a:ea typeface="+mn-ea"/>
          <a:cs typeface="+mn-cs"/>
        </a:defRPr>
      </a:lvl5pPr>
      <a:lvl6pPr marL="2285943" algn="l" defTabSz="457189" rtl="0" eaLnBrk="1" latinLnBrk="0" hangingPunct="1">
        <a:defRPr sz="1867" kern="1200">
          <a:solidFill>
            <a:schemeClr val="tx1"/>
          </a:solidFill>
          <a:latin typeface="+mn-lt"/>
          <a:ea typeface="+mn-ea"/>
          <a:cs typeface="+mn-cs"/>
        </a:defRPr>
      </a:lvl6pPr>
      <a:lvl7pPr marL="2743131" algn="l" defTabSz="457189" rtl="0" eaLnBrk="1" latinLnBrk="0" hangingPunct="1">
        <a:defRPr sz="1867" kern="1200">
          <a:solidFill>
            <a:schemeClr val="tx1"/>
          </a:solidFill>
          <a:latin typeface="+mn-lt"/>
          <a:ea typeface="+mn-ea"/>
          <a:cs typeface="+mn-cs"/>
        </a:defRPr>
      </a:lvl7pPr>
      <a:lvl8pPr marL="3200320" algn="l" defTabSz="457189" rtl="0" eaLnBrk="1" latinLnBrk="0" hangingPunct="1">
        <a:defRPr sz="1867" kern="1200">
          <a:solidFill>
            <a:schemeClr val="tx1"/>
          </a:solidFill>
          <a:latin typeface="+mn-lt"/>
          <a:ea typeface="+mn-ea"/>
          <a:cs typeface="+mn-cs"/>
        </a:defRPr>
      </a:lvl8pPr>
      <a:lvl9pPr marL="3657509" algn="l" defTabSz="457189"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48.xml"/><Relationship Id="rId5" Type="http://schemas.openxmlformats.org/officeDocument/2006/relationships/image" Target="../media/image12.sv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8" Type="http://schemas.openxmlformats.org/officeDocument/2006/relationships/hyperlink" Target="https://www.opengroup.org/it4it" TargetMode="External"/><Relationship Id="rId3" Type="http://schemas.openxmlformats.org/officeDocument/2006/relationships/hyperlink" Target="https://en.wikipedia.org/wiki/Model-driven_architecture" TargetMode="External"/><Relationship Id="rId7" Type="http://schemas.openxmlformats.org/officeDocument/2006/relationships/hyperlink" Target="http://publications.opengroup.org/c197?_ga=2.231527007.1392614511.1665055538-1837046548.1657719751" TargetMode="External"/><Relationship Id="rId12"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3.xml"/><Relationship Id="rId6" Type="http://schemas.openxmlformats.org/officeDocument/2006/relationships/hyperlink" Target="https://www.archimatetool.com/" TargetMode="External"/><Relationship Id="rId11" Type="http://schemas.openxmlformats.org/officeDocument/2006/relationships/hyperlink" Target="https://www.amazon.com/Practical-Model-Driven-Enterprise-Architecture-architecture-ebook/dp/B09CQ51S3L" TargetMode="External"/><Relationship Id="rId5" Type="http://schemas.openxmlformats.org/officeDocument/2006/relationships/hyperlink" Target="https://www.opengroup.org/togaf" TargetMode="External"/><Relationship Id="rId10" Type="http://schemas.openxmlformats.org/officeDocument/2006/relationships/hyperlink" Target="https://www.axelos.com/certifications/itil-service-management/" TargetMode="External"/><Relationship Id="rId4" Type="http://schemas.openxmlformats.org/officeDocument/2006/relationships/hyperlink" Target="https://www.businessarchitecture.info/" TargetMode="External"/><Relationship Id="rId9" Type="http://schemas.openxmlformats.org/officeDocument/2006/relationships/hyperlink" Target="https://pubs.opengroup.org/it4it/3.0/snapsho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emf"/><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45.xml"/><Relationship Id="rId6" Type="http://schemas.openxmlformats.org/officeDocument/2006/relationships/image" Target="../media/image24.png"/><Relationship Id="rId11" Type="http://schemas.openxmlformats.org/officeDocument/2006/relationships/image" Target="../media/image29.jpg"/><Relationship Id="rId5" Type="http://schemas.openxmlformats.org/officeDocument/2006/relationships/image" Target="../media/image23.jp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0.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 Target="slide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3.xml"/><Relationship Id="rId5" Type="http://schemas.openxmlformats.org/officeDocument/2006/relationships/tags" Target="../tags/tag5.xml"/><Relationship Id="rId10" Type="http://schemas.openxmlformats.org/officeDocument/2006/relationships/slideLayout" Target="../slideLayouts/slideLayout46.xml"/><Relationship Id="rId4" Type="http://schemas.openxmlformats.org/officeDocument/2006/relationships/tags" Target="../tags/tag4.xml"/><Relationship Id="rId9" Type="http://schemas.openxmlformats.org/officeDocument/2006/relationships/tags" Target="../tags/tag9.xml"/></Relationships>
</file>

<file path=ppt/slides/_rels/slide5.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notesSlide" Target="../notesSlides/notesSlide4.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slideLayout" Target="../slideLayouts/slideLayout4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slide" Target="slide4.xml"/><Relationship Id="rId10" Type="http://schemas.openxmlformats.org/officeDocument/2006/relationships/tags" Target="../tags/tag19.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image" Target="../media/image31.jp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en.wikipedia.org/wiki/Model-driven_architecture" TargetMode="External"/><Relationship Id="rId5" Type="http://schemas.openxmlformats.org/officeDocument/2006/relationships/image" Target="../media/image34.gif"/><Relationship Id="rId4" Type="http://schemas.openxmlformats.org/officeDocument/2006/relationships/image" Target="../media/image33.svg"/></Relationships>
</file>

<file path=ppt/slides/_rels/slide7.xml.rels><?xml version="1.0" encoding="UTF-8" standalone="yes"?>
<Relationships xmlns="http://schemas.openxmlformats.org/package/2006/relationships"><Relationship Id="rId3" Type="http://schemas.openxmlformats.org/officeDocument/2006/relationships/hyperlink" Target="https://www.opengroup.org/it4it/relationships" TargetMode="External"/><Relationship Id="rId7"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46.xml"/><Relationship Id="rId6" Type="http://schemas.openxmlformats.org/officeDocument/2006/relationships/image" Target="../media/image37.jpg"/><Relationship Id="rId5" Type="http://schemas.openxmlformats.org/officeDocument/2006/relationships/image" Target="../media/image36.png"/><Relationship Id="rId4" Type="http://schemas.openxmlformats.org/officeDocument/2006/relationships/image" Target="../media/image35.jpg"/></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hyperlink" Target="https://pubs.opengroup.org/architecture/togaf9-doc/arch/chap37.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nterprise Architecture Pictures | Download Free Images on Unsplash">
            <a:extLst>
              <a:ext uri="{FF2B5EF4-FFF2-40B4-BE49-F238E27FC236}">
                <a16:creationId xmlns:a16="http://schemas.microsoft.com/office/drawing/2014/main" id="{3A281058-5FA8-8763-C87B-CD7F83CE3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6"/>
          </p:nvPr>
        </p:nvSpPr>
        <p:spPr>
          <a:xfrm>
            <a:off x="489272" y="5222883"/>
            <a:ext cx="2728617" cy="356572"/>
          </a:xfrm>
          <a:gradFill>
            <a:gsLst>
              <a:gs pos="0">
                <a:schemeClr val="accent3">
                  <a:lumMod val="89000"/>
                </a:schemeClr>
              </a:gs>
              <a:gs pos="23000">
                <a:schemeClr val="accent3">
                  <a:lumMod val="89000"/>
                </a:schemeClr>
              </a:gs>
              <a:gs pos="69000">
                <a:schemeClr val="accent3">
                  <a:lumMod val="75000"/>
                </a:schemeClr>
              </a:gs>
              <a:gs pos="97000">
                <a:schemeClr val="accent3">
                  <a:lumMod val="70000"/>
                  <a:alpha val="61000"/>
                </a:schemeClr>
              </a:gs>
            </a:gsLst>
            <a:path path="circle">
              <a:fillToRect l="50000" t="50000" r="50000" b="50000"/>
            </a:path>
          </a:gradFill>
        </p:spPr>
        <p:txBody>
          <a:bodyPr/>
          <a:lstStyle/>
          <a:p>
            <a:r>
              <a:rPr lang="en-US" dirty="0">
                <a:latin typeface="Calibri" charset="0"/>
                <a:ea typeface="Calibri" charset="0"/>
                <a:cs typeface="Calibri" charset="0"/>
              </a:rPr>
              <a:t>MYKHAYLO STEPANYAK</a:t>
            </a:r>
          </a:p>
        </p:txBody>
      </p:sp>
      <p:sp>
        <p:nvSpPr>
          <p:cNvPr id="5" name="Text Placeholder 4"/>
          <p:cNvSpPr>
            <a:spLocks noGrp="1"/>
          </p:cNvSpPr>
          <p:nvPr>
            <p:ph type="body" sz="quarter" idx="17"/>
          </p:nvPr>
        </p:nvSpPr>
        <p:spPr>
          <a:xfrm>
            <a:off x="489270" y="5602474"/>
            <a:ext cx="2728617" cy="373063"/>
          </a:xfrm>
          <a:gradFill>
            <a:gsLst>
              <a:gs pos="0">
                <a:schemeClr val="accent3">
                  <a:lumMod val="89000"/>
                </a:schemeClr>
              </a:gs>
              <a:gs pos="23000">
                <a:schemeClr val="accent3">
                  <a:lumMod val="89000"/>
                </a:schemeClr>
              </a:gs>
              <a:gs pos="69000">
                <a:schemeClr val="accent3">
                  <a:lumMod val="75000"/>
                </a:schemeClr>
              </a:gs>
              <a:gs pos="97000">
                <a:schemeClr val="accent3">
                  <a:lumMod val="70000"/>
                  <a:alpha val="66000"/>
                </a:schemeClr>
              </a:gs>
            </a:gsLst>
            <a:path path="circle">
              <a:fillToRect l="50000" t="50000" r="50000" b="50000"/>
            </a:path>
          </a:gradFill>
        </p:spPr>
        <p:txBody>
          <a:bodyPr>
            <a:normAutofit/>
          </a:bodyPr>
          <a:lstStyle/>
          <a:p>
            <a:r>
              <a:rPr lang="en-US" dirty="0">
                <a:solidFill>
                  <a:srgbClr val="FFFFFF"/>
                </a:solidFill>
              </a:rPr>
              <a:t>December 2022</a:t>
            </a:r>
          </a:p>
        </p:txBody>
      </p:sp>
      <p:sp>
        <p:nvSpPr>
          <p:cNvPr id="17" name="Title 1"/>
          <p:cNvSpPr txBox="1">
            <a:spLocks/>
          </p:cNvSpPr>
          <p:nvPr/>
        </p:nvSpPr>
        <p:spPr>
          <a:xfrm>
            <a:off x="0" y="2797264"/>
            <a:ext cx="12192000" cy="1435592"/>
          </a:xfrm>
          <a:prstGeom prst="rect">
            <a:avLst/>
          </a:prstGeom>
          <a:gradFill flip="none" rotWithShape="1">
            <a:gsLst>
              <a:gs pos="0">
                <a:schemeClr val="accent3">
                  <a:lumMod val="89000"/>
                  <a:alpha val="0"/>
                </a:schemeClr>
              </a:gs>
              <a:gs pos="23000">
                <a:schemeClr val="accent3">
                  <a:lumMod val="89000"/>
                  <a:alpha val="91000"/>
                </a:schemeClr>
              </a:gs>
              <a:gs pos="69000">
                <a:schemeClr val="accent3">
                  <a:lumMod val="75000"/>
                </a:schemeClr>
              </a:gs>
              <a:gs pos="97000">
                <a:schemeClr val="accent3">
                  <a:lumMod val="70000"/>
                </a:schemeClr>
              </a:gs>
            </a:gsLst>
            <a:path path="circle">
              <a:fillToRect l="100000" t="100000"/>
            </a:path>
            <a:tileRect r="-100000" b="-100000"/>
          </a:gra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9170"/>
            <a:r>
              <a:rPr lang="en-US" sz="5333" dirty="0">
                <a:solidFill>
                  <a:prstClr val="white"/>
                </a:solidFill>
                <a:latin typeface="Calibri" charset="0"/>
                <a:ea typeface="Calibri" charset="0"/>
                <a:cs typeface="Calibri" charset="0"/>
              </a:rPr>
              <a:t>Model-Driven Enterprise Architecture </a:t>
            </a:r>
          </a:p>
          <a:p>
            <a:pPr defTabSz="1219170"/>
            <a:r>
              <a:rPr lang="en-US" sz="3733" dirty="0">
                <a:solidFill>
                  <a:prstClr val="white"/>
                </a:solidFill>
                <a:latin typeface="Calibri" charset="0"/>
                <a:ea typeface="Calibri" charset="0"/>
                <a:cs typeface="Calibri" charset="0"/>
              </a:rPr>
              <a:t>based on TOGAF and ArchiMate</a:t>
            </a:r>
          </a:p>
        </p:txBody>
      </p:sp>
      <p:pic>
        <p:nvPicPr>
          <p:cNvPr id="2" name="Graphic 1">
            <a:extLst>
              <a:ext uri="{FF2B5EF4-FFF2-40B4-BE49-F238E27FC236}">
                <a16:creationId xmlns:a16="http://schemas.microsoft.com/office/drawing/2014/main" id="{004D74A5-B1E4-A721-A243-11DAA9D33B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270" y="436863"/>
            <a:ext cx="836122" cy="29466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7105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9146-410A-4AD4-93A4-C57B0BA4058A}"/>
              </a:ext>
            </a:extLst>
          </p:cNvPr>
          <p:cNvSpPr>
            <a:spLocks noGrp="1"/>
          </p:cNvSpPr>
          <p:nvPr>
            <p:ph type="title"/>
          </p:nvPr>
        </p:nvSpPr>
        <p:spPr>
          <a:xfrm>
            <a:off x="457200" y="2052280"/>
            <a:ext cx="11532869" cy="830997"/>
          </a:xfrm>
        </p:spPr>
        <p:txBody>
          <a:bodyPr/>
          <a:lstStyle/>
          <a:p>
            <a:r>
              <a:rPr lang="en-US" sz="5400" dirty="0"/>
              <a:t>TOGAF Architecture Repository review</a:t>
            </a:r>
          </a:p>
        </p:txBody>
      </p:sp>
      <p:sp>
        <p:nvSpPr>
          <p:cNvPr id="3" name="Text Placeholder 2">
            <a:extLst>
              <a:ext uri="{FF2B5EF4-FFF2-40B4-BE49-F238E27FC236}">
                <a16:creationId xmlns:a16="http://schemas.microsoft.com/office/drawing/2014/main" id="{7C853382-7CAD-4A28-A5BF-8683E108FB6C}"/>
              </a:ext>
            </a:extLst>
          </p:cNvPr>
          <p:cNvSpPr>
            <a:spLocks noGrp="1"/>
          </p:cNvSpPr>
          <p:nvPr>
            <p:ph type="body" sz="quarter" idx="10"/>
          </p:nvPr>
        </p:nvSpPr>
        <p:spPr>
          <a:xfrm>
            <a:off x="457200" y="3429000"/>
            <a:ext cx="11269980" cy="2057400"/>
          </a:xfrm>
        </p:spPr>
        <p:txBody>
          <a:bodyPr/>
          <a:lstStyle/>
          <a:p>
            <a:r>
              <a:rPr lang="en-US" b="1" dirty="0">
                <a:solidFill>
                  <a:schemeClr val="accent2"/>
                </a:solidFill>
              </a:rPr>
              <a:t>Three thing to bear in mind about repository maintenance</a:t>
            </a:r>
          </a:p>
          <a:p>
            <a:pPr marL="285750" indent="-285750">
              <a:buFont typeface="Wingdings" panose="05000000000000000000" pitchFamily="2" charset="2"/>
              <a:buChar char="v"/>
            </a:pPr>
            <a:r>
              <a:rPr lang="en-US" dirty="0"/>
              <a:t>First, if the repository is not internally cohesive and coherent, people will distrust it.</a:t>
            </a:r>
          </a:p>
          <a:p>
            <a:pPr marL="285750" indent="-285750">
              <a:buFont typeface="Wingdings" panose="05000000000000000000" pitchFamily="2" charset="2"/>
              <a:buChar char="v"/>
            </a:pPr>
            <a:r>
              <a:rPr lang="en-US" dirty="0"/>
              <a:t>Second, you’ll need to understand the relationships in the repository </a:t>
            </a:r>
            <a:r>
              <a:rPr lang="en-US" b="1" dirty="0">
                <a:solidFill>
                  <a:schemeClr val="accent2"/>
                </a:solidFill>
              </a:rPr>
              <a:t>meta model</a:t>
            </a:r>
            <a:r>
              <a:rPr lang="en-US" dirty="0"/>
              <a:t>.</a:t>
            </a:r>
          </a:p>
          <a:p>
            <a:pPr marL="285750" indent="-285750">
              <a:buFont typeface="Wingdings" panose="05000000000000000000" pitchFamily="2" charset="2"/>
              <a:buChar char="v"/>
            </a:pPr>
            <a:r>
              <a:rPr lang="en-US" dirty="0"/>
              <a:t>And practice, you won’t manage to capture all the architecturally significant entities and relationships in one repository.</a:t>
            </a:r>
          </a:p>
        </p:txBody>
      </p:sp>
    </p:spTree>
    <p:extLst>
      <p:ext uri="{BB962C8B-B14F-4D97-AF65-F5344CB8AC3E}">
        <p14:creationId xmlns:p14="http://schemas.microsoft.com/office/powerpoint/2010/main" val="54997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6202" y="1361538"/>
            <a:ext cx="9460679" cy="3444213"/>
          </a:xfrm>
          <a:prstGeom prst="rect">
            <a:avLst/>
          </a:prstGeom>
        </p:spPr>
        <p:txBody>
          <a:bodyPr wrap="square">
            <a:spAutoFit/>
          </a:bodyPr>
          <a:lstStyle/>
          <a:p>
            <a:pPr marL="0" lvl="1">
              <a:lnSpc>
                <a:spcPct val="150000"/>
              </a:lnSpc>
              <a:buSzPct val="100000"/>
            </a:pPr>
            <a:endParaRPr lang="en-US" sz="1467" dirty="0">
              <a:latin typeface="Calibri Light" charset="0"/>
              <a:ea typeface="Calibri Light" charset="0"/>
              <a:cs typeface="Calibri Light" charset="0"/>
            </a:endParaRPr>
          </a:p>
          <a:p>
            <a:pPr marL="0" lvl="1">
              <a:lnSpc>
                <a:spcPct val="150000"/>
              </a:lnSpc>
              <a:buSzPct val="100000"/>
            </a:pPr>
            <a:r>
              <a:rPr lang="en-US" sz="1467" b="1" dirty="0">
                <a:solidFill>
                  <a:schemeClr val="accent2">
                    <a:lumMod val="75000"/>
                  </a:schemeClr>
                </a:solidFill>
                <a:latin typeface="Calibri Light" charset="0"/>
                <a:ea typeface="Calibri Light" charset="0"/>
                <a:cs typeface="Calibri Light" charset="0"/>
              </a:rPr>
              <a:t>Methodology and tools are the infrastructures of architecture</a:t>
            </a:r>
          </a:p>
          <a:p>
            <a:pPr marL="0" lvl="1">
              <a:lnSpc>
                <a:spcPct val="150000"/>
              </a:lnSpc>
              <a:buSzPct val="100000"/>
            </a:pPr>
            <a:r>
              <a:rPr lang="en-US" sz="1467" dirty="0">
                <a:latin typeface="Calibri Light" charset="0"/>
                <a:ea typeface="Calibri Light" charset="0"/>
                <a:cs typeface="Calibri Light" charset="0"/>
              </a:rPr>
              <a:t> - Maintaining them requires an ongoing investment</a:t>
            </a:r>
          </a:p>
          <a:p>
            <a:pPr marL="0" lvl="1">
              <a:lnSpc>
                <a:spcPct val="150000"/>
              </a:lnSpc>
              <a:buSzPct val="100000"/>
            </a:pPr>
            <a:r>
              <a:rPr lang="en-US" sz="1467" dirty="0">
                <a:latin typeface="Calibri Light" charset="0"/>
                <a:ea typeface="Calibri Light" charset="0"/>
                <a:cs typeface="Calibri Light" charset="0"/>
              </a:rPr>
              <a:t> - Every project can either strengthen or weaken them</a:t>
            </a:r>
          </a:p>
          <a:p>
            <a:pPr marL="0" lvl="1">
              <a:lnSpc>
                <a:spcPct val="150000"/>
              </a:lnSpc>
              <a:buSzPct val="100000"/>
            </a:pPr>
            <a:r>
              <a:rPr lang="en-US" sz="1467" dirty="0">
                <a:latin typeface="Calibri Light" charset="0"/>
                <a:ea typeface="Calibri Light" charset="0"/>
                <a:cs typeface="Calibri Light" charset="0"/>
              </a:rPr>
              <a:t> - </a:t>
            </a:r>
            <a:r>
              <a:rPr lang="en-US" sz="1467" b="1" dirty="0">
                <a:latin typeface="Calibri Light" charset="0"/>
                <a:ea typeface="Calibri Light" charset="0"/>
                <a:cs typeface="Calibri Light" charset="0"/>
              </a:rPr>
              <a:t>TOGAF</a:t>
            </a:r>
            <a:r>
              <a:rPr lang="en-US" sz="1467" dirty="0">
                <a:latin typeface="Calibri Light" charset="0"/>
                <a:ea typeface="Calibri Light" charset="0"/>
                <a:cs typeface="Calibri Light" charset="0"/>
              </a:rPr>
              <a:t> and </a:t>
            </a:r>
            <a:r>
              <a:rPr lang="en-US" sz="1467" b="1" dirty="0">
                <a:latin typeface="Calibri Light" charset="0"/>
                <a:ea typeface="Calibri Light" charset="0"/>
                <a:cs typeface="Calibri Light" charset="0"/>
              </a:rPr>
              <a:t>Archimate</a:t>
            </a:r>
            <a:r>
              <a:rPr lang="en-US" sz="1467" dirty="0">
                <a:latin typeface="Calibri Light" charset="0"/>
                <a:ea typeface="Calibri Light" charset="0"/>
                <a:cs typeface="Calibri Light" charset="0"/>
              </a:rPr>
              <a:t> are based on a broad consensus</a:t>
            </a:r>
          </a:p>
          <a:p>
            <a:pPr marL="0" lvl="1">
              <a:lnSpc>
                <a:spcPct val="150000"/>
              </a:lnSpc>
              <a:buSzPct val="100000"/>
            </a:pPr>
            <a:r>
              <a:rPr lang="en-US" sz="1467" dirty="0">
                <a:latin typeface="Calibri Light" charset="0"/>
                <a:ea typeface="Calibri Light" charset="0"/>
                <a:cs typeface="Calibri Light" charset="0"/>
              </a:rPr>
              <a:t> - Experienced architects find them familiar and can adopt them quickly</a:t>
            </a:r>
          </a:p>
          <a:p>
            <a:pPr marL="0" lvl="1">
              <a:lnSpc>
                <a:spcPct val="150000"/>
              </a:lnSpc>
              <a:buSzPct val="100000"/>
            </a:pPr>
            <a:endParaRPr lang="en-US" sz="1467" dirty="0">
              <a:latin typeface="Calibri Light" charset="0"/>
              <a:ea typeface="Calibri Light" charset="0"/>
              <a:cs typeface="Calibri Light" charset="0"/>
            </a:endParaRPr>
          </a:p>
          <a:p>
            <a:pPr marL="0" lvl="1">
              <a:lnSpc>
                <a:spcPct val="150000"/>
              </a:lnSpc>
              <a:buSzPct val="100000"/>
            </a:pPr>
            <a:r>
              <a:rPr lang="en-US" sz="1467" b="1" i="1" dirty="0">
                <a:latin typeface="Calibri Light" charset="0"/>
                <a:ea typeface="Calibri Light" charset="0"/>
                <a:cs typeface="Calibri Light" charset="0"/>
              </a:rPr>
              <a:t>Standard languages and methods are increasingly valuable as collaboration across organizations, cultures, and geographies becomes ubiquitous.</a:t>
            </a:r>
          </a:p>
          <a:p>
            <a:pPr marL="0" lvl="1">
              <a:lnSpc>
                <a:spcPct val="150000"/>
              </a:lnSpc>
              <a:buSzPct val="100000"/>
            </a:pPr>
            <a:endParaRPr lang="en-US" sz="1467" dirty="0">
              <a:latin typeface="Calibri Light" charset="0"/>
              <a:ea typeface="Calibri Light" charset="0"/>
              <a:cs typeface="Calibri Light" charset="0"/>
            </a:endParaRPr>
          </a:p>
        </p:txBody>
      </p:sp>
      <p:sp>
        <p:nvSpPr>
          <p:cNvPr id="6" name="TextBox 5">
            <a:extLst>
              <a:ext uri="{FF2B5EF4-FFF2-40B4-BE49-F238E27FC236}">
                <a16:creationId xmlns:a16="http://schemas.microsoft.com/office/drawing/2014/main" id="{CB3717FF-1B6D-FE9F-9B71-40E0C9DF2E41}"/>
              </a:ext>
            </a:extLst>
          </p:cNvPr>
          <p:cNvSpPr txBox="1"/>
          <p:nvPr/>
        </p:nvSpPr>
        <p:spPr>
          <a:xfrm>
            <a:off x="625792" y="352544"/>
            <a:ext cx="7226617" cy="523220"/>
          </a:xfrm>
          <a:prstGeom prst="rect">
            <a:avLst/>
          </a:prstGeom>
          <a:noFill/>
        </p:spPr>
        <p:txBody>
          <a:bodyPr wrap="square">
            <a:spAutoFit/>
          </a:bodyPr>
          <a:lstStyle/>
          <a:p>
            <a:r>
              <a:rPr lang="en-US" sz="2800" b="1" dirty="0">
                <a:solidFill>
                  <a:srgbClr val="444444"/>
                </a:solidFill>
                <a:latin typeface="Calibri Light" charset="0"/>
                <a:ea typeface="Calibri Light" charset="0"/>
                <a:cs typeface="Calibri Light" charset="0"/>
              </a:rPr>
              <a:t>Enterprise communication using ArchiMate</a:t>
            </a:r>
            <a:endParaRPr lang="en-US" sz="2800" b="1" dirty="0">
              <a:latin typeface="Calibri Light" charset="0"/>
              <a:ea typeface="Calibri Light" charset="0"/>
              <a:cs typeface="Calibri Light" charset="0"/>
            </a:endParaRPr>
          </a:p>
        </p:txBody>
      </p:sp>
    </p:spTree>
    <p:extLst>
      <p:ext uri="{BB962C8B-B14F-4D97-AF65-F5344CB8AC3E}">
        <p14:creationId xmlns:p14="http://schemas.microsoft.com/office/powerpoint/2010/main" val="3342594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8" descr="Logo&#10;&#10;Description automatically generated">
            <a:extLst>
              <a:ext uri="{FF2B5EF4-FFF2-40B4-BE49-F238E27FC236}">
                <a16:creationId xmlns:a16="http://schemas.microsoft.com/office/drawing/2014/main" id="{C8E77D2C-9A42-B6D3-5A83-AD48E14E1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943" y="1452349"/>
            <a:ext cx="2290036" cy="1832028"/>
          </a:xfrm>
          <a:prstGeom prst="rect">
            <a:avLst/>
          </a:prstGeom>
        </p:spPr>
      </p:pic>
      <p:pic>
        <p:nvPicPr>
          <p:cNvPr id="7" name="Picture 6" descr="Logo, icon&#10;&#10;Description automatically generated">
            <a:extLst>
              <a:ext uri="{FF2B5EF4-FFF2-40B4-BE49-F238E27FC236}">
                <a16:creationId xmlns:a16="http://schemas.microsoft.com/office/drawing/2014/main" id="{8D9B9D8E-3ADA-31DF-45EF-771F903B5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607" y="3860963"/>
            <a:ext cx="1676745" cy="699517"/>
          </a:xfrm>
          <a:prstGeom prst="rect">
            <a:avLst/>
          </a:prstGeom>
        </p:spPr>
      </p:pic>
      <p:pic>
        <p:nvPicPr>
          <p:cNvPr id="8" name="Picture 7" descr="A blue and white logo&#10;&#10;Description automatically generated with low confidence">
            <a:extLst>
              <a:ext uri="{FF2B5EF4-FFF2-40B4-BE49-F238E27FC236}">
                <a16:creationId xmlns:a16="http://schemas.microsoft.com/office/drawing/2014/main" id="{52B38AAA-2C53-9587-C46D-7B09F9EFB8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5645" y="1905699"/>
            <a:ext cx="1796764" cy="1119815"/>
          </a:xfrm>
          <a:prstGeom prst="rect">
            <a:avLst/>
          </a:prstGeom>
        </p:spPr>
      </p:pic>
      <p:pic>
        <p:nvPicPr>
          <p:cNvPr id="9" name="Picture 8" descr="A picture containing text, basketball&#10;&#10;Description automatically generated">
            <a:extLst>
              <a:ext uri="{FF2B5EF4-FFF2-40B4-BE49-F238E27FC236}">
                <a16:creationId xmlns:a16="http://schemas.microsoft.com/office/drawing/2014/main" id="{E216E636-1BC5-939D-D947-A345D9D8E8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4303" y="3832487"/>
            <a:ext cx="1585407" cy="1297733"/>
          </a:xfrm>
          <a:prstGeom prst="rect">
            <a:avLst/>
          </a:prstGeom>
        </p:spPr>
      </p:pic>
      <p:sp>
        <p:nvSpPr>
          <p:cNvPr id="10" name="TextBox 9">
            <a:extLst>
              <a:ext uri="{FF2B5EF4-FFF2-40B4-BE49-F238E27FC236}">
                <a16:creationId xmlns:a16="http://schemas.microsoft.com/office/drawing/2014/main" id="{C97A144F-ADCD-765B-2C08-0509B1A6775D}"/>
              </a:ext>
            </a:extLst>
          </p:cNvPr>
          <p:cNvSpPr txBox="1"/>
          <p:nvPr/>
        </p:nvSpPr>
        <p:spPr>
          <a:xfrm>
            <a:off x="625792" y="352544"/>
            <a:ext cx="7226617" cy="523220"/>
          </a:xfrm>
          <a:prstGeom prst="rect">
            <a:avLst/>
          </a:prstGeom>
          <a:noFill/>
        </p:spPr>
        <p:txBody>
          <a:bodyPr wrap="square">
            <a:spAutoFit/>
          </a:bodyPr>
          <a:lstStyle/>
          <a:p>
            <a:r>
              <a:rPr lang="en-US" sz="2800" b="1" dirty="0">
                <a:solidFill>
                  <a:srgbClr val="444444"/>
                </a:solidFill>
                <a:latin typeface="Calibri Light" charset="0"/>
                <a:ea typeface="Calibri Light" charset="0"/>
                <a:cs typeface="Calibri Light" charset="0"/>
              </a:rPr>
              <a:t>Archi Integration Plugins</a:t>
            </a:r>
            <a:endParaRPr lang="en-US" sz="2800" b="1" dirty="0">
              <a:latin typeface="Calibri Light" charset="0"/>
              <a:ea typeface="Calibri Light" charset="0"/>
              <a:cs typeface="Calibri Light" charset="0"/>
            </a:endParaRPr>
          </a:p>
        </p:txBody>
      </p:sp>
    </p:spTree>
    <p:extLst>
      <p:ext uri="{BB962C8B-B14F-4D97-AF65-F5344CB8AC3E}">
        <p14:creationId xmlns:p14="http://schemas.microsoft.com/office/powerpoint/2010/main" val="1202399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3717FF-1B6D-FE9F-9B71-40E0C9DF2E41}"/>
              </a:ext>
            </a:extLst>
          </p:cNvPr>
          <p:cNvSpPr txBox="1"/>
          <p:nvPr/>
        </p:nvSpPr>
        <p:spPr>
          <a:xfrm>
            <a:off x="625792" y="352544"/>
            <a:ext cx="11227118" cy="523220"/>
          </a:xfrm>
          <a:prstGeom prst="rect">
            <a:avLst/>
          </a:prstGeom>
          <a:noFill/>
        </p:spPr>
        <p:txBody>
          <a:bodyPr wrap="square">
            <a:spAutoFit/>
          </a:bodyPr>
          <a:lstStyle/>
          <a:p>
            <a:r>
              <a:rPr lang="en-US" sz="2800" b="1" dirty="0">
                <a:solidFill>
                  <a:srgbClr val="444444"/>
                </a:solidFill>
                <a:latin typeface="Calibri Light" charset="0"/>
                <a:ea typeface="Calibri Light" charset="0"/>
                <a:cs typeface="Calibri Light" charset="0"/>
              </a:rPr>
              <a:t>2021 Gartner Magic Quadrant for Enterprise Architecture Tools</a:t>
            </a:r>
          </a:p>
        </p:txBody>
      </p:sp>
      <p:pic>
        <p:nvPicPr>
          <p:cNvPr id="3" name="Picture 2" descr="Timeline&#10;&#10;Description automatically generated with low confidence">
            <a:extLst>
              <a:ext uri="{FF2B5EF4-FFF2-40B4-BE49-F238E27FC236}">
                <a16:creationId xmlns:a16="http://schemas.microsoft.com/office/drawing/2014/main" id="{AA813651-08EE-17C0-1B69-BB7BEEB01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174" y="1051009"/>
            <a:ext cx="5382354" cy="5454447"/>
          </a:xfrm>
          <a:prstGeom prst="rect">
            <a:avLst/>
          </a:prstGeom>
        </p:spPr>
      </p:pic>
    </p:spTree>
    <p:extLst>
      <p:ext uri="{BB962C8B-B14F-4D97-AF65-F5344CB8AC3E}">
        <p14:creationId xmlns:p14="http://schemas.microsoft.com/office/powerpoint/2010/main" val="42891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3717FF-1B6D-FE9F-9B71-40E0C9DF2E41}"/>
              </a:ext>
            </a:extLst>
          </p:cNvPr>
          <p:cNvSpPr txBox="1"/>
          <p:nvPr/>
        </p:nvSpPr>
        <p:spPr>
          <a:xfrm>
            <a:off x="552457" y="715107"/>
            <a:ext cx="7139933" cy="338554"/>
          </a:xfrm>
          <a:prstGeom prst="rect">
            <a:avLst/>
          </a:prstGeom>
        </p:spPr>
        <p:txBody>
          <a:bodyPr vert="horz" lIns="0" tIns="0" rIns="0" bIns="0" rtlCol="0" anchor="t">
            <a:noAutofit/>
          </a:bodyPr>
          <a:lstStyle/>
          <a:p>
            <a:pPr>
              <a:spcBef>
                <a:spcPct val="0"/>
              </a:spcBef>
              <a:spcAft>
                <a:spcPts val="600"/>
              </a:spcAft>
            </a:pPr>
            <a:r>
              <a:rPr lang="en-US" sz="2800" b="1" i="0" kern="1200" dirty="0">
                <a:latin typeface="+mn-lt"/>
                <a:ea typeface="Calibri" panose="020F0502020204030204" pitchFamily="34" charset="0"/>
                <a:cs typeface="Calibri" panose="020F0502020204030204" pitchFamily="34" charset="0"/>
              </a:rPr>
              <a:t>Lessons learned as an Enterprise Architect</a:t>
            </a:r>
          </a:p>
        </p:txBody>
      </p:sp>
      <p:sp>
        <p:nvSpPr>
          <p:cNvPr id="2" name="Rectangle 1">
            <a:extLst>
              <a:ext uri="{FF2B5EF4-FFF2-40B4-BE49-F238E27FC236}">
                <a16:creationId xmlns:a16="http://schemas.microsoft.com/office/drawing/2014/main" id="{461857BC-CD88-DC9F-FC31-5C440B8CEA2C}"/>
              </a:ext>
            </a:extLst>
          </p:cNvPr>
          <p:cNvSpPr/>
          <p:nvPr/>
        </p:nvSpPr>
        <p:spPr>
          <a:xfrm>
            <a:off x="2710352" y="1600200"/>
            <a:ext cx="8822518" cy="1975338"/>
          </a:xfrm>
          <a:prstGeom prst="rect">
            <a:avLst/>
          </a:prstGeom>
        </p:spPr>
        <p:txBody>
          <a:bodyPr vert="horz" lIns="0" tIns="0" rIns="0" bIns="0" rtlCol="0">
            <a:noAutofit/>
          </a:bodyPr>
          <a:lstStyle/>
          <a:p>
            <a:pPr>
              <a:spcBef>
                <a:spcPts val="600"/>
              </a:spcBef>
              <a:buSzPct val="100000"/>
            </a:pPr>
            <a:endParaRPr lang="en-US" sz="1600" dirty="0">
              <a:cs typeface="Calibri Light" panose="020F0302020204030204" pitchFamily="34" charset="0"/>
            </a:endParaRPr>
          </a:p>
          <a:p>
            <a:pPr>
              <a:spcBef>
                <a:spcPts val="600"/>
              </a:spcBef>
              <a:buSzPct val="100000"/>
            </a:pPr>
            <a:r>
              <a:rPr lang="en-US" sz="1600" b="1" dirty="0">
                <a:solidFill>
                  <a:schemeClr val="accent2"/>
                </a:solidFill>
                <a:cs typeface="Calibri Light" panose="020F0302020204030204" pitchFamily="34" charset="0"/>
              </a:rPr>
              <a:t>EA can deliver many benefits to Customer organization. </a:t>
            </a:r>
          </a:p>
          <a:p>
            <a:pPr>
              <a:spcBef>
                <a:spcPts val="600"/>
              </a:spcBef>
              <a:buSzPct val="100000"/>
            </a:pPr>
            <a:r>
              <a:rPr lang="en-US" sz="1600" dirty="0">
                <a:cs typeface="Calibri Light" panose="020F0302020204030204" pitchFamily="34" charset="0"/>
              </a:rPr>
              <a:t>1. However, to increase the likelihood of success, the EA group needs to deliver value to the business and cannot be seen solely as IT.</a:t>
            </a:r>
          </a:p>
          <a:p>
            <a:pPr>
              <a:spcBef>
                <a:spcPts val="600"/>
              </a:spcBef>
              <a:buSzPct val="100000"/>
            </a:pPr>
            <a:r>
              <a:rPr lang="en-US" sz="1600" dirty="0">
                <a:cs typeface="Calibri Light" panose="020F0302020204030204" pitchFamily="34" charset="0"/>
              </a:rPr>
              <a:t>2. Support from the Customer organization is needed.</a:t>
            </a:r>
          </a:p>
          <a:p>
            <a:pPr>
              <a:spcBef>
                <a:spcPts val="600"/>
              </a:spcBef>
              <a:buSzPct val="100000"/>
            </a:pPr>
            <a:r>
              <a:rPr lang="en-US" sz="1600" dirty="0">
                <a:cs typeface="Calibri Light" panose="020F0302020204030204" pitchFamily="34" charset="0"/>
              </a:rPr>
              <a:t>3. Traceability from the business goals and vision to engineers often does not exist.</a:t>
            </a:r>
          </a:p>
          <a:p>
            <a:pPr>
              <a:spcBef>
                <a:spcPts val="600"/>
              </a:spcBef>
              <a:buSzPct val="100000"/>
            </a:pPr>
            <a:endParaRPr lang="en-US" sz="1600" dirty="0">
              <a:cs typeface="Calibri Light" panose="020F0302020204030204" pitchFamily="34" charset="0"/>
            </a:endParaRPr>
          </a:p>
          <a:p>
            <a:pPr>
              <a:spcBef>
                <a:spcPts val="600"/>
              </a:spcBef>
              <a:buSzPct val="100000"/>
            </a:pPr>
            <a:r>
              <a:rPr lang="en-US" sz="1600" b="1" dirty="0">
                <a:solidFill>
                  <a:schemeClr val="accent2"/>
                </a:solidFill>
                <a:cs typeface="Calibri Light" panose="020F0302020204030204" pitchFamily="34" charset="0"/>
              </a:rPr>
              <a:t>Define the next steps to take:</a:t>
            </a:r>
          </a:p>
          <a:p>
            <a:pPr>
              <a:spcBef>
                <a:spcPts val="600"/>
              </a:spcBef>
              <a:buSzPct val="100000"/>
            </a:pPr>
            <a:r>
              <a:rPr lang="en-US" sz="1600" dirty="0">
                <a:cs typeface="Calibri Light" panose="020F0302020204030204" pitchFamily="34" charset="0"/>
              </a:rPr>
              <a:t>1. Create an EA value proposition based on enterprise needs that clearly articulates the expected contributions of the EA function.</a:t>
            </a:r>
          </a:p>
          <a:p>
            <a:pPr>
              <a:spcBef>
                <a:spcPts val="600"/>
              </a:spcBef>
              <a:buSzPct val="100000"/>
            </a:pPr>
            <a:r>
              <a:rPr lang="en-US" sz="1600" dirty="0">
                <a:cs typeface="Calibri Light" panose="020F0302020204030204" pitchFamily="34" charset="0"/>
              </a:rPr>
              <a:t>2. Establish the EA fundamentals (vision and mission statement, goals and objectives, and principles) needed to position the EA function to deliver the promised value proposition.</a:t>
            </a:r>
          </a:p>
          <a:p>
            <a:pPr>
              <a:spcBef>
                <a:spcPts val="600"/>
              </a:spcBef>
              <a:buSzPct val="100000"/>
            </a:pPr>
            <a:r>
              <a:rPr lang="en-US" sz="1600" dirty="0">
                <a:cs typeface="Calibri Light" panose="020F0302020204030204" pitchFamily="34" charset="0"/>
              </a:rPr>
              <a:t>3. Identify the services that EA has to provide to the organization to deliver on the promised value proposition.</a:t>
            </a:r>
          </a:p>
        </p:txBody>
      </p:sp>
    </p:spTree>
    <p:extLst>
      <p:ext uri="{BB962C8B-B14F-4D97-AF65-F5344CB8AC3E}">
        <p14:creationId xmlns:p14="http://schemas.microsoft.com/office/powerpoint/2010/main" val="390223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3717FF-1B6D-FE9F-9B71-40E0C9DF2E41}"/>
              </a:ext>
            </a:extLst>
          </p:cNvPr>
          <p:cNvSpPr txBox="1"/>
          <p:nvPr/>
        </p:nvSpPr>
        <p:spPr>
          <a:xfrm>
            <a:off x="278137" y="680817"/>
            <a:ext cx="1927853" cy="338554"/>
          </a:xfrm>
          <a:prstGeom prst="rect">
            <a:avLst/>
          </a:prstGeom>
        </p:spPr>
        <p:txBody>
          <a:bodyPr vert="horz" lIns="0" tIns="0" rIns="0" bIns="0" rtlCol="0" anchor="t">
            <a:noAutofit/>
          </a:bodyPr>
          <a:lstStyle/>
          <a:p>
            <a:pPr>
              <a:spcBef>
                <a:spcPct val="0"/>
              </a:spcBef>
              <a:spcAft>
                <a:spcPts val="600"/>
              </a:spcAft>
            </a:pPr>
            <a:r>
              <a:rPr lang="en-US" sz="2800" b="1" i="0" kern="1200" dirty="0">
                <a:latin typeface="+mn-lt"/>
                <a:ea typeface="Calibri" panose="020F0502020204030204" pitchFamily="34" charset="0"/>
                <a:cs typeface="Calibri" panose="020F0502020204030204" pitchFamily="34" charset="0"/>
              </a:rPr>
              <a:t>Helpful links</a:t>
            </a:r>
          </a:p>
        </p:txBody>
      </p:sp>
      <p:sp>
        <p:nvSpPr>
          <p:cNvPr id="3" name="Rectangle 2">
            <a:extLst>
              <a:ext uri="{FF2B5EF4-FFF2-40B4-BE49-F238E27FC236}">
                <a16:creationId xmlns:a16="http://schemas.microsoft.com/office/drawing/2014/main" id="{94329D63-B6F6-63D5-E3EC-624DEBD9945D}"/>
              </a:ext>
            </a:extLst>
          </p:cNvPr>
          <p:cNvSpPr/>
          <p:nvPr/>
        </p:nvSpPr>
        <p:spPr>
          <a:xfrm>
            <a:off x="2550942" y="1668078"/>
            <a:ext cx="6193008" cy="3008772"/>
          </a:xfrm>
          <a:prstGeom prst="rect">
            <a:avLst/>
          </a:prstGeom>
        </p:spPr>
        <p:txBody>
          <a:bodyPr wrap="square">
            <a:spAutoFit/>
          </a:bodyPr>
          <a:lstStyle/>
          <a:p>
            <a:pPr marL="285750" lvl="1" indent="-285750">
              <a:lnSpc>
                <a:spcPct val="150000"/>
              </a:lnSpc>
              <a:buSzPct val="100000"/>
              <a:buFont typeface="Wingdings" panose="05000000000000000000" pitchFamily="2" charset="2"/>
              <a:buChar char="v"/>
            </a:pPr>
            <a:r>
              <a:rPr lang="en-US" sz="1600" dirty="0">
                <a:latin typeface="Calibri" panose="020F0502020204030204" pitchFamily="34" charset="0"/>
                <a:ea typeface="Calibri Light" charset="0"/>
                <a:cs typeface="Calibri" panose="020F0502020204030204" pitchFamily="34" charset="0"/>
              </a:rPr>
              <a:t>Model Driven Architecture - </a:t>
            </a:r>
            <a:r>
              <a:rPr lang="en-US" sz="1600" dirty="0">
                <a:latin typeface="Calibri" panose="020F0502020204030204" pitchFamily="34" charset="0"/>
                <a:ea typeface="Calibri Light" charset="0"/>
                <a:cs typeface="Calibri" panose="020F0502020204030204" pitchFamily="34" charset="0"/>
                <a:hlinkClick r:id="rId3"/>
              </a:rPr>
              <a:t>link</a:t>
            </a:r>
            <a:r>
              <a:rPr lang="en-US" sz="1600" dirty="0">
                <a:latin typeface="Calibri" panose="020F0502020204030204" pitchFamily="34" charset="0"/>
                <a:ea typeface="Calibri Light" charset="0"/>
                <a:cs typeface="Calibri" panose="020F0502020204030204" pitchFamily="34" charset="0"/>
              </a:rPr>
              <a:t> </a:t>
            </a:r>
          </a:p>
          <a:p>
            <a:pPr marL="285750" lvl="1" indent="-285750">
              <a:lnSpc>
                <a:spcPct val="150000"/>
              </a:lnSpc>
              <a:buSzPct val="100000"/>
              <a:buFont typeface="Wingdings" panose="05000000000000000000" pitchFamily="2" charset="2"/>
              <a:buChar char="v"/>
            </a:pPr>
            <a:r>
              <a:rPr lang="en-US" sz="1600" dirty="0">
                <a:latin typeface="Calibri" panose="020F0502020204030204" pitchFamily="34" charset="0"/>
                <a:ea typeface="Calibri Light" charset="0"/>
                <a:cs typeface="Calibri" panose="020F0502020204030204" pitchFamily="34" charset="0"/>
              </a:rPr>
              <a:t>Business Architecture Info - </a:t>
            </a:r>
            <a:r>
              <a:rPr lang="en-US" sz="1600" dirty="0">
                <a:latin typeface="Calibri" panose="020F0502020204030204" pitchFamily="34" charset="0"/>
                <a:ea typeface="Calibri Light" charset="0"/>
                <a:cs typeface="Calibri" panose="020F0502020204030204" pitchFamily="34" charset="0"/>
                <a:hlinkClick r:id="rId4"/>
              </a:rPr>
              <a:t>link</a:t>
            </a:r>
            <a:r>
              <a:rPr lang="en-US" sz="1600" dirty="0">
                <a:latin typeface="Calibri" panose="020F0502020204030204" pitchFamily="34" charset="0"/>
                <a:ea typeface="Calibri Light" charset="0"/>
                <a:cs typeface="Calibri" panose="020F0502020204030204" pitchFamily="34" charset="0"/>
              </a:rPr>
              <a:t> </a:t>
            </a:r>
          </a:p>
          <a:p>
            <a:pPr marL="285750" lvl="1" indent="-285750">
              <a:lnSpc>
                <a:spcPct val="150000"/>
              </a:lnSpc>
              <a:buSzPct val="100000"/>
              <a:buFont typeface="Wingdings" panose="05000000000000000000" pitchFamily="2" charset="2"/>
              <a:buChar char="v"/>
            </a:pPr>
            <a:r>
              <a:rPr lang="en-US" sz="1600" dirty="0">
                <a:latin typeface="Calibri" panose="020F0502020204030204" pitchFamily="34" charset="0"/>
                <a:ea typeface="Calibri Light" charset="0"/>
                <a:cs typeface="Calibri" panose="020F0502020204030204" pitchFamily="34" charset="0"/>
              </a:rPr>
              <a:t>The TOGAF® Standard, 10th Edition – </a:t>
            </a:r>
            <a:r>
              <a:rPr lang="en-US" sz="1600" dirty="0">
                <a:latin typeface="Calibri" panose="020F0502020204030204" pitchFamily="34" charset="0"/>
                <a:ea typeface="Calibri Light" charset="0"/>
                <a:cs typeface="Calibri" panose="020F0502020204030204" pitchFamily="34" charset="0"/>
                <a:hlinkClick r:id="rId5"/>
              </a:rPr>
              <a:t>link</a:t>
            </a:r>
            <a:endParaRPr lang="en-US" sz="1600" dirty="0">
              <a:latin typeface="Calibri" panose="020F0502020204030204" pitchFamily="34" charset="0"/>
              <a:ea typeface="Calibri Light" charset="0"/>
              <a:cs typeface="Calibri" panose="020F0502020204030204" pitchFamily="34" charset="0"/>
            </a:endParaRPr>
          </a:p>
          <a:p>
            <a:pPr marL="285750" lvl="1" indent="-285750">
              <a:lnSpc>
                <a:spcPct val="150000"/>
              </a:lnSpc>
              <a:buSzPct val="100000"/>
              <a:buFont typeface="Wingdings" panose="05000000000000000000" pitchFamily="2" charset="2"/>
              <a:buChar char="v"/>
            </a:pPr>
            <a:r>
              <a:rPr lang="en-US" sz="1600" dirty="0">
                <a:latin typeface="Calibri" panose="020F0502020204030204" pitchFamily="34" charset="0"/>
                <a:ea typeface="Calibri Light" charset="0"/>
                <a:cs typeface="Calibri" panose="020F0502020204030204" pitchFamily="34" charset="0"/>
              </a:rPr>
              <a:t>Archi: Architecture modeling – </a:t>
            </a:r>
            <a:r>
              <a:rPr lang="en-US" sz="1600" dirty="0">
                <a:latin typeface="Calibri" panose="020F0502020204030204" pitchFamily="34" charset="0"/>
                <a:ea typeface="Calibri Light" charset="0"/>
                <a:cs typeface="Calibri" panose="020F0502020204030204" pitchFamily="34" charset="0"/>
                <a:hlinkClick r:id="rId6"/>
              </a:rPr>
              <a:t>link</a:t>
            </a:r>
            <a:endParaRPr lang="en-US" sz="1600" dirty="0">
              <a:latin typeface="Calibri" panose="020F0502020204030204" pitchFamily="34" charset="0"/>
              <a:ea typeface="Calibri Light" charset="0"/>
              <a:cs typeface="Calibri" panose="020F0502020204030204" pitchFamily="34" charset="0"/>
            </a:endParaRPr>
          </a:p>
          <a:p>
            <a:pPr marL="285750" lvl="1" indent="-285750">
              <a:lnSpc>
                <a:spcPct val="150000"/>
              </a:lnSpc>
              <a:buSzPct val="100000"/>
              <a:buFont typeface="Wingdings" panose="05000000000000000000" pitchFamily="2" charset="2"/>
              <a:buChar char="v"/>
            </a:pPr>
            <a:r>
              <a:rPr lang="en-US" sz="1600" dirty="0">
                <a:latin typeface="Calibri" panose="020F0502020204030204" pitchFamily="34" charset="0"/>
                <a:ea typeface="Calibri Light" charset="0"/>
                <a:cs typeface="Calibri" panose="020F0502020204030204" pitchFamily="34" charset="0"/>
              </a:rPr>
              <a:t>ArchiMate® 3.1 Specification – </a:t>
            </a:r>
            <a:r>
              <a:rPr lang="en-US" sz="1600" dirty="0">
                <a:latin typeface="Calibri" panose="020F0502020204030204" pitchFamily="34" charset="0"/>
                <a:ea typeface="Calibri Light" charset="0"/>
                <a:cs typeface="Calibri" panose="020F0502020204030204" pitchFamily="34" charset="0"/>
                <a:hlinkClick r:id="rId7"/>
              </a:rPr>
              <a:t>link</a:t>
            </a:r>
            <a:endParaRPr lang="en-US" sz="1600" dirty="0">
              <a:latin typeface="Calibri" panose="020F0502020204030204" pitchFamily="34" charset="0"/>
              <a:ea typeface="Calibri Light" charset="0"/>
              <a:cs typeface="Calibri" panose="020F0502020204030204" pitchFamily="34" charset="0"/>
            </a:endParaRPr>
          </a:p>
          <a:p>
            <a:pPr marL="285750" lvl="1" indent="-285750">
              <a:lnSpc>
                <a:spcPct val="150000"/>
              </a:lnSpc>
              <a:buSzPct val="100000"/>
              <a:buFont typeface="Wingdings" panose="05000000000000000000" pitchFamily="2" charset="2"/>
              <a:buChar char="v"/>
            </a:pPr>
            <a:r>
              <a:rPr lang="en-US" sz="1600" dirty="0">
                <a:latin typeface="Calibri" panose="020F0502020204030204" pitchFamily="34" charset="0"/>
                <a:ea typeface="Calibri Light" charset="0"/>
                <a:cs typeface="Calibri" panose="020F0502020204030204" pitchFamily="34" charset="0"/>
              </a:rPr>
              <a:t>The IT4IT™ Reference Architecture – </a:t>
            </a:r>
            <a:r>
              <a:rPr lang="en-US" sz="1600" dirty="0">
                <a:latin typeface="Calibri" panose="020F0502020204030204" pitchFamily="34" charset="0"/>
                <a:ea typeface="Calibri Light" charset="0"/>
                <a:cs typeface="Calibri" panose="020F0502020204030204" pitchFamily="34" charset="0"/>
                <a:hlinkClick r:id="rId8"/>
              </a:rPr>
              <a:t>link1</a:t>
            </a:r>
            <a:r>
              <a:rPr lang="en-US" sz="1600" dirty="0">
                <a:latin typeface="Calibri" panose="020F0502020204030204" pitchFamily="34" charset="0"/>
                <a:ea typeface="Calibri Light" charset="0"/>
                <a:cs typeface="Calibri" panose="020F0502020204030204" pitchFamily="34" charset="0"/>
              </a:rPr>
              <a:t> </a:t>
            </a:r>
            <a:r>
              <a:rPr lang="en-US" sz="1600" dirty="0">
                <a:latin typeface="Calibri" panose="020F0502020204030204" pitchFamily="34" charset="0"/>
                <a:ea typeface="Calibri Light" charset="0"/>
                <a:cs typeface="Calibri" panose="020F0502020204030204" pitchFamily="34" charset="0"/>
                <a:hlinkClick r:id="rId9"/>
              </a:rPr>
              <a:t>link2</a:t>
            </a:r>
            <a:endParaRPr lang="en-US" sz="1600" dirty="0">
              <a:latin typeface="Calibri" panose="020F0502020204030204" pitchFamily="34" charset="0"/>
              <a:ea typeface="Calibri Light" charset="0"/>
              <a:cs typeface="Calibri" panose="020F0502020204030204" pitchFamily="34" charset="0"/>
            </a:endParaRPr>
          </a:p>
          <a:p>
            <a:pPr marL="285750" lvl="1" indent="-285750">
              <a:lnSpc>
                <a:spcPct val="150000"/>
              </a:lnSpc>
              <a:buSzPct val="100000"/>
              <a:buFont typeface="Wingdings" panose="05000000000000000000" pitchFamily="2" charset="2"/>
              <a:buChar char="v"/>
            </a:pPr>
            <a:r>
              <a:rPr lang="en-US" sz="1600" dirty="0">
                <a:latin typeface="Calibri" panose="020F0502020204030204" pitchFamily="34" charset="0"/>
                <a:ea typeface="Calibri Light" charset="0"/>
                <a:cs typeface="Calibri" panose="020F0502020204030204" pitchFamily="34" charset="0"/>
              </a:rPr>
              <a:t>ITIL® 4: framework for the management of IT-enabled services – </a:t>
            </a:r>
            <a:r>
              <a:rPr lang="en-US" sz="1600" dirty="0">
                <a:latin typeface="Calibri" panose="020F0502020204030204" pitchFamily="34" charset="0"/>
                <a:ea typeface="Calibri Light" charset="0"/>
                <a:cs typeface="Calibri" panose="020F0502020204030204" pitchFamily="34" charset="0"/>
                <a:hlinkClick r:id="rId10"/>
              </a:rPr>
              <a:t>link</a:t>
            </a:r>
            <a:endParaRPr lang="en-US" sz="1600" dirty="0">
              <a:latin typeface="Calibri" panose="020F0502020204030204" pitchFamily="34" charset="0"/>
              <a:ea typeface="Calibri Light" charset="0"/>
              <a:cs typeface="Calibri" panose="020F0502020204030204" pitchFamily="34" charset="0"/>
            </a:endParaRPr>
          </a:p>
          <a:p>
            <a:pPr marL="285750" lvl="1" indent="-285750">
              <a:lnSpc>
                <a:spcPct val="150000"/>
              </a:lnSpc>
              <a:buSzPct val="100000"/>
              <a:buFont typeface="Wingdings" panose="05000000000000000000" pitchFamily="2" charset="2"/>
              <a:buChar char="v"/>
            </a:pPr>
            <a:r>
              <a:rPr lang="en-US" sz="1600" dirty="0">
                <a:latin typeface="Calibri" panose="020F0502020204030204" pitchFamily="34" charset="0"/>
                <a:ea typeface="Calibri Light" charset="0"/>
                <a:cs typeface="Calibri" panose="020F0502020204030204" pitchFamily="34" charset="0"/>
              </a:rPr>
              <a:t>Practical Model-Driven Enterprise Architecture- </a:t>
            </a:r>
            <a:r>
              <a:rPr lang="en-US" sz="1600" dirty="0">
                <a:solidFill>
                  <a:schemeClr val="accent2"/>
                </a:solidFill>
                <a:latin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link</a:t>
            </a:r>
            <a:endParaRPr lang="en-US" sz="1600" dirty="0">
              <a:solidFill>
                <a:schemeClr val="accent2"/>
              </a:solidFill>
              <a:latin typeface="Calibri" panose="020F0502020204030204" pitchFamily="34" charset="0"/>
              <a:cs typeface="Calibri" panose="020F0502020204030204" pitchFamily="34" charset="0"/>
            </a:endParaRPr>
          </a:p>
        </p:txBody>
      </p:sp>
      <p:pic>
        <p:nvPicPr>
          <p:cNvPr id="4" name="Content Placeholder 6">
            <a:extLst>
              <a:ext uri="{FF2B5EF4-FFF2-40B4-BE49-F238E27FC236}">
                <a16:creationId xmlns:a16="http://schemas.microsoft.com/office/drawing/2014/main" id="{FA606F32-D0CC-9F3E-0BA1-03816587C655}"/>
              </a:ext>
            </a:extLst>
          </p:cNvPr>
          <p:cNvPicPr>
            <a:picLocks noChangeAspect="1"/>
          </p:cNvPicPr>
          <p:nvPr/>
        </p:nvPicPr>
        <p:blipFill>
          <a:blip r:embed="rId12"/>
          <a:stretch>
            <a:fillRect/>
          </a:stretch>
        </p:blipFill>
        <p:spPr>
          <a:xfrm>
            <a:off x="8609084" y="1246544"/>
            <a:ext cx="3491234" cy="3948742"/>
          </a:xfrm>
          <a:prstGeom prst="rect">
            <a:avLst/>
          </a:prstGeom>
        </p:spPr>
      </p:pic>
    </p:spTree>
    <p:extLst>
      <p:ext uri="{BB962C8B-B14F-4D97-AF65-F5344CB8AC3E}">
        <p14:creationId xmlns:p14="http://schemas.microsoft.com/office/powerpoint/2010/main" val="2283200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04-149F-483B-9C36-B2E8E6079125}"/>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C20DB733-A96F-402B-9FC2-8727F29509EB}"/>
              </a:ext>
            </a:extLst>
          </p:cNvPr>
          <p:cNvSpPr>
            <a:spLocks noGrp="1"/>
          </p:cNvSpPr>
          <p:nvPr>
            <p:ph type="body" sz="quarter" idx="10"/>
          </p:nvPr>
        </p:nvSpPr>
        <p:spPr>
          <a:xfrm>
            <a:off x="7907338" y="2286001"/>
            <a:ext cx="3827462" cy="398870"/>
          </a:xfrm>
        </p:spPr>
        <p:txBody>
          <a:bodyPr/>
          <a:lstStyle/>
          <a:p>
            <a:r>
              <a:rPr lang="en-US" dirty="0"/>
              <a:t>For more information, contact</a:t>
            </a:r>
          </a:p>
          <a:p>
            <a:endParaRPr lang="en-US" dirty="0"/>
          </a:p>
        </p:txBody>
      </p:sp>
      <p:sp>
        <p:nvSpPr>
          <p:cNvPr id="4" name="Text Placeholder 3">
            <a:extLst>
              <a:ext uri="{FF2B5EF4-FFF2-40B4-BE49-F238E27FC236}">
                <a16:creationId xmlns:a16="http://schemas.microsoft.com/office/drawing/2014/main" id="{B14AF79E-C6FD-4C37-B8AF-13EF2F30B0D7}"/>
              </a:ext>
            </a:extLst>
          </p:cNvPr>
          <p:cNvSpPr>
            <a:spLocks noGrp="1"/>
          </p:cNvSpPr>
          <p:nvPr>
            <p:ph type="body" sz="quarter" idx="11"/>
          </p:nvPr>
        </p:nvSpPr>
        <p:spPr/>
        <p:txBody>
          <a:bodyPr/>
          <a:lstStyle/>
          <a:p>
            <a:r>
              <a:rPr lang="en-US" dirty="0"/>
              <a:t>Mykhaylo Stepanyak</a:t>
            </a:r>
          </a:p>
        </p:txBody>
      </p:sp>
      <p:sp>
        <p:nvSpPr>
          <p:cNvPr id="5" name="Text Placeholder 4">
            <a:extLst>
              <a:ext uri="{FF2B5EF4-FFF2-40B4-BE49-F238E27FC236}">
                <a16:creationId xmlns:a16="http://schemas.microsoft.com/office/drawing/2014/main" id="{82E22A52-8BB2-47DD-A61D-13EACB6DD433}"/>
              </a:ext>
            </a:extLst>
          </p:cNvPr>
          <p:cNvSpPr>
            <a:spLocks noGrp="1"/>
          </p:cNvSpPr>
          <p:nvPr>
            <p:ph type="body" sz="quarter" idx="12"/>
          </p:nvPr>
        </p:nvSpPr>
        <p:spPr/>
        <p:txBody>
          <a:bodyPr/>
          <a:lstStyle/>
          <a:p>
            <a:r>
              <a:rPr lang="en-US" dirty="0"/>
              <a:t>Solution Architect II</a:t>
            </a:r>
          </a:p>
        </p:txBody>
      </p:sp>
      <p:sp>
        <p:nvSpPr>
          <p:cNvPr id="6" name="Text Placeholder 5">
            <a:extLst>
              <a:ext uri="{FF2B5EF4-FFF2-40B4-BE49-F238E27FC236}">
                <a16:creationId xmlns:a16="http://schemas.microsoft.com/office/drawing/2014/main" id="{28825BDA-BA32-4F1F-B6A3-85A38E19B993}"/>
              </a:ext>
            </a:extLst>
          </p:cNvPr>
          <p:cNvSpPr>
            <a:spLocks noGrp="1"/>
          </p:cNvSpPr>
          <p:nvPr>
            <p:ph type="body" sz="quarter" idx="13"/>
          </p:nvPr>
        </p:nvSpPr>
        <p:spPr/>
        <p:txBody>
          <a:bodyPr/>
          <a:lstStyle/>
          <a:p>
            <a:r>
              <a:rPr lang="en-US" dirty="0"/>
              <a:t>Mykhaylo_Stepanyak@epam.com</a:t>
            </a:r>
          </a:p>
        </p:txBody>
      </p:sp>
      <p:sp>
        <p:nvSpPr>
          <p:cNvPr id="8" name="Text Placeholder 7">
            <a:extLst>
              <a:ext uri="{FF2B5EF4-FFF2-40B4-BE49-F238E27FC236}">
                <a16:creationId xmlns:a16="http://schemas.microsoft.com/office/drawing/2014/main" id="{1EF4CF28-52EB-435D-9F0F-363A7CD5F5C9}"/>
              </a:ext>
            </a:extLst>
          </p:cNvPr>
          <p:cNvSpPr>
            <a:spLocks noGrp="1"/>
          </p:cNvSpPr>
          <p:nvPr>
            <p:ph type="body" sz="quarter" idx="15"/>
          </p:nvPr>
        </p:nvSpPr>
        <p:spPr>
          <a:xfrm>
            <a:off x="7907338" y="3982998"/>
            <a:ext cx="3827462" cy="225126"/>
          </a:xfrm>
        </p:spPr>
        <p:txBody>
          <a:bodyPr/>
          <a:lstStyle/>
          <a:p>
            <a:r>
              <a:rPr lang="en-US" dirty="0"/>
              <a:t>Lviv, Ukraine</a:t>
            </a:r>
          </a:p>
        </p:txBody>
      </p:sp>
      <p:pic>
        <p:nvPicPr>
          <p:cNvPr id="10" name="Picture 9" descr="Shape, rectangle&#10;&#10;Description automatically generated">
            <a:extLst>
              <a:ext uri="{FF2B5EF4-FFF2-40B4-BE49-F238E27FC236}">
                <a16:creationId xmlns:a16="http://schemas.microsoft.com/office/drawing/2014/main" id="{1830CF4B-D519-615E-F0E9-3224110BC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7254" y="4010799"/>
            <a:ext cx="254444" cy="169524"/>
          </a:xfrm>
          <a:prstGeom prst="rect">
            <a:avLst/>
          </a:prstGeom>
        </p:spPr>
      </p:pic>
    </p:spTree>
    <p:extLst>
      <p:ext uri="{BB962C8B-B14F-4D97-AF65-F5344CB8AC3E}">
        <p14:creationId xmlns:p14="http://schemas.microsoft.com/office/powerpoint/2010/main" val="416499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Placeholder 51" descr="A picture containing outdoor&#10;&#10;Description automatically generated">
            <a:extLst>
              <a:ext uri="{FF2B5EF4-FFF2-40B4-BE49-F238E27FC236}">
                <a16:creationId xmlns:a16="http://schemas.microsoft.com/office/drawing/2014/main" id="{67891D61-7051-E605-397D-99A10A88BB4F}"/>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t="7792" b="7792"/>
          <a:stretch>
            <a:fillRect/>
          </a:stretch>
        </p:blipFill>
        <p:spPr>
          <a:xfrm>
            <a:off x="0" y="0"/>
            <a:ext cx="3943352" cy="6858000"/>
          </a:xfrm>
        </p:spPr>
      </p:pic>
      <p:sp>
        <p:nvSpPr>
          <p:cNvPr id="48" name="Rectangle 47">
            <a:extLst>
              <a:ext uri="{FF2B5EF4-FFF2-40B4-BE49-F238E27FC236}">
                <a16:creationId xmlns:a16="http://schemas.microsoft.com/office/drawing/2014/main" id="{A07CAE16-6E88-07FE-8684-0E74F9EE72A5}"/>
              </a:ext>
            </a:extLst>
          </p:cNvPr>
          <p:cNvSpPr/>
          <p:nvPr/>
        </p:nvSpPr>
        <p:spPr bwMode="auto">
          <a:xfrm flipH="1">
            <a:off x="0" y="0"/>
            <a:ext cx="3943352" cy="6866108"/>
          </a:xfrm>
          <a:prstGeom prst="rect">
            <a:avLst/>
          </a:prstGeom>
          <a:gradFill flip="none" rotWithShape="1">
            <a:gsLst>
              <a:gs pos="0">
                <a:schemeClr val="accent6">
                  <a:lumMod val="89000"/>
                  <a:alpha val="40000"/>
                </a:schemeClr>
              </a:gs>
              <a:gs pos="23000">
                <a:schemeClr val="accent6">
                  <a:lumMod val="89000"/>
                  <a:alpha val="79000"/>
                </a:schemeClr>
              </a:gs>
              <a:gs pos="69000">
                <a:schemeClr val="accent6">
                  <a:lumMod val="75000"/>
                </a:schemeClr>
              </a:gs>
              <a:gs pos="97000">
                <a:schemeClr val="accent6">
                  <a:lumMod val="70000"/>
                </a:schemeClr>
              </a:gs>
            </a:gsLst>
            <a:path path="circle">
              <a:fillToRect l="100000" t="100000"/>
            </a:path>
            <a:tileRect r="-100000" b="-100000"/>
          </a:gradFill>
          <a:ln>
            <a:noFill/>
          </a:ln>
          <a:effectLst/>
        </p:spPr>
        <p:txBody>
          <a:bodyPr wrap="square" lIns="0" tIns="0" rIns="0" bIns="0"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6" name="Title 5">
            <a:extLst>
              <a:ext uri="{FF2B5EF4-FFF2-40B4-BE49-F238E27FC236}">
                <a16:creationId xmlns:a16="http://schemas.microsoft.com/office/drawing/2014/main" id="{E9DE4389-AB25-4700-9458-20BE18A36ECB}"/>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FC029847-8EF5-41DA-A854-96AE86F3DF34}"/>
              </a:ext>
            </a:extLst>
          </p:cNvPr>
          <p:cNvSpPr>
            <a:spLocks noGrp="1"/>
          </p:cNvSpPr>
          <p:nvPr>
            <p:ph type="body" sz="quarter" idx="10"/>
          </p:nvPr>
        </p:nvSpPr>
        <p:spPr/>
        <p:txBody>
          <a:bodyPr/>
          <a:lstStyle/>
          <a:p>
            <a:r>
              <a:rPr lang="en-US" dirty="0">
                <a:solidFill>
                  <a:schemeClr val="tx1"/>
                </a:solidFill>
              </a:rPr>
              <a:t>01</a:t>
            </a:r>
          </a:p>
        </p:txBody>
      </p:sp>
      <p:sp>
        <p:nvSpPr>
          <p:cNvPr id="8" name="Text Placeholder 7">
            <a:extLst>
              <a:ext uri="{FF2B5EF4-FFF2-40B4-BE49-F238E27FC236}">
                <a16:creationId xmlns:a16="http://schemas.microsoft.com/office/drawing/2014/main" id="{DAC068AE-CB6D-4360-B396-98C64103FF1F}"/>
              </a:ext>
            </a:extLst>
          </p:cNvPr>
          <p:cNvSpPr>
            <a:spLocks noGrp="1"/>
          </p:cNvSpPr>
          <p:nvPr>
            <p:ph type="body" sz="quarter" idx="11"/>
          </p:nvPr>
        </p:nvSpPr>
        <p:spPr/>
        <p:txBody>
          <a:bodyPr/>
          <a:lstStyle/>
          <a:p>
            <a:r>
              <a:rPr lang="en-US" dirty="0">
                <a:solidFill>
                  <a:schemeClr val="tx1"/>
                </a:solidFill>
              </a:rPr>
              <a:t>02</a:t>
            </a:r>
          </a:p>
        </p:txBody>
      </p:sp>
      <p:sp>
        <p:nvSpPr>
          <p:cNvPr id="9" name="Text Placeholder 8">
            <a:extLst>
              <a:ext uri="{FF2B5EF4-FFF2-40B4-BE49-F238E27FC236}">
                <a16:creationId xmlns:a16="http://schemas.microsoft.com/office/drawing/2014/main" id="{63C6618E-CE6F-4510-AFC0-3C9DA7DBEC1E}"/>
              </a:ext>
            </a:extLst>
          </p:cNvPr>
          <p:cNvSpPr>
            <a:spLocks noGrp="1"/>
          </p:cNvSpPr>
          <p:nvPr>
            <p:ph type="body" sz="quarter" idx="12"/>
          </p:nvPr>
        </p:nvSpPr>
        <p:spPr/>
        <p:txBody>
          <a:bodyPr/>
          <a:lstStyle/>
          <a:p>
            <a:r>
              <a:rPr lang="en-US" dirty="0">
                <a:solidFill>
                  <a:schemeClr val="tx1"/>
                </a:solidFill>
              </a:rPr>
              <a:t>03</a:t>
            </a:r>
          </a:p>
        </p:txBody>
      </p:sp>
      <p:sp>
        <p:nvSpPr>
          <p:cNvPr id="10" name="Text Placeholder 9">
            <a:extLst>
              <a:ext uri="{FF2B5EF4-FFF2-40B4-BE49-F238E27FC236}">
                <a16:creationId xmlns:a16="http://schemas.microsoft.com/office/drawing/2014/main" id="{B001AB42-580A-48E8-9873-B2FA3D3F401C}"/>
              </a:ext>
            </a:extLst>
          </p:cNvPr>
          <p:cNvSpPr>
            <a:spLocks noGrp="1"/>
          </p:cNvSpPr>
          <p:nvPr>
            <p:ph type="body" sz="quarter" idx="13"/>
          </p:nvPr>
        </p:nvSpPr>
        <p:spPr/>
        <p:txBody>
          <a:bodyPr/>
          <a:lstStyle/>
          <a:p>
            <a:r>
              <a:rPr lang="en-US" dirty="0">
                <a:solidFill>
                  <a:schemeClr val="tx1"/>
                </a:solidFill>
              </a:rPr>
              <a:t>04</a:t>
            </a:r>
          </a:p>
        </p:txBody>
      </p:sp>
      <p:sp>
        <p:nvSpPr>
          <p:cNvPr id="11" name="Text Placeholder 10">
            <a:extLst>
              <a:ext uri="{FF2B5EF4-FFF2-40B4-BE49-F238E27FC236}">
                <a16:creationId xmlns:a16="http://schemas.microsoft.com/office/drawing/2014/main" id="{932991CC-6FDD-4B01-AFC4-2B087D37F09C}"/>
              </a:ext>
            </a:extLst>
          </p:cNvPr>
          <p:cNvSpPr>
            <a:spLocks noGrp="1"/>
          </p:cNvSpPr>
          <p:nvPr>
            <p:ph type="body" sz="quarter" idx="14"/>
          </p:nvPr>
        </p:nvSpPr>
        <p:spPr/>
        <p:txBody>
          <a:bodyPr/>
          <a:lstStyle/>
          <a:p>
            <a:r>
              <a:rPr lang="en-US" dirty="0">
                <a:solidFill>
                  <a:schemeClr val="tx1"/>
                </a:solidFill>
              </a:rPr>
              <a:t>05</a:t>
            </a:r>
          </a:p>
        </p:txBody>
      </p:sp>
      <p:sp>
        <p:nvSpPr>
          <p:cNvPr id="12" name="Text Placeholder 11">
            <a:extLst>
              <a:ext uri="{FF2B5EF4-FFF2-40B4-BE49-F238E27FC236}">
                <a16:creationId xmlns:a16="http://schemas.microsoft.com/office/drawing/2014/main" id="{6AFD2537-5F1D-42D6-80E5-F0F700AF43D4}"/>
              </a:ext>
            </a:extLst>
          </p:cNvPr>
          <p:cNvSpPr>
            <a:spLocks noGrp="1"/>
          </p:cNvSpPr>
          <p:nvPr>
            <p:ph type="body" sz="quarter" idx="15"/>
          </p:nvPr>
        </p:nvSpPr>
        <p:spPr/>
        <p:txBody>
          <a:bodyPr/>
          <a:lstStyle/>
          <a:p>
            <a:r>
              <a:rPr lang="en-US" dirty="0">
                <a:solidFill>
                  <a:schemeClr val="tx1"/>
                </a:solidFill>
              </a:rPr>
              <a:t>06</a:t>
            </a:r>
          </a:p>
        </p:txBody>
      </p:sp>
      <p:sp>
        <p:nvSpPr>
          <p:cNvPr id="13" name="Text Placeholder 12">
            <a:extLst>
              <a:ext uri="{FF2B5EF4-FFF2-40B4-BE49-F238E27FC236}">
                <a16:creationId xmlns:a16="http://schemas.microsoft.com/office/drawing/2014/main" id="{2D9806AB-5574-49F3-B4BD-9684B4AAFC5A}"/>
              </a:ext>
            </a:extLst>
          </p:cNvPr>
          <p:cNvSpPr>
            <a:spLocks noGrp="1"/>
          </p:cNvSpPr>
          <p:nvPr>
            <p:ph type="body" sz="quarter" idx="16"/>
          </p:nvPr>
        </p:nvSpPr>
        <p:spPr/>
        <p:txBody>
          <a:bodyPr/>
          <a:lstStyle/>
          <a:p>
            <a:r>
              <a:rPr lang="en-US" dirty="0">
                <a:solidFill>
                  <a:schemeClr val="tx1"/>
                </a:solidFill>
                <a:effectLst/>
              </a:rPr>
              <a:t>Self-Introduction</a:t>
            </a:r>
          </a:p>
        </p:txBody>
      </p:sp>
      <p:sp>
        <p:nvSpPr>
          <p:cNvPr id="14" name="Text Placeholder 13">
            <a:extLst>
              <a:ext uri="{FF2B5EF4-FFF2-40B4-BE49-F238E27FC236}">
                <a16:creationId xmlns:a16="http://schemas.microsoft.com/office/drawing/2014/main" id="{4C0C2B30-FC04-4B9A-AF6B-7B796513355C}"/>
              </a:ext>
            </a:extLst>
          </p:cNvPr>
          <p:cNvSpPr>
            <a:spLocks noGrp="1"/>
          </p:cNvSpPr>
          <p:nvPr>
            <p:ph type="body" sz="quarter" idx="17"/>
          </p:nvPr>
        </p:nvSpPr>
        <p:spPr>
          <a:xfrm>
            <a:off x="4818930" y="1884106"/>
            <a:ext cx="5033729" cy="321627"/>
          </a:xfrm>
        </p:spPr>
        <p:txBody>
          <a:bodyPr/>
          <a:lstStyle/>
          <a:p>
            <a:r>
              <a:rPr lang="en-US" dirty="0">
                <a:solidFill>
                  <a:schemeClr val="tx1"/>
                </a:solidFill>
                <a:effectLst/>
              </a:rPr>
              <a:t>Why do you need an architecture repository?</a:t>
            </a:r>
          </a:p>
        </p:txBody>
      </p:sp>
      <p:sp>
        <p:nvSpPr>
          <p:cNvPr id="15" name="Text Placeholder 14">
            <a:extLst>
              <a:ext uri="{FF2B5EF4-FFF2-40B4-BE49-F238E27FC236}">
                <a16:creationId xmlns:a16="http://schemas.microsoft.com/office/drawing/2014/main" id="{FD44A095-AD86-44EE-B010-3B1432110FC5}"/>
              </a:ext>
            </a:extLst>
          </p:cNvPr>
          <p:cNvSpPr>
            <a:spLocks noGrp="1"/>
          </p:cNvSpPr>
          <p:nvPr>
            <p:ph type="body" sz="quarter" idx="18"/>
          </p:nvPr>
        </p:nvSpPr>
        <p:spPr/>
        <p:txBody>
          <a:bodyPr/>
          <a:lstStyle/>
          <a:p>
            <a:r>
              <a:rPr lang="en-US" dirty="0">
                <a:solidFill>
                  <a:schemeClr val="tx1"/>
                </a:solidFill>
                <a:effectLst/>
              </a:rPr>
              <a:t>Model-Driven Enterprise Architecture</a:t>
            </a:r>
          </a:p>
        </p:txBody>
      </p:sp>
      <p:sp>
        <p:nvSpPr>
          <p:cNvPr id="16" name="Text Placeholder 15">
            <a:extLst>
              <a:ext uri="{FF2B5EF4-FFF2-40B4-BE49-F238E27FC236}">
                <a16:creationId xmlns:a16="http://schemas.microsoft.com/office/drawing/2014/main" id="{6916A3D7-749F-4CE6-A188-E5DC89081F1C}"/>
              </a:ext>
            </a:extLst>
          </p:cNvPr>
          <p:cNvSpPr>
            <a:spLocks noGrp="1"/>
          </p:cNvSpPr>
          <p:nvPr>
            <p:ph type="body" sz="quarter" idx="19"/>
          </p:nvPr>
        </p:nvSpPr>
        <p:spPr/>
        <p:txBody>
          <a:bodyPr/>
          <a:lstStyle/>
          <a:p>
            <a:r>
              <a:rPr lang="en-US" dirty="0">
                <a:solidFill>
                  <a:schemeClr val="tx1"/>
                </a:solidFill>
                <a:effectLst/>
              </a:rPr>
              <a:t>Architecture Frameworks and Tools</a:t>
            </a:r>
          </a:p>
        </p:txBody>
      </p:sp>
      <p:sp>
        <p:nvSpPr>
          <p:cNvPr id="17" name="Text Placeholder 16">
            <a:extLst>
              <a:ext uri="{FF2B5EF4-FFF2-40B4-BE49-F238E27FC236}">
                <a16:creationId xmlns:a16="http://schemas.microsoft.com/office/drawing/2014/main" id="{12273422-ABD0-4A2E-8DBA-D10C62F051ED}"/>
              </a:ext>
            </a:extLst>
          </p:cNvPr>
          <p:cNvSpPr>
            <a:spLocks noGrp="1"/>
          </p:cNvSpPr>
          <p:nvPr>
            <p:ph type="body" sz="quarter" idx="20"/>
          </p:nvPr>
        </p:nvSpPr>
        <p:spPr/>
        <p:txBody>
          <a:bodyPr/>
          <a:lstStyle/>
          <a:p>
            <a:r>
              <a:rPr lang="en-US" dirty="0">
                <a:solidFill>
                  <a:schemeClr val="tx1"/>
                </a:solidFill>
                <a:effectLst/>
              </a:rPr>
              <a:t>Architecture Repository review</a:t>
            </a:r>
          </a:p>
        </p:txBody>
      </p:sp>
      <p:sp>
        <p:nvSpPr>
          <p:cNvPr id="18" name="Text Placeholder 17">
            <a:extLst>
              <a:ext uri="{FF2B5EF4-FFF2-40B4-BE49-F238E27FC236}">
                <a16:creationId xmlns:a16="http://schemas.microsoft.com/office/drawing/2014/main" id="{1A5AB857-E8EC-4391-A95C-6BE6E7AA658B}"/>
              </a:ext>
            </a:extLst>
          </p:cNvPr>
          <p:cNvSpPr>
            <a:spLocks noGrp="1"/>
          </p:cNvSpPr>
          <p:nvPr>
            <p:ph type="body" sz="quarter" idx="21"/>
          </p:nvPr>
        </p:nvSpPr>
        <p:spPr/>
        <p:txBody>
          <a:bodyPr/>
          <a:lstStyle/>
          <a:p>
            <a:r>
              <a:rPr lang="en-US" dirty="0">
                <a:solidFill>
                  <a:schemeClr val="tx1"/>
                </a:solidFill>
                <a:effectLst/>
              </a:rPr>
              <a:t>Q&amp;A</a:t>
            </a:r>
          </a:p>
        </p:txBody>
      </p:sp>
      <p:sp>
        <p:nvSpPr>
          <p:cNvPr id="3" name="Slide Number Placeholder 2">
            <a:extLst>
              <a:ext uri="{FF2B5EF4-FFF2-40B4-BE49-F238E27FC236}">
                <a16:creationId xmlns:a16="http://schemas.microsoft.com/office/drawing/2014/main" id="{B9CEE64C-B30A-4EEF-8A22-2F2872692E89}"/>
              </a:ext>
            </a:extLst>
          </p:cNvPr>
          <p:cNvSpPr>
            <a:spLocks noGrp="1"/>
          </p:cNvSpPr>
          <p:nvPr>
            <p:ph type="sldNum" sz="quarter" idx="4294967295"/>
          </p:nvPr>
        </p:nvSpPr>
        <p:spPr>
          <a:xfrm>
            <a:off x="11917363" y="6403975"/>
            <a:ext cx="274637" cy="225425"/>
          </a:xfrm>
          <a:prstGeom prst="rect">
            <a:avLst/>
          </a:prstGeom>
        </p:spPr>
        <p:txBody>
          <a:bodyPr/>
          <a:lstStyle/>
          <a:p>
            <a:fld id="{1CAE38ED-E0E5-4487-9F36-5D8644E2FD21}" type="slidenum">
              <a:rPr lang="en-US" smtClean="0"/>
              <a:pPr/>
              <a:t>2</a:t>
            </a:fld>
            <a:endParaRPr lang="en-US" dirty="0"/>
          </a:p>
        </p:txBody>
      </p:sp>
    </p:spTree>
    <p:extLst>
      <p:ext uri="{BB962C8B-B14F-4D97-AF65-F5344CB8AC3E}">
        <p14:creationId xmlns:p14="http://schemas.microsoft.com/office/powerpoint/2010/main" val="1056891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AD73-8A96-404B-972E-EDDE9CA4A191}"/>
              </a:ext>
            </a:extLst>
          </p:cNvPr>
          <p:cNvSpPr>
            <a:spLocks noGrp="1"/>
          </p:cNvSpPr>
          <p:nvPr>
            <p:ph type="title"/>
          </p:nvPr>
        </p:nvSpPr>
        <p:spPr/>
        <p:txBody>
          <a:bodyPr/>
          <a:lstStyle/>
          <a:p>
            <a:pPr algn="l"/>
            <a:r>
              <a:rPr lang="en-US" sz="2800" spc="133" dirty="0">
                <a:latin typeface="Calibri Light" charset="0"/>
                <a:ea typeface="Calibri Light" charset="0"/>
                <a:cs typeface="Calibri Light" charset="0"/>
              </a:rPr>
              <a:t>Self-introduction</a:t>
            </a:r>
            <a:endParaRPr lang="hu-HU" sz="2800" dirty="0">
              <a:latin typeface="Calibri Light" charset="0"/>
              <a:ea typeface="Calibri Light" charset="0"/>
              <a:cs typeface="Calibri Light" charset="0"/>
            </a:endParaRPr>
          </a:p>
        </p:txBody>
      </p:sp>
      <p:sp>
        <p:nvSpPr>
          <p:cNvPr id="6" name="Title 1">
            <a:extLst>
              <a:ext uri="{FF2B5EF4-FFF2-40B4-BE49-F238E27FC236}">
                <a16:creationId xmlns:a16="http://schemas.microsoft.com/office/drawing/2014/main" id="{187A0D4F-55B4-A542-81B8-5CB68A2C5726}"/>
              </a:ext>
            </a:extLst>
          </p:cNvPr>
          <p:cNvSpPr txBox="1">
            <a:spLocks/>
          </p:cNvSpPr>
          <p:nvPr/>
        </p:nvSpPr>
        <p:spPr>
          <a:xfrm>
            <a:off x="2347303" y="1605379"/>
            <a:ext cx="3628221" cy="402336"/>
          </a:xfrm>
          <a:prstGeom prst="rect">
            <a:avLst/>
          </a:prstGeom>
        </p:spPr>
        <p:txBody>
          <a:bodyPr vert="horz" wrap="none" lIns="0" tIns="60960" rIns="0" bIns="60960" rtlCol="0" anchor="ctr">
            <a:noAutofit/>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algn="ctr"/>
            <a:r>
              <a:rPr lang="en-US" sz="2133" dirty="0">
                <a:solidFill>
                  <a:srgbClr val="76CDD8"/>
                </a:solidFill>
                <a:latin typeface="Calibri" charset="0"/>
                <a:ea typeface="Calibri" charset="0"/>
                <a:cs typeface="Calibri" charset="0"/>
              </a:rPr>
              <a:t>Mykhaylo Stepanyak</a:t>
            </a:r>
          </a:p>
          <a:p>
            <a:pPr algn="ctr"/>
            <a:r>
              <a:rPr lang="en-US" sz="1600" i="1" dirty="0">
                <a:latin typeface="Calibri Light" charset="0"/>
                <a:ea typeface="Calibri Light" charset="0"/>
                <a:cs typeface="Calibri Light" charset="0"/>
              </a:rPr>
              <a:t>Solution Architect L2</a:t>
            </a:r>
          </a:p>
        </p:txBody>
      </p:sp>
      <p:sp>
        <p:nvSpPr>
          <p:cNvPr id="7" name="Title 1">
            <a:extLst>
              <a:ext uri="{FF2B5EF4-FFF2-40B4-BE49-F238E27FC236}">
                <a16:creationId xmlns:a16="http://schemas.microsoft.com/office/drawing/2014/main" id="{375EF02D-1BA1-6149-95C8-59EAF8F80000}"/>
              </a:ext>
            </a:extLst>
          </p:cNvPr>
          <p:cNvSpPr txBox="1">
            <a:spLocks/>
          </p:cNvSpPr>
          <p:nvPr/>
        </p:nvSpPr>
        <p:spPr>
          <a:xfrm>
            <a:off x="666873" y="2567720"/>
            <a:ext cx="6989080" cy="3491981"/>
          </a:xfrm>
          <a:prstGeom prst="rect">
            <a:avLst/>
          </a:prstGeom>
        </p:spPr>
        <p:txBody>
          <a:bodyPr vert="horz" wrap="none" lIns="0" tIns="60960" rIns="0" bIns="60960" rtlCol="0" anchor="ctr">
            <a:noAutofit/>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endParaRPr lang="en-US" sz="1467" dirty="0">
              <a:solidFill>
                <a:srgbClr val="76CDD8"/>
              </a:solidFill>
              <a:latin typeface="Calibri Light" charset="0"/>
              <a:ea typeface="Calibri Light" charset="0"/>
              <a:cs typeface="Calibri Light" charset="0"/>
            </a:endParaRPr>
          </a:p>
          <a:p>
            <a:r>
              <a:rPr lang="en-US" sz="1467" b="1" dirty="0">
                <a:solidFill>
                  <a:srgbClr val="464547"/>
                </a:solidFill>
                <a:latin typeface="Calibri Light" charset="0"/>
                <a:ea typeface="Calibri Light" charset="0"/>
                <a:cs typeface="Calibri Light" charset="0"/>
              </a:rPr>
              <a:t>15+</a:t>
            </a:r>
            <a:r>
              <a:rPr lang="en-US" sz="1467" dirty="0">
                <a:solidFill>
                  <a:srgbClr val="76CDD8"/>
                </a:solidFill>
                <a:latin typeface="Calibri Light" charset="0"/>
                <a:ea typeface="Calibri Light" charset="0"/>
                <a:cs typeface="Calibri Light" charset="0"/>
              </a:rPr>
              <a:t> </a:t>
            </a:r>
            <a:r>
              <a:rPr lang="en-US" sz="1467" dirty="0">
                <a:latin typeface="Calibri Light" charset="0"/>
                <a:ea typeface="Calibri Light" charset="0"/>
                <a:cs typeface="Calibri Light" charset="0"/>
              </a:rPr>
              <a:t>years in IT industry, certified in ITIL, DPBoK, TOGAF, SEI, AWS, etc.</a:t>
            </a:r>
          </a:p>
          <a:p>
            <a:endParaRPr lang="en-US" sz="1467" dirty="0">
              <a:latin typeface="Calibri Light" charset="0"/>
              <a:ea typeface="Calibri Light" charset="0"/>
              <a:cs typeface="Calibri Light" charset="0"/>
            </a:endParaRPr>
          </a:p>
          <a:p>
            <a:r>
              <a:rPr lang="en-US" sz="1467" dirty="0">
                <a:latin typeface="Calibri Light" charset="0"/>
                <a:ea typeface="Calibri Light" charset="0"/>
                <a:cs typeface="Calibri Light" charset="0"/>
              </a:rPr>
              <a:t>of dev, software and systems architecture background</a:t>
            </a:r>
          </a:p>
          <a:p>
            <a:pPr marL="0" lvl="1" defTabSz="1219170">
              <a:spcBef>
                <a:spcPct val="0"/>
              </a:spcBef>
            </a:pPr>
            <a:endParaRPr lang="en-US" sz="1467" dirty="0">
              <a:latin typeface="Calibri Light" charset="0"/>
              <a:ea typeface="Calibri Light" charset="0"/>
              <a:cs typeface="Calibri Light" charset="0"/>
            </a:endParaRPr>
          </a:p>
          <a:p>
            <a:pPr marL="0" lvl="1" defTabSz="1219170">
              <a:lnSpc>
                <a:spcPct val="150000"/>
              </a:lnSpc>
              <a:spcBef>
                <a:spcPct val="0"/>
              </a:spcBef>
            </a:pPr>
            <a:r>
              <a:rPr lang="en-US" sz="1467" b="1" spc="133" dirty="0">
                <a:latin typeface="Calibri Light" charset="0"/>
                <a:ea typeface="Calibri Light" charset="0"/>
                <a:cs typeface="Calibri Light" charset="0"/>
              </a:rPr>
              <a:t>current role</a:t>
            </a:r>
            <a:r>
              <a:rPr lang="en-US" sz="1467" spc="133" dirty="0">
                <a:latin typeface="Calibri Light" charset="0"/>
                <a:ea typeface="Calibri Light" charset="0"/>
                <a:cs typeface="Calibri Light" charset="0"/>
              </a:rPr>
              <a:t>: Information Technology Architect</a:t>
            </a:r>
            <a:endParaRPr lang="en-US" sz="1467" dirty="0">
              <a:latin typeface="Calibri Light" charset="0"/>
              <a:ea typeface="Calibri Light" charset="0"/>
              <a:cs typeface="Calibri Light" charset="0"/>
            </a:endParaRPr>
          </a:p>
          <a:p>
            <a:pPr marL="0" lvl="1" defTabSz="1219170">
              <a:lnSpc>
                <a:spcPct val="150000"/>
              </a:lnSpc>
              <a:spcBef>
                <a:spcPct val="0"/>
              </a:spcBef>
            </a:pPr>
            <a:r>
              <a:rPr lang="en-US" sz="1467" spc="133" dirty="0">
                <a:latin typeface="Calibri Light" charset="0"/>
                <a:ea typeface="Calibri Light" charset="0"/>
                <a:cs typeface="Calibri Light" charset="0"/>
              </a:rPr>
              <a:t>    - </a:t>
            </a:r>
            <a:r>
              <a:rPr lang="en-US" sz="1467" i="1" spc="133" dirty="0">
                <a:latin typeface="Calibri Light" charset="0"/>
                <a:ea typeface="Calibri Light" charset="0"/>
                <a:cs typeface="Calibri Light" charset="0"/>
              </a:rPr>
              <a:t>improve value streams through enterprise information solutions</a:t>
            </a:r>
            <a:endParaRPr lang="uk-UA" sz="1467" i="1" spc="133" dirty="0">
              <a:latin typeface="Calibri Light" charset="0"/>
              <a:ea typeface="Calibri Light" charset="0"/>
              <a:cs typeface="Calibri Light" charset="0"/>
            </a:endParaRPr>
          </a:p>
          <a:p>
            <a:pPr marL="0" lvl="1" defTabSz="1219170">
              <a:lnSpc>
                <a:spcPct val="150000"/>
              </a:lnSpc>
              <a:spcBef>
                <a:spcPct val="0"/>
              </a:spcBef>
            </a:pPr>
            <a:r>
              <a:rPr lang="uk-UA" sz="1467" i="1" spc="133" dirty="0">
                <a:latin typeface="Calibri Light" charset="0"/>
                <a:ea typeface="Calibri Light" charset="0"/>
                <a:cs typeface="Calibri Light" charset="0"/>
              </a:rPr>
              <a:t>    - </a:t>
            </a:r>
            <a:r>
              <a:rPr lang="en-US" sz="1467" i="1" spc="133" dirty="0">
                <a:latin typeface="Calibri Light" charset="0"/>
                <a:ea typeface="Calibri Light" charset="0"/>
                <a:cs typeface="Calibri Light" charset="0"/>
              </a:rPr>
              <a:t>define technical requirements, principles and models that guide </a:t>
            </a:r>
          </a:p>
          <a:p>
            <a:pPr marL="0" lvl="1" defTabSz="1219170">
              <a:lnSpc>
                <a:spcPct val="150000"/>
              </a:lnSpc>
              <a:spcBef>
                <a:spcPct val="0"/>
              </a:spcBef>
            </a:pPr>
            <a:r>
              <a:rPr lang="en-US" sz="1467" i="1" spc="133" dirty="0">
                <a:latin typeface="Calibri Light" charset="0"/>
                <a:ea typeface="Calibri Light" charset="0"/>
                <a:cs typeface="Calibri Light" charset="0"/>
              </a:rPr>
              <a:t>       solution decisions for the ecosystem</a:t>
            </a:r>
          </a:p>
          <a:p>
            <a:pPr marL="0" lvl="1" defTabSz="1219170">
              <a:spcBef>
                <a:spcPct val="0"/>
              </a:spcBef>
            </a:pPr>
            <a:endParaRPr lang="en-US" sz="1467" spc="133" dirty="0">
              <a:latin typeface="Calibri Light" charset="0"/>
              <a:ea typeface="Calibri Light" charset="0"/>
              <a:cs typeface="Calibri Light" charset="0"/>
            </a:endParaRPr>
          </a:p>
          <a:p>
            <a:r>
              <a:rPr lang="en-US" sz="1467" dirty="0">
                <a:latin typeface="Calibri Light" charset="0"/>
                <a:ea typeface="Calibri Light" charset="0"/>
                <a:cs typeface="Calibri Light" charset="0"/>
              </a:rPr>
              <a:t>Engineer&lt;T&gt; where T : C# | AWS | Azure | JavaScript</a:t>
            </a:r>
          </a:p>
          <a:p>
            <a:endParaRPr lang="en-US" sz="1467" dirty="0">
              <a:latin typeface="Calibri Light" charset="0"/>
              <a:ea typeface="Calibri Light" charset="0"/>
              <a:cs typeface="Calibri Light" charset="0"/>
            </a:endParaRPr>
          </a:p>
          <a:p>
            <a:r>
              <a:rPr lang="en-US" sz="1467" dirty="0">
                <a:latin typeface="Calibri Light" charset="0"/>
                <a:ea typeface="Calibri Light" charset="0"/>
                <a:cs typeface="Calibri Light" charset="0"/>
              </a:rPr>
              <a:t>More… go to </a:t>
            </a:r>
          </a:p>
          <a:p>
            <a:r>
              <a:rPr lang="en-US" sz="1467" dirty="0">
                <a:latin typeface="Calibri Light" charset="0"/>
                <a:ea typeface="Calibri Light" charset="0"/>
                <a:cs typeface="Calibri Light" charset="0"/>
              </a:rPr>
              <a:t> </a:t>
            </a:r>
          </a:p>
          <a:p>
            <a:endParaRPr lang="en-US" sz="1467" dirty="0">
              <a:latin typeface="Calibri Light" charset="0"/>
              <a:ea typeface="Calibri Light" charset="0"/>
              <a:cs typeface="Calibri Light" charset="0"/>
            </a:endParaRPr>
          </a:p>
          <a:p>
            <a:endParaRPr lang="en-US" sz="1467" dirty="0">
              <a:latin typeface="Calibri Light" charset="0"/>
              <a:ea typeface="Calibri Light" charset="0"/>
              <a:cs typeface="Calibri Light" charset="0"/>
            </a:endParaRPr>
          </a:p>
        </p:txBody>
      </p:sp>
      <p:cxnSp>
        <p:nvCxnSpPr>
          <p:cNvPr id="9" name="Straight Connector 8">
            <a:extLst>
              <a:ext uri="{FF2B5EF4-FFF2-40B4-BE49-F238E27FC236}">
                <a16:creationId xmlns:a16="http://schemas.microsoft.com/office/drawing/2014/main" id="{7E813F46-ABED-F14E-BD57-09D75F5B9B9C}"/>
              </a:ext>
            </a:extLst>
          </p:cNvPr>
          <p:cNvCxnSpPr>
            <a:cxnSpLocks/>
          </p:cNvCxnSpPr>
          <p:nvPr/>
        </p:nvCxnSpPr>
        <p:spPr>
          <a:xfrm>
            <a:off x="7878677" y="1877683"/>
            <a:ext cx="0" cy="3504000"/>
          </a:xfrm>
          <a:prstGeom prst="line">
            <a:avLst/>
          </a:prstGeom>
          <a:ln/>
        </p:spPr>
        <p:style>
          <a:lnRef idx="1">
            <a:schemeClr val="accent2"/>
          </a:lnRef>
          <a:fillRef idx="0">
            <a:schemeClr val="accent2"/>
          </a:fillRef>
          <a:effectRef idx="0">
            <a:schemeClr val="accent2"/>
          </a:effectRef>
          <a:fontRef idx="minor">
            <a:schemeClr val="tx1"/>
          </a:fontRef>
        </p:style>
      </p:cxnSp>
      <p:sp>
        <p:nvSpPr>
          <p:cNvPr id="28" name="Rectangle 27">
            <a:extLst>
              <a:ext uri="{FF2B5EF4-FFF2-40B4-BE49-F238E27FC236}">
                <a16:creationId xmlns:a16="http://schemas.microsoft.com/office/drawing/2014/main" id="{B9634FB6-5536-4265-A355-06AC364E95A4}"/>
              </a:ext>
            </a:extLst>
          </p:cNvPr>
          <p:cNvSpPr/>
          <p:nvPr/>
        </p:nvSpPr>
        <p:spPr>
          <a:xfrm>
            <a:off x="1996385" y="5381683"/>
            <a:ext cx="1076961" cy="297454"/>
          </a:xfrm>
          <a:prstGeom prst="rect">
            <a:avLst/>
          </a:prstGeom>
        </p:spPr>
        <p:txBody>
          <a:bodyPr wrap="none">
            <a:spAutoFit/>
          </a:bodyPr>
          <a:lstStyle/>
          <a:p>
            <a:r>
              <a:rPr lang="en-US" sz="1333" dirty="0">
                <a:latin typeface="+mj-lt"/>
              </a:rPr>
              <a:t>@</a:t>
            </a:r>
            <a:r>
              <a:rPr lang="en-US" sz="1200" dirty="0">
                <a:latin typeface="Calibri Light" charset="0"/>
                <a:ea typeface="Calibri Light" charset="0"/>
                <a:cs typeface="Calibri Light" charset="0"/>
              </a:rPr>
              <a:t>mstepanyak</a:t>
            </a:r>
          </a:p>
        </p:txBody>
      </p:sp>
      <p:pic>
        <p:nvPicPr>
          <p:cNvPr id="17" name="Picture 16"/>
          <p:cNvPicPr/>
          <p:nvPr/>
        </p:nvPicPr>
        <p:blipFill>
          <a:blip r:embed="rId3" cstate="print">
            <a:extLst>
              <a:ext uri="{28A0092B-C50C-407E-A947-70E740481C1C}">
                <a14:useLocalDpi xmlns:a14="http://schemas.microsoft.com/office/drawing/2010/main" val="0"/>
              </a:ext>
            </a:extLst>
          </a:blip>
          <a:stretch>
            <a:fillRect/>
          </a:stretch>
        </p:blipFill>
        <p:spPr>
          <a:xfrm>
            <a:off x="5232736" y="1877684"/>
            <a:ext cx="525369" cy="167401"/>
          </a:xfrm>
          <a:prstGeom prst="rect">
            <a:avLst/>
          </a:prstGeom>
        </p:spPr>
      </p:pic>
      <p:pic>
        <p:nvPicPr>
          <p:cNvPr id="11" name="Picture 10" descr="Icon&#10;&#10;Description automatically generated">
            <a:extLst>
              <a:ext uri="{FF2B5EF4-FFF2-40B4-BE49-F238E27FC236}">
                <a16:creationId xmlns:a16="http://schemas.microsoft.com/office/drawing/2014/main" id="{D7D66A05-9680-4CC4-B384-D5A0E183B68F}"/>
              </a:ext>
            </a:extLst>
          </p:cNvPr>
          <p:cNvPicPr>
            <a:picLocks noChangeAspect="1"/>
          </p:cNvPicPr>
          <p:nvPr/>
        </p:nvPicPr>
        <p:blipFill>
          <a:blip r:embed="rId4"/>
          <a:stretch>
            <a:fillRect/>
          </a:stretch>
        </p:blipFill>
        <p:spPr>
          <a:xfrm>
            <a:off x="1895602" y="5378943"/>
            <a:ext cx="347727" cy="347727"/>
          </a:xfrm>
          <a:prstGeom prst="rect">
            <a:avLst/>
          </a:prstGeom>
        </p:spPr>
      </p:pic>
      <p:sp>
        <p:nvSpPr>
          <p:cNvPr id="23" name="Oval 22">
            <a:extLst>
              <a:ext uri="{FF2B5EF4-FFF2-40B4-BE49-F238E27FC236}">
                <a16:creationId xmlns:a16="http://schemas.microsoft.com/office/drawing/2014/main" id="{4AF9DC0C-4DB8-2A2C-1092-E5C4D09F9C10}"/>
              </a:ext>
            </a:extLst>
          </p:cNvPr>
          <p:cNvSpPr/>
          <p:nvPr/>
        </p:nvSpPr>
        <p:spPr>
          <a:xfrm>
            <a:off x="8442750" y="1773270"/>
            <a:ext cx="2897377" cy="2768175"/>
          </a:xfrm>
          <a:prstGeom prst="ellips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2400" dirty="0">
              <a:solidFill>
                <a:srgbClr val="76CDD8"/>
              </a:solidFill>
            </a:endParaRPr>
          </a:p>
        </p:txBody>
      </p:sp>
      <p:pic>
        <p:nvPicPr>
          <p:cNvPr id="26" name="Picture Placeholder 6" descr="A person wearing a red shirt and smiling at the camera&#10;&#10;Description automatically generated">
            <a:extLst>
              <a:ext uri="{FF2B5EF4-FFF2-40B4-BE49-F238E27FC236}">
                <a16:creationId xmlns:a16="http://schemas.microsoft.com/office/drawing/2014/main" id="{F2DF66DA-F3DC-2EF2-C959-33EC45DCFBD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8552039" y="1877683"/>
            <a:ext cx="2678800" cy="2559343"/>
          </a:xfrm>
          <a:prstGeom prst="ellipse">
            <a:avLst/>
          </a:prstGeom>
          <a:solidFill>
            <a:schemeClr val="bg1"/>
          </a:solidFill>
        </p:spPr>
      </p:pic>
      <p:pic>
        <p:nvPicPr>
          <p:cNvPr id="27" name="Picture 26">
            <a:extLst>
              <a:ext uri="{FF2B5EF4-FFF2-40B4-BE49-F238E27FC236}">
                <a16:creationId xmlns:a16="http://schemas.microsoft.com/office/drawing/2014/main" id="{29CD040F-ED9C-AB30-46B1-BB1502C7907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21906" y="4645858"/>
            <a:ext cx="1254621" cy="586605"/>
          </a:xfrm>
          <a:prstGeom prst="rect">
            <a:avLst/>
          </a:prstGeom>
        </p:spPr>
      </p:pic>
      <p:pic>
        <p:nvPicPr>
          <p:cNvPr id="29" name="Picture 28">
            <a:extLst>
              <a:ext uri="{FF2B5EF4-FFF2-40B4-BE49-F238E27FC236}">
                <a16:creationId xmlns:a16="http://schemas.microsoft.com/office/drawing/2014/main" id="{5B912E5E-7107-2FEF-8A7F-88BF0A14991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92689" y="4773670"/>
            <a:ext cx="505596" cy="472788"/>
          </a:xfrm>
          <a:prstGeom prst="rect">
            <a:avLst/>
          </a:prstGeom>
        </p:spPr>
      </p:pic>
      <p:sp>
        <p:nvSpPr>
          <p:cNvPr id="30" name="TextBox 29">
            <a:extLst>
              <a:ext uri="{FF2B5EF4-FFF2-40B4-BE49-F238E27FC236}">
                <a16:creationId xmlns:a16="http://schemas.microsoft.com/office/drawing/2014/main" id="{50912144-0874-61C1-DB52-9FDF484C445E}"/>
              </a:ext>
            </a:extLst>
          </p:cNvPr>
          <p:cNvSpPr txBox="1"/>
          <p:nvPr/>
        </p:nvSpPr>
        <p:spPr>
          <a:xfrm>
            <a:off x="8834635" y="5018296"/>
            <a:ext cx="1126088" cy="276999"/>
          </a:xfrm>
          <a:prstGeom prst="rect">
            <a:avLst/>
          </a:prstGeom>
          <a:noFill/>
        </p:spPr>
        <p:txBody>
          <a:bodyPr wrap="square" rtlCol="0">
            <a:spAutoFit/>
          </a:bodyPr>
          <a:lstStyle/>
          <a:p>
            <a:r>
              <a:rPr lang="en-US" sz="1200" dirty="0">
                <a:solidFill>
                  <a:srgbClr val="444444"/>
                </a:solidFill>
                <a:latin typeface="Trebuchet MS"/>
                <a:ea typeface=""/>
                <a:cs typeface="Arial Black"/>
              </a:rPr>
              <a:t>Professional</a:t>
            </a:r>
          </a:p>
        </p:txBody>
      </p:sp>
      <p:pic>
        <p:nvPicPr>
          <p:cNvPr id="31" name="Picture 30" descr="Text&#10;&#10;Description automatically generated">
            <a:extLst>
              <a:ext uri="{FF2B5EF4-FFF2-40B4-BE49-F238E27FC236}">
                <a16:creationId xmlns:a16="http://schemas.microsoft.com/office/drawing/2014/main" id="{41BC2B2C-6B25-E012-CFDF-2E157E107805}"/>
              </a:ext>
            </a:extLst>
          </p:cNvPr>
          <p:cNvPicPr>
            <a:picLocks noChangeAspect="1"/>
          </p:cNvPicPr>
          <p:nvPr/>
        </p:nvPicPr>
        <p:blipFill>
          <a:blip r:embed="rId8"/>
          <a:stretch>
            <a:fillRect/>
          </a:stretch>
        </p:blipFill>
        <p:spPr>
          <a:xfrm>
            <a:off x="9448364" y="5348948"/>
            <a:ext cx="660571" cy="660571"/>
          </a:xfrm>
          <a:prstGeom prst="rect">
            <a:avLst/>
          </a:prstGeom>
        </p:spPr>
      </p:pic>
      <p:pic>
        <p:nvPicPr>
          <p:cNvPr id="32" name="Picture 31" descr="Text&#10;&#10;Description automatically generated">
            <a:extLst>
              <a:ext uri="{FF2B5EF4-FFF2-40B4-BE49-F238E27FC236}">
                <a16:creationId xmlns:a16="http://schemas.microsoft.com/office/drawing/2014/main" id="{0AA165D2-9C05-BE1F-D3DA-DA55172F74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20784" y="5340820"/>
            <a:ext cx="660571" cy="660571"/>
          </a:xfrm>
          <a:prstGeom prst="rect">
            <a:avLst/>
          </a:prstGeom>
        </p:spPr>
      </p:pic>
      <p:pic>
        <p:nvPicPr>
          <p:cNvPr id="33" name="Picture 32" descr="Text&#10;&#10;Description automatically generated">
            <a:extLst>
              <a:ext uri="{FF2B5EF4-FFF2-40B4-BE49-F238E27FC236}">
                <a16:creationId xmlns:a16="http://schemas.microsoft.com/office/drawing/2014/main" id="{13EDA753-E175-BE77-0380-E0AFF6CA011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92200" y="5348948"/>
            <a:ext cx="652443" cy="652443"/>
          </a:xfrm>
          <a:prstGeom prst="rect">
            <a:avLst/>
          </a:prstGeom>
        </p:spPr>
      </p:pic>
      <p:pic>
        <p:nvPicPr>
          <p:cNvPr id="34" name="Picture 33" descr="A picture containing text, clipart&#10;&#10;Description automatically generated">
            <a:extLst>
              <a:ext uri="{FF2B5EF4-FFF2-40B4-BE49-F238E27FC236}">
                <a16:creationId xmlns:a16="http://schemas.microsoft.com/office/drawing/2014/main" id="{BE502E09-B3B9-1666-6562-8261A61D4E0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527945" y="4757265"/>
            <a:ext cx="505596" cy="505596"/>
          </a:xfrm>
          <a:prstGeom prst="rect">
            <a:avLst/>
          </a:prstGeom>
        </p:spPr>
      </p:pic>
    </p:spTree>
    <p:extLst>
      <p:ext uri="{BB962C8B-B14F-4D97-AF65-F5344CB8AC3E}">
        <p14:creationId xmlns:p14="http://schemas.microsoft.com/office/powerpoint/2010/main" val="199004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16DD668-0729-492B-891D-7B40BEE2093E}"/>
              </a:ext>
            </a:extLst>
          </p:cNvPr>
          <p:cNvGrpSpPr/>
          <p:nvPr>
            <p:custDataLst>
              <p:tags r:id="rId1"/>
            </p:custDataLst>
          </p:nvPr>
        </p:nvGrpSpPr>
        <p:grpSpPr>
          <a:xfrm>
            <a:off x="470826" y="1888981"/>
            <a:ext cx="10885228" cy="2552884"/>
            <a:chOff x="532299" y="1072848"/>
            <a:chExt cx="7714805" cy="1930336"/>
          </a:xfrm>
        </p:grpSpPr>
        <p:cxnSp>
          <p:nvCxnSpPr>
            <p:cNvPr id="6" name="MIO_AGENDA_ELEMENT_DECORATOR_5">
              <a:hlinkClick r:id="" action="ppaction://noaction"/>
              <a:extLst>
                <a:ext uri="{FF2B5EF4-FFF2-40B4-BE49-F238E27FC236}">
                  <a16:creationId xmlns:a16="http://schemas.microsoft.com/office/drawing/2014/main" id="{C745C961-2AA1-45CF-B41B-EFD4554D139B}"/>
                </a:ext>
              </a:extLst>
            </p:cNvPr>
            <p:cNvCxnSpPr/>
            <p:nvPr>
              <p:custDataLst>
                <p:tags r:id="rId3"/>
              </p:custDataLst>
            </p:nvPr>
          </p:nvCxnSpPr>
          <p:spPr>
            <a:xfrm>
              <a:off x="532299" y="3003184"/>
              <a:ext cx="7714805" cy="0"/>
            </a:xfrm>
            <a:prstGeom prst="line">
              <a:avLst/>
            </a:prstGeom>
            <a:ln w="6350">
              <a:noFill/>
              <a:tailEnd type="none"/>
            </a:ln>
          </p:spPr>
          <p:style>
            <a:lnRef idx="1">
              <a:schemeClr val="accent1"/>
            </a:lnRef>
            <a:fillRef idx="0">
              <a:schemeClr val="accent1"/>
            </a:fillRef>
            <a:effectRef idx="0">
              <a:schemeClr val="accent1"/>
            </a:effectRef>
            <a:fontRef idx="minor">
              <a:schemeClr val="tx1"/>
            </a:fontRef>
          </p:style>
        </p:cxnSp>
        <p:cxnSp>
          <p:nvCxnSpPr>
            <p:cNvPr id="8" name="MIO_AGENDA_ELEMENT_DECORATOR_3">
              <a:hlinkClick r:id="" action="ppaction://noaction"/>
              <a:extLst>
                <a:ext uri="{FF2B5EF4-FFF2-40B4-BE49-F238E27FC236}">
                  <a16:creationId xmlns:a16="http://schemas.microsoft.com/office/drawing/2014/main" id="{ABAB2FF3-C21E-4543-9F3A-C8C11F3273E4}"/>
                </a:ext>
              </a:extLst>
            </p:cNvPr>
            <p:cNvCxnSpPr/>
            <p:nvPr>
              <p:custDataLst>
                <p:tags r:id="rId4"/>
              </p:custDataLst>
            </p:nvPr>
          </p:nvCxnSpPr>
          <p:spPr>
            <a:xfrm>
              <a:off x="532299" y="2041342"/>
              <a:ext cx="7714805" cy="0"/>
            </a:xfrm>
            <a:prstGeom prst="line">
              <a:avLst/>
            </a:prstGeom>
            <a:ln w="6350">
              <a:noFill/>
              <a:tailEnd type="none"/>
            </a:ln>
          </p:spPr>
          <p:style>
            <a:lnRef idx="1">
              <a:schemeClr val="accent1"/>
            </a:lnRef>
            <a:fillRef idx="0">
              <a:schemeClr val="accent1"/>
            </a:fillRef>
            <a:effectRef idx="0">
              <a:schemeClr val="accent1"/>
            </a:effectRef>
            <a:fontRef idx="minor">
              <a:schemeClr val="tx1"/>
            </a:fontRef>
          </p:style>
        </p:cxnSp>
        <p:cxnSp>
          <p:nvCxnSpPr>
            <p:cNvPr id="9" name="MIO_AGENDA_ELEMENT_DECORATOR_2">
              <a:hlinkClick r:id="" action="ppaction://noaction"/>
              <a:extLst>
                <a:ext uri="{FF2B5EF4-FFF2-40B4-BE49-F238E27FC236}">
                  <a16:creationId xmlns:a16="http://schemas.microsoft.com/office/drawing/2014/main" id="{C3CBA786-2C32-4D2C-810C-0C22F12519B8}"/>
                </a:ext>
              </a:extLst>
            </p:cNvPr>
            <p:cNvCxnSpPr/>
            <p:nvPr>
              <p:custDataLst>
                <p:tags r:id="rId5"/>
              </p:custDataLst>
            </p:nvPr>
          </p:nvCxnSpPr>
          <p:spPr>
            <a:xfrm>
              <a:off x="532299" y="1560421"/>
              <a:ext cx="7714805" cy="0"/>
            </a:xfrm>
            <a:prstGeom prst="line">
              <a:avLst/>
            </a:prstGeom>
            <a:ln w="6350">
              <a:noFill/>
              <a:tailEnd type="none"/>
            </a:ln>
          </p:spPr>
          <p:style>
            <a:lnRef idx="1">
              <a:schemeClr val="accent1"/>
            </a:lnRef>
            <a:fillRef idx="0">
              <a:schemeClr val="accent1"/>
            </a:fillRef>
            <a:effectRef idx="0">
              <a:schemeClr val="accent1"/>
            </a:effectRef>
            <a:fontRef idx="minor">
              <a:schemeClr val="tx1"/>
            </a:fontRef>
          </p:style>
        </p:cxnSp>
        <p:cxnSp>
          <p:nvCxnSpPr>
            <p:cNvPr id="10" name="MIO_AGENDA_ELEMENT_DECORATOR_1">
              <a:hlinkClick r:id="rId12" action="ppaction://hlinksldjump"/>
              <a:extLst>
                <a:ext uri="{FF2B5EF4-FFF2-40B4-BE49-F238E27FC236}">
                  <a16:creationId xmlns:a16="http://schemas.microsoft.com/office/drawing/2014/main" id="{BC1A51A9-3B91-4B22-B882-32C7024A8271}"/>
                </a:ext>
              </a:extLst>
            </p:cNvPr>
            <p:cNvCxnSpPr/>
            <p:nvPr>
              <p:custDataLst>
                <p:tags r:id="rId6"/>
              </p:custDataLst>
            </p:nvPr>
          </p:nvCxnSpPr>
          <p:spPr>
            <a:xfrm>
              <a:off x="532299" y="1079500"/>
              <a:ext cx="7714805" cy="0"/>
            </a:xfrm>
            <a:prstGeom prst="line">
              <a:avLst/>
            </a:prstGeom>
            <a:ln w="6350">
              <a:noFill/>
              <a:tailEnd type="none"/>
            </a:ln>
          </p:spPr>
          <p:style>
            <a:lnRef idx="1">
              <a:schemeClr val="accent1"/>
            </a:lnRef>
            <a:fillRef idx="0">
              <a:schemeClr val="accent1"/>
            </a:fillRef>
            <a:effectRef idx="0">
              <a:schemeClr val="accent1"/>
            </a:effectRef>
            <a:fontRef idx="minor">
              <a:schemeClr val="tx1"/>
            </a:fontRef>
          </p:style>
        </p:cxnSp>
        <p:sp>
          <p:nvSpPr>
            <p:cNvPr id="11" name="MIO_AGENDA_ELEMENT_TITEL_1">
              <a:hlinkClick r:id="rId12" action="ppaction://hlinksldjump"/>
              <a:extLst>
                <a:ext uri="{FF2B5EF4-FFF2-40B4-BE49-F238E27FC236}">
                  <a16:creationId xmlns:a16="http://schemas.microsoft.com/office/drawing/2014/main" id="{BEE19EB8-F73F-4D90-A7DB-6F66D3965544}"/>
                </a:ext>
              </a:extLst>
            </p:cNvPr>
            <p:cNvSpPr>
              <a:spLocks/>
            </p:cNvSpPr>
            <p:nvPr>
              <p:custDataLst>
                <p:tags r:id="rId7"/>
              </p:custDataLst>
            </p:nvPr>
          </p:nvSpPr>
          <p:spPr>
            <a:xfrm>
              <a:off x="1279660" y="1072848"/>
              <a:ext cx="6945247" cy="388339"/>
            </a:xfrm>
            <a:prstGeom prst="rect">
              <a:avLst/>
            </a:prstGeom>
            <a:no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67" dirty="0">
                  <a:solidFill>
                    <a:schemeClr val="tx1"/>
                  </a:solidFill>
                  <a:latin typeface="Calibri Light" charset="0"/>
                  <a:ea typeface="Calibri Light" charset="0"/>
                  <a:cs typeface="Calibri Light" charset="0"/>
                </a:rPr>
                <a:t>Lack of clearly defined architecture processes, roles and responsibilities for strategic architecture vision, architecture design and architecture governance in place.</a:t>
              </a:r>
            </a:p>
          </p:txBody>
        </p:sp>
        <p:sp>
          <p:nvSpPr>
            <p:cNvPr id="30" name="MIO_AGENDA_ELEMENT_ELEMENTNUMBER_1">
              <a:extLst>
                <a:ext uri="{FF2B5EF4-FFF2-40B4-BE49-F238E27FC236}">
                  <a16:creationId xmlns:a16="http://schemas.microsoft.com/office/drawing/2014/main" id="{E47BFBBD-3BB1-495C-BA69-E1F57E371074}"/>
                </a:ext>
              </a:extLst>
            </p:cNvPr>
            <p:cNvSpPr>
              <a:spLocks/>
            </p:cNvSpPr>
            <p:nvPr>
              <p:custDataLst>
                <p:tags r:id="rId8"/>
              </p:custDataLst>
            </p:nvPr>
          </p:nvSpPr>
          <p:spPr>
            <a:xfrm>
              <a:off x="638788" y="1086153"/>
              <a:ext cx="640872" cy="388800"/>
            </a:xfrm>
            <a:prstGeom prst="rect">
              <a:avLst/>
            </a:prstGeom>
            <a:no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9781" tIns="46687" rIns="89781" bIns="46687" rtlCol="0" anchor="ctr"/>
            <a:lstStyle/>
            <a:p>
              <a:pPr algn="ctr"/>
              <a:r>
                <a:rPr lang="en-US" sz="1467" b="1" dirty="0">
                  <a:solidFill>
                    <a:schemeClr val="accent2"/>
                  </a:solidFill>
                  <a:latin typeface="Calibri Light" charset="0"/>
                  <a:cs typeface="Calibri Light" charset="0"/>
                </a:rPr>
                <a:t>Problem</a:t>
              </a:r>
            </a:p>
          </p:txBody>
        </p:sp>
        <p:sp>
          <p:nvSpPr>
            <p:cNvPr id="14" name="MIO_AGENDA_ELEMENT_TITEL_2">
              <a:hlinkClick r:id="" action="ppaction://noaction"/>
              <a:extLst>
                <a:ext uri="{FF2B5EF4-FFF2-40B4-BE49-F238E27FC236}">
                  <a16:creationId xmlns:a16="http://schemas.microsoft.com/office/drawing/2014/main" id="{08F331E2-502C-4058-A49B-7DC9EA4C8F9B}"/>
                </a:ext>
              </a:extLst>
            </p:cNvPr>
            <p:cNvSpPr>
              <a:spLocks/>
            </p:cNvSpPr>
            <p:nvPr>
              <p:custDataLst>
                <p:tags r:id="rId9"/>
              </p:custDataLst>
            </p:nvPr>
          </p:nvSpPr>
          <p:spPr>
            <a:xfrm>
              <a:off x="1279660" y="1616788"/>
              <a:ext cx="5786389" cy="388339"/>
            </a:xfrm>
            <a:prstGeom prst="rect">
              <a:avLst/>
            </a:prstGeom>
            <a:no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67" dirty="0">
                  <a:solidFill>
                    <a:srgbClr val="444444"/>
                  </a:solidFill>
                  <a:latin typeface="Calibri Light" charset="0"/>
                  <a:ea typeface="Calibri Light" charset="0"/>
                  <a:cs typeface="Calibri Light" charset="0"/>
                </a:rPr>
                <a:t>Create a repo to provide a holistic view of an organizational landscape. </a:t>
              </a:r>
            </a:p>
            <a:p>
              <a:r>
                <a:rPr lang="en-US" sz="1467" dirty="0">
                  <a:solidFill>
                    <a:srgbClr val="444444"/>
                  </a:solidFill>
                  <a:latin typeface="Calibri Light" charset="0"/>
                  <a:ea typeface="Calibri Light" charset="0"/>
                  <a:cs typeface="Calibri Light" charset="0"/>
                </a:rPr>
                <a:t>Act as a modular, scalable framework that enables organizational transformation.</a:t>
              </a:r>
            </a:p>
          </p:txBody>
        </p:sp>
      </p:grpSp>
      <p:sp>
        <p:nvSpPr>
          <p:cNvPr id="4" name="MIO_AGENDA_ELEMENT_ELEMENTNUMBER_1">
            <a:extLst>
              <a:ext uri="{FF2B5EF4-FFF2-40B4-BE49-F238E27FC236}">
                <a16:creationId xmlns:a16="http://schemas.microsoft.com/office/drawing/2014/main" id="{D947ECED-9E8C-B65A-C01F-FD617E2AFF80}"/>
              </a:ext>
            </a:extLst>
          </p:cNvPr>
          <p:cNvSpPr>
            <a:spLocks/>
          </p:cNvSpPr>
          <p:nvPr>
            <p:custDataLst>
              <p:tags r:id="rId2"/>
            </p:custDataLst>
          </p:nvPr>
        </p:nvSpPr>
        <p:spPr>
          <a:xfrm>
            <a:off x="621076" y="2608345"/>
            <a:ext cx="904240" cy="514191"/>
          </a:xfrm>
          <a:prstGeom prst="rect">
            <a:avLst/>
          </a:prstGeom>
          <a:no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9781" tIns="46687" rIns="89781" bIns="46687" rtlCol="0" anchor="ctr"/>
          <a:lstStyle/>
          <a:p>
            <a:pPr algn="ctr"/>
            <a:r>
              <a:rPr lang="en-US" sz="1467" b="1" dirty="0">
                <a:solidFill>
                  <a:schemeClr val="accent2"/>
                </a:solidFill>
                <a:latin typeface="Calibri Light" charset="0"/>
                <a:cs typeface="Calibri Light" charset="0"/>
              </a:rPr>
              <a:t>Solution</a:t>
            </a:r>
          </a:p>
        </p:txBody>
      </p:sp>
      <p:pic>
        <p:nvPicPr>
          <p:cNvPr id="18" name="Picture 17" descr="Diagram&#10;&#10;Description automatically generated">
            <a:extLst>
              <a:ext uri="{FF2B5EF4-FFF2-40B4-BE49-F238E27FC236}">
                <a16:creationId xmlns:a16="http://schemas.microsoft.com/office/drawing/2014/main" id="{DE18C68D-9EDF-862A-1C0D-329D0B91705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89818" y="2980155"/>
            <a:ext cx="3130783" cy="2923419"/>
          </a:xfrm>
          <a:prstGeom prst="rect">
            <a:avLst/>
          </a:prstGeom>
        </p:spPr>
      </p:pic>
      <p:sp>
        <p:nvSpPr>
          <p:cNvPr id="3" name="TextBox 2">
            <a:extLst>
              <a:ext uri="{FF2B5EF4-FFF2-40B4-BE49-F238E27FC236}">
                <a16:creationId xmlns:a16="http://schemas.microsoft.com/office/drawing/2014/main" id="{9D72B79B-2A71-CA45-282F-BF81B4F214E7}"/>
              </a:ext>
            </a:extLst>
          </p:cNvPr>
          <p:cNvSpPr txBox="1"/>
          <p:nvPr/>
        </p:nvSpPr>
        <p:spPr>
          <a:xfrm>
            <a:off x="1073197" y="3805842"/>
            <a:ext cx="3873180" cy="748988"/>
          </a:xfrm>
          <a:prstGeom prst="rect">
            <a:avLst/>
          </a:prstGeom>
          <a:noFill/>
        </p:spPr>
        <p:txBody>
          <a:bodyPr wrap="square">
            <a:spAutoFit/>
          </a:bodyPr>
          <a:lstStyle/>
          <a:p>
            <a:r>
              <a:rPr lang="en-US" sz="4267" dirty="0">
                <a:solidFill>
                  <a:srgbClr val="0091AC"/>
                </a:solidFill>
                <a:latin typeface="Calibri" panose="020F0502020204030204" pitchFamily="34" charset="0"/>
                <a:cs typeface="Calibri" panose="020F0502020204030204" pitchFamily="34" charset="0"/>
              </a:rPr>
              <a:t>Transparency</a:t>
            </a:r>
          </a:p>
        </p:txBody>
      </p:sp>
      <p:sp>
        <p:nvSpPr>
          <p:cNvPr id="12" name="TextBox 11">
            <a:extLst>
              <a:ext uri="{FF2B5EF4-FFF2-40B4-BE49-F238E27FC236}">
                <a16:creationId xmlns:a16="http://schemas.microsoft.com/office/drawing/2014/main" id="{88E70870-851C-40ED-7602-6C5D4BEBC14F}"/>
              </a:ext>
            </a:extLst>
          </p:cNvPr>
          <p:cNvSpPr txBox="1"/>
          <p:nvPr/>
        </p:nvSpPr>
        <p:spPr>
          <a:xfrm>
            <a:off x="3778677" y="4743132"/>
            <a:ext cx="3657600" cy="748988"/>
          </a:xfrm>
          <a:prstGeom prst="rect">
            <a:avLst/>
          </a:prstGeom>
          <a:noFill/>
        </p:spPr>
        <p:txBody>
          <a:bodyPr wrap="square">
            <a:spAutoFit/>
          </a:bodyPr>
          <a:lstStyle/>
          <a:p>
            <a:r>
              <a:rPr lang="en-US" sz="4267" dirty="0">
                <a:solidFill>
                  <a:srgbClr val="0091AC"/>
                </a:solidFill>
                <a:latin typeface="Calibri" panose="020F0502020204030204" pitchFamily="34" charset="0"/>
                <a:cs typeface="Calibri" panose="020F0502020204030204" pitchFamily="34" charset="0"/>
              </a:rPr>
              <a:t>Traceability</a:t>
            </a:r>
            <a:endParaRPr lang="en-US" sz="4267" dirty="0">
              <a:solidFill>
                <a:srgbClr val="0091AC"/>
              </a:solidFill>
            </a:endParaRPr>
          </a:p>
        </p:txBody>
      </p:sp>
      <p:sp>
        <p:nvSpPr>
          <p:cNvPr id="16" name="TextBox 15">
            <a:extLst>
              <a:ext uri="{FF2B5EF4-FFF2-40B4-BE49-F238E27FC236}">
                <a16:creationId xmlns:a16="http://schemas.microsoft.com/office/drawing/2014/main" id="{4B641EC9-A6C0-2213-D5A1-DA2AB7C0996F}"/>
              </a:ext>
            </a:extLst>
          </p:cNvPr>
          <p:cNvSpPr txBox="1"/>
          <p:nvPr/>
        </p:nvSpPr>
        <p:spPr>
          <a:xfrm>
            <a:off x="470826" y="372925"/>
            <a:ext cx="7025594" cy="523220"/>
          </a:xfrm>
          <a:prstGeom prst="rect">
            <a:avLst/>
          </a:prstGeom>
          <a:noFill/>
        </p:spPr>
        <p:txBody>
          <a:bodyPr wrap="square">
            <a:spAutoFit/>
          </a:bodyPr>
          <a:lstStyle/>
          <a:p>
            <a:r>
              <a:rPr lang="en-US" sz="2800" b="1" dirty="0">
                <a:latin typeface="Calibri Light" charset="0"/>
                <a:ea typeface="Calibri Light" charset="0"/>
                <a:cs typeface="Calibri Light" charset="0"/>
              </a:rPr>
              <a:t>Why do you need an architecture repository?</a:t>
            </a:r>
          </a:p>
        </p:txBody>
      </p:sp>
    </p:spTree>
    <p:extLst>
      <p:ext uri="{BB962C8B-B14F-4D97-AF65-F5344CB8AC3E}">
        <p14:creationId xmlns:p14="http://schemas.microsoft.com/office/powerpoint/2010/main" val="100048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text, electronics, circuit&#10;&#10;Description automatically generated">
            <a:extLst>
              <a:ext uri="{FF2B5EF4-FFF2-40B4-BE49-F238E27FC236}">
                <a16:creationId xmlns:a16="http://schemas.microsoft.com/office/drawing/2014/main" id="{654EF0BD-0F9E-8DE0-81AF-502469DB3C16}"/>
              </a:ext>
            </a:extLst>
          </p:cNvPr>
          <p:cNvPicPr>
            <a:picLocks noChangeAspect="1"/>
          </p:cNvPicPr>
          <p:nvPr/>
        </p:nvPicPr>
        <p:blipFill>
          <a:blip r:embed="rId14">
            <a:alphaModFix/>
            <a:extLst>
              <a:ext uri="{28A0092B-C50C-407E-A947-70E740481C1C}">
                <a14:useLocalDpi xmlns:a14="http://schemas.microsoft.com/office/drawing/2010/main" val="0"/>
              </a:ext>
            </a:extLst>
          </a:blip>
          <a:stretch>
            <a:fillRect/>
          </a:stretch>
        </p:blipFill>
        <p:spPr>
          <a:xfrm rot="16200000">
            <a:off x="-2150746" y="2150742"/>
            <a:ext cx="6858004" cy="2556510"/>
          </a:xfrm>
          <a:prstGeom prst="rect">
            <a:avLst/>
          </a:prstGeom>
        </p:spPr>
      </p:pic>
      <p:grpSp>
        <p:nvGrpSpPr>
          <p:cNvPr id="5" name="Group 4">
            <a:extLst>
              <a:ext uri="{FF2B5EF4-FFF2-40B4-BE49-F238E27FC236}">
                <a16:creationId xmlns:a16="http://schemas.microsoft.com/office/drawing/2014/main" id="{316DD668-0729-492B-891D-7B40BEE2093E}"/>
              </a:ext>
            </a:extLst>
          </p:cNvPr>
          <p:cNvGrpSpPr/>
          <p:nvPr>
            <p:custDataLst>
              <p:tags r:id="rId1"/>
            </p:custDataLst>
          </p:nvPr>
        </p:nvGrpSpPr>
        <p:grpSpPr>
          <a:xfrm>
            <a:off x="2556512" y="1836557"/>
            <a:ext cx="9064889" cy="2544087"/>
            <a:chOff x="532299" y="1079500"/>
            <a:chExt cx="7714805" cy="1923684"/>
          </a:xfrm>
        </p:grpSpPr>
        <p:cxnSp>
          <p:nvCxnSpPr>
            <p:cNvPr id="6" name="MIO_AGENDA_ELEMENT_DECORATOR_5">
              <a:hlinkClick r:id="" action="ppaction://noaction"/>
              <a:extLst>
                <a:ext uri="{FF2B5EF4-FFF2-40B4-BE49-F238E27FC236}">
                  <a16:creationId xmlns:a16="http://schemas.microsoft.com/office/drawing/2014/main" id="{C745C961-2AA1-45CF-B41B-EFD4554D139B}"/>
                </a:ext>
              </a:extLst>
            </p:cNvPr>
            <p:cNvCxnSpPr/>
            <p:nvPr>
              <p:custDataLst>
                <p:tags r:id="rId4"/>
              </p:custDataLst>
            </p:nvPr>
          </p:nvCxnSpPr>
          <p:spPr>
            <a:xfrm>
              <a:off x="532299" y="3003184"/>
              <a:ext cx="7714805" cy="0"/>
            </a:xfrm>
            <a:prstGeom prst="line">
              <a:avLst/>
            </a:prstGeom>
            <a:ln w="6350">
              <a:noFill/>
              <a:tailEnd type="none"/>
            </a:ln>
          </p:spPr>
          <p:style>
            <a:lnRef idx="1">
              <a:schemeClr val="accent1"/>
            </a:lnRef>
            <a:fillRef idx="0">
              <a:schemeClr val="accent1"/>
            </a:fillRef>
            <a:effectRef idx="0">
              <a:schemeClr val="accent1"/>
            </a:effectRef>
            <a:fontRef idx="minor">
              <a:schemeClr val="tx1"/>
            </a:fontRef>
          </p:style>
        </p:cxnSp>
        <p:cxnSp>
          <p:nvCxnSpPr>
            <p:cNvPr id="7" name="MIO_AGENDA_ELEMENT_DECORATOR_4">
              <a:hlinkClick r:id="" action="ppaction://noaction"/>
              <a:extLst>
                <a:ext uri="{FF2B5EF4-FFF2-40B4-BE49-F238E27FC236}">
                  <a16:creationId xmlns:a16="http://schemas.microsoft.com/office/drawing/2014/main" id="{70027098-9DE2-4C89-852B-3EB2E45E6916}"/>
                </a:ext>
              </a:extLst>
            </p:cNvPr>
            <p:cNvCxnSpPr/>
            <p:nvPr>
              <p:custDataLst>
                <p:tags r:id="rId5"/>
              </p:custDataLst>
            </p:nvPr>
          </p:nvCxnSpPr>
          <p:spPr>
            <a:xfrm>
              <a:off x="532299" y="2522263"/>
              <a:ext cx="7714805" cy="0"/>
            </a:xfrm>
            <a:prstGeom prst="line">
              <a:avLst/>
            </a:prstGeom>
            <a:ln w="6350">
              <a:noFill/>
              <a:tailEnd type="none"/>
            </a:ln>
          </p:spPr>
          <p:style>
            <a:lnRef idx="1">
              <a:schemeClr val="accent1"/>
            </a:lnRef>
            <a:fillRef idx="0">
              <a:schemeClr val="accent1"/>
            </a:fillRef>
            <a:effectRef idx="0">
              <a:schemeClr val="accent1"/>
            </a:effectRef>
            <a:fontRef idx="minor">
              <a:schemeClr val="tx1"/>
            </a:fontRef>
          </p:style>
        </p:cxnSp>
        <p:cxnSp>
          <p:nvCxnSpPr>
            <p:cNvPr id="8" name="MIO_AGENDA_ELEMENT_DECORATOR_3">
              <a:hlinkClick r:id="" action="ppaction://noaction"/>
              <a:extLst>
                <a:ext uri="{FF2B5EF4-FFF2-40B4-BE49-F238E27FC236}">
                  <a16:creationId xmlns:a16="http://schemas.microsoft.com/office/drawing/2014/main" id="{ABAB2FF3-C21E-4543-9F3A-C8C11F3273E4}"/>
                </a:ext>
              </a:extLst>
            </p:cNvPr>
            <p:cNvCxnSpPr/>
            <p:nvPr>
              <p:custDataLst>
                <p:tags r:id="rId6"/>
              </p:custDataLst>
            </p:nvPr>
          </p:nvCxnSpPr>
          <p:spPr>
            <a:xfrm>
              <a:off x="532299" y="2041342"/>
              <a:ext cx="7714805" cy="0"/>
            </a:xfrm>
            <a:prstGeom prst="line">
              <a:avLst/>
            </a:prstGeom>
            <a:ln w="6350">
              <a:noFill/>
              <a:tailEnd type="none"/>
            </a:ln>
          </p:spPr>
          <p:style>
            <a:lnRef idx="1">
              <a:schemeClr val="accent1"/>
            </a:lnRef>
            <a:fillRef idx="0">
              <a:schemeClr val="accent1"/>
            </a:fillRef>
            <a:effectRef idx="0">
              <a:schemeClr val="accent1"/>
            </a:effectRef>
            <a:fontRef idx="minor">
              <a:schemeClr val="tx1"/>
            </a:fontRef>
          </p:style>
        </p:cxnSp>
        <p:cxnSp>
          <p:nvCxnSpPr>
            <p:cNvPr id="9" name="MIO_AGENDA_ELEMENT_DECORATOR_2">
              <a:hlinkClick r:id="" action="ppaction://noaction"/>
              <a:extLst>
                <a:ext uri="{FF2B5EF4-FFF2-40B4-BE49-F238E27FC236}">
                  <a16:creationId xmlns:a16="http://schemas.microsoft.com/office/drawing/2014/main" id="{C3CBA786-2C32-4D2C-810C-0C22F12519B8}"/>
                </a:ext>
              </a:extLst>
            </p:cNvPr>
            <p:cNvCxnSpPr/>
            <p:nvPr>
              <p:custDataLst>
                <p:tags r:id="rId7"/>
              </p:custDataLst>
            </p:nvPr>
          </p:nvCxnSpPr>
          <p:spPr>
            <a:xfrm>
              <a:off x="532299" y="1560421"/>
              <a:ext cx="7714805" cy="0"/>
            </a:xfrm>
            <a:prstGeom prst="line">
              <a:avLst/>
            </a:prstGeom>
            <a:ln w="6350">
              <a:noFill/>
              <a:tailEnd type="none"/>
            </a:ln>
          </p:spPr>
          <p:style>
            <a:lnRef idx="1">
              <a:schemeClr val="accent1"/>
            </a:lnRef>
            <a:fillRef idx="0">
              <a:schemeClr val="accent1"/>
            </a:fillRef>
            <a:effectRef idx="0">
              <a:schemeClr val="accent1"/>
            </a:effectRef>
            <a:fontRef idx="minor">
              <a:schemeClr val="tx1"/>
            </a:fontRef>
          </p:style>
        </p:cxnSp>
        <p:cxnSp>
          <p:nvCxnSpPr>
            <p:cNvPr id="10" name="MIO_AGENDA_ELEMENT_DECORATOR_1">
              <a:hlinkClick r:id="rId15" action="ppaction://hlinksldjump"/>
              <a:extLst>
                <a:ext uri="{FF2B5EF4-FFF2-40B4-BE49-F238E27FC236}">
                  <a16:creationId xmlns:a16="http://schemas.microsoft.com/office/drawing/2014/main" id="{BC1A51A9-3B91-4B22-B882-32C7024A8271}"/>
                </a:ext>
              </a:extLst>
            </p:cNvPr>
            <p:cNvCxnSpPr/>
            <p:nvPr>
              <p:custDataLst>
                <p:tags r:id="rId8"/>
              </p:custDataLst>
            </p:nvPr>
          </p:nvCxnSpPr>
          <p:spPr>
            <a:xfrm>
              <a:off x="532299" y="1079500"/>
              <a:ext cx="7714805" cy="0"/>
            </a:xfrm>
            <a:prstGeom prst="line">
              <a:avLst/>
            </a:prstGeom>
            <a:ln w="6350">
              <a:noFill/>
              <a:tailEnd type="none"/>
            </a:ln>
          </p:spPr>
          <p:style>
            <a:lnRef idx="1">
              <a:schemeClr val="accent1"/>
            </a:lnRef>
            <a:fillRef idx="0">
              <a:schemeClr val="accent1"/>
            </a:fillRef>
            <a:effectRef idx="0">
              <a:schemeClr val="accent1"/>
            </a:effectRef>
            <a:fontRef idx="minor">
              <a:schemeClr val="tx1"/>
            </a:fontRef>
          </p:style>
        </p:cxnSp>
        <p:sp>
          <p:nvSpPr>
            <p:cNvPr id="11" name="MIO_AGENDA_ELEMENT_TITEL_1">
              <a:hlinkClick r:id="rId15" action="ppaction://hlinksldjump"/>
              <a:extLst>
                <a:ext uri="{FF2B5EF4-FFF2-40B4-BE49-F238E27FC236}">
                  <a16:creationId xmlns:a16="http://schemas.microsoft.com/office/drawing/2014/main" id="{BEE19EB8-F73F-4D90-A7DB-6F66D3965544}"/>
                </a:ext>
              </a:extLst>
            </p:cNvPr>
            <p:cNvSpPr>
              <a:spLocks/>
            </p:cNvSpPr>
            <p:nvPr>
              <p:custDataLst>
                <p:tags r:id="rId9"/>
              </p:custDataLst>
            </p:nvPr>
          </p:nvSpPr>
          <p:spPr>
            <a:xfrm>
              <a:off x="921746" y="1079500"/>
              <a:ext cx="6945247" cy="388339"/>
            </a:xfrm>
            <a:prstGeom prst="rect">
              <a:avLst/>
            </a:prstGeom>
            <a:no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67" b="1" dirty="0">
                  <a:solidFill>
                    <a:schemeClr val="accent2"/>
                  </a:solidFill>
                  <a:latin typeface="Calibri Light" charset="0"/>
                  <a:cs typeface="Calibri Light" charset="0"/>
                </a:rPr>
                <a:t>Understand</a:t>
              </a:r>
              <a:r>
                <a:rPr lang="en-US" sz="1467" b="1" dirty="0">
                  <a:solidFill>
                    <a:schemeClr val="tx1"/>
                  </a:solidFill>
                  <a:latin typeface="Calibri Light" charset="0"/>
                  <a:ea typeface="Calibri Light" charset="0"/>
                  <a:cs typeface="Calibri Light" charset="0"/>
                </a:rPr>
                <a:t> </a:t>
              </a:r>
              <a:r>
                <a:rPr lang="en-US" sz="1467" b="1" dirty="0">
                  <a:solidFill>
                    <a:schemeClr val="accent2"/>
                  </a:solidFill>
                  <a:latin typeface="Calibri Light" charset="0"/>
                  <a:cs typeface="Calibri Light" charset="0"/>
                </a:rPr>
                <a:t>the system described</a:t>
              </a:r>
            </a:p>
            <a:p>
              <a:r>
                <a:rPr lang="en-US" sz="1467" dirty="0">
                  <a:solidFill>
                    <a:schemeClr val="tx1"/>
                  </a:solidFill>
                  <a:latin typeface="Calibri Light" charset="0"/>
                  <a:ea typeface="Calibri Light" charset="0"/>
                  <a:cs typeface="Calibri Light" charset="0"/>
                </a:rPr>
                <a:t>- building and displaying a model of complex structures helps people to understand them</a:t>
              </a:r>
            </a:p>
          </p:txBody>
        </p:sp>
        <p:sp>
          <p:nvSpPr>
            <p:cNvPr id="14" name="MIO_AGENDA_ELEMENT_TITEL_2">
              <a:hlinkClick r:id="" action="ppaction://noaction"/>
              <a:extLst>
                <a:ext uri="{FF2B5EF4-FFF2-40B4-BE49-F238E27FC236}">
                  <a16:creationId xmlns:a16="http://schemas.microsoft.com/office/drawing/2014/main" id="{08F331E2-502C-4058-A49B-7DC9EA4C8F9B}"/>
                </a:ext>
              </a:extLst>
            </p:cNvPr>
            <p:cNvSpPr>
              <a:spLocks/>
            </p:cNvSpPr>
            <p:nvPr>
              <p:custDataLst>
                <p:tags r:id="rId10"/>
              </p:custDataLst>
            </p:nvPr>
          </p:nvSpPr>
          <p:spPr>
            <a:xfrm>
              <a:off x="921746" y="1544527"/>
              <a:ext cx="7007938" cy="388339"/>
            </a:xfrm>
            <a:prstGeom prst="rect">
              <a:avLst/>
            </a:prstGeom>
            <a:no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67" b="1" dirty="0">
                  <a:solidFill>
                    <a:schemeClr val="accent2"/>
                  </a:solidFill>
                  <a:latin typeface="Calibri Light" charset="0"/>
                  <a:cs typeface="Calibri Light" charset="0"/>
                </a:rPr>
                <a:t>Relate IT to business </a:t>
              </a:r>
            </a:p>
            <a:p>
              <a:r>
                <a:rPr lang="en-US" sz="1467" dirty="0">
                  <a:solidFill>
                    <a:schemeClr val="tx1"/>
                  </a:solidFill>
                  <a:latin typeface="Calibri Light" charset="0"/>
                  <a:ea typeface="Calibri Light" charset="0"/>
                  <a:cs typeface="Calibri Light" charset="0"/>
                </a:rPr>
                <a:t>- ability to do traceability analysis, to show which assets relate to which goals, requirements and constraints</a:t>
              </a:r>
            </a:p>
          </p:txBody>
        </p:sp>
        <p:sp>
          <p:nvSpPr>
            <p:cNvPr id="16" name="MIO_AGENDA_ELEMENT_TITEL_3">
              <a:hlinkClick r:id="" action="ppaction://noaction"/>
              <a:extLst>
                <a:ext uri="{FF2B5EF4-FFF2-40B4-BE49-F238E27FC236}">
                  <a16:creationId xmlns:a16="http://schemas.microsoft.com/office/drawing/2014/main" id="{35C425BD-AC5C-4203-9FE4-10003CD91CD7}"/>
                </a:ext>
              </a:extLst>
            </p:cNvPr>
            <p:cNvSpPr>
              <a:spLocks/>
            </p:cNvSpPr>
            <p:nvPr>
              <p:custDataLst>
                <p:tags r:id="rId11"/>
              </p:custDataLst>
            </p:nvPr>
          </p:nvSpPr>
          <p:spPr>
            <a:xfrm>
              <a:off x="921746" y="2009552"/>
              <a:ext cx="6409219" cy="388339"/>
            </a:xfrm>
            <a:prstGeom prst="rect">
              <a:avLst/>
            </a:prstGeom>
            <a:no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67" b="1" dirty="0">
                  <a:solidFill>
                    <a:schemeClr val="accent2"/>
                  </a:solidFill>
                  <a:latin typeface="Calibri Light" charset="0"/>
                  <a:cs typeface="Calibri Light" charset="0"/>
                </a:rPr>
                <a:t>Identify potential changes</a:t>
              </a:r>
            </a:p>
            <a:p>
              <a:r>
                <a:rPr lang="en-US" sz="1467" dirty="0">
                  <a:solidFill>
                    <a:schemeClr val="tx1"/>
                  </a:solidFill>
                  <a:latin typeface="Calibri Light" charset="0"/>
                  <a:ea typeface="Calibri Light" charset="0"/>
                  <a:cs typeface="Calibri Light" charset="0"/>
                </a:rPr>
                <a:t>- ability to do gap analysis and cluster analysis, to spot areas where changes are desirable</a:t>
              </a:r>
            </a:p>
          </p:txBody>
        </p:sp>
      </p:grpSp>
      <p:sp>
        <p:nvSpPr>
          <p:cNvPr id="2" name="MIO_AGENDA_ELEMENT_TITEL_3">
            <a:hlinkClick r:id="" action="ppaction://noaction"/>
            <a:extLst>
              <a:ext uri="{FF2B5EF4-FFF2-40B4-BE49-F238E27FC236}">
                <a16:creationId xmlns:a16="http://schemas.microsoft.com/office/drawing/2014/main" id="{8AEA9675-00CD-22DD-66E8-1DD844F0244B}"/>
              </a:ext>
            </a:extLst>
          </p:cNvPr>
          <p:cNvSpPr>
            <a:spLocks/>
          </p:cNvSpPr>
          <p:nvPr>
            <p:custDataLst>
              <p:tags r:id="rId2"/>
            </p:custDataLst>
          </p:nvPr>
        </p:nvSpPr>
        <p:spPr>
          <a:xfrm>
            <a:off x="3075776" y="3805840"/>
            <a:ext cx="8545625" cy="513581"/>
          </a:xfrm>
          <a:prstGeom prst="rect">
            <a:avLst/>
          </a:prstGeom>
          <a:no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67" b="1" dirty="0">
                <a:solidFill>
                  <a:schemeClr val="accent2"/>
                </a:solidFill>
                <a:latin typeface="Calibri Light" charset="0"/>
                <a:cs typeface="Calibri Light" charset="0"/>
              </a:rPr>
              <a:t>Plan changes</a:t>
            </a:r>
          </a:p>
          <a:p>
            <a:r>
              <a:rPr lang="en-US" sz="1467" dirty="0">
                <a:solidFill>
                  <a:schemeClr val="tx1"/>
                </a:solidFill>
                <a:latin typeface="Calibri Light" charset="0"/>
                <a:ea typeface="Calibri Light" charset="0"/>
                <a:cs typeface="Calibri Light" charset="0"/>
              </a:rPr>
              <a:t>-  define a target or vision architecture by manipulating elements of the baseline architecture</a:t>
            </a:r>
          </a:p>
        </p:txBody>
      </p:sp>
      <p:sp>
        <p:nvSpPr>
          <p:cNvPr id="3" name="MIO_AGENDA_ELEMENT_TITEL_3">
            <a:hlinkClick r:id="" action="ppaction://noaction"/>
            <a:extLst>
              <a:ext uri="{FF2B5EF4-FFF2-40B4-BE49-F238E27FC236}">
                <a16:creationId xmlns:a16="http://schemas.microsoft.com/office/drawing/2014/main" id="{2DD85F65-CA2A-49C2-49FB-0C14A7BF7CF1}"/>
              </a:ext>
            </a:extLst>
          </p:cNvPr>
          <p:cNvSpPr>
            <a:spLocks/>
          </p:cNvSpPr>
          <p:nvPr>
            <p:custDataLst>
              <p:tags r:id="rId3"/>
            </p:custDataLst>
          </p:nvPr>
        </p:nvSpPr>
        <p:spPr>
          <a:xfrm>
            <a:off x="3075776" y="4563480"/>
            <a:ext cx="8545625" cy="513581"/>
          </a:xfrm>
          <a:prstGeom prst="rect">
            <a:avLst/>
          </a:prstGeom>
          <a:no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67" b="1" dirty="0">
                <a:solidFill>
                  <a:schemeClr val="accent2"/>
                </a:solidFill>
                <a:latin typeface="Calibri Light" charset="0"/>
                <a:cs typeface="Calibri Light" charset="0"/>
              </a:rPr>
              <a:t>Manage changes</a:t>
            </a:r>
          </a:p>
          <a:p>
            <a:r>
              <a:rPr lang="en-US" sz="1467" dirty="0">
                <a:solidFill>
                  <a:schemeClr val="tx1"/>
                </a:solidFill>
                <a:latin typeface="Calibri Light" charset="0"/>
                <a:ea typeface="Calibri Light" charset="0"/>
                <a:cs typeface="Calibri Light" charset="0"/>
              </a:rPr>
              <a:t>- conduct impact analysis following any change proposal</a:t>
            </a:r>
          </a:p>
          <a:p>
            <a:endParaRPr lang="en-US" sz="1467" dirty="0">
              <a:solidFill>
                <a:schemeClr val="tx1"/>
              </a:solidFill>
              <a:latin typeface="Calibri Light" charset="0"/>
              <a:ea typeface="Calibri Light" charset="0"/>
              <a:cs typeface="Calibri Light" charset="0"/>
            </a:endParaRPr>
          </a:p>
        </p:txBody>
      </p:sp>
      <p:sp>
        <p:nvSpPr>
          <p:cNvPr id="17" name="TextBox 16">
            <a:extLst>
              <a:ext uri="{FF2B5EF4-FFF2-40B4-BE49-F238E27FC236}">
                <a16:creationId xmlns:a16="http://schemas.microsoft.com/office/drawing/2014/main" id="{A90A586B-C9AF-14C2-B2D4-8913B329D0B7}"/>
              </a:ext>
            </a:extLst>
          </p:cNvPr>
          <p:cNvSpPr txBox="1"/>
          <p:nvPr/>
        </p:nvSpPr>
        <p:spPr>
          <a:xfrm>
            <a:off x="2820352" y="522685"/>
            <a:ext cx="6335077" cy="523220"/>
          </a:xfrm>
          <a:prstGeom prst="rect">
            <a:avLst/>
          </a:prstGeom>
          <a:noFill/>
        </p:spPr>
        <p:txBody>
          <a:bodyPr wrap="square">
            <a:spAutoFit/>
          </a:bodyPr>
          <a:lstStyle/>
          <a:p>
            <a:r>
              <a:rPr lang="en-US" sz="2800" b="1" dirty="0">
                <a:latin typeface="Calibri Light" charset="0"/>
                <a:ea typeface="Calibri Light" charset="0"/>
                <a:cs typeface="Calibri Light" charset="0"/>
              </a:rPr>
              <a:t>Enterprise architecture repository purposes</a:t>
            </a:r>
          </a:p>
        </p:txBody>
      </p:sp>
    </p:spTree>
    <p:extLst>
      <p:ext uri="{BB962C8B-B14F-4D97-AF65-F5344CB8AC3E}">
        <p14:creationId xmlns:p14="http://schemas.microsoft.com/office/powerpoint/2010/main" val="644183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51AE-30D9-4A17-ADDB-38CF7EF19832}"/>
              </a:ext>
            </a:extLst>
          </p:cNvPr>
          <p:cNvSpPr>
            <a:spLocks noGrp="1"/>
          </p:cNvSpPr>
          <p:nvPr>
            <p:ph type="title"/>
          </p:nvPr>
        </p:nvSpPr>
        <p:spPr>
          <a:xfrm>
            <a:off x="457200" y="2750820"/>
            <a:ext cx="8172449" cy="1846659"/>
          </a:xfrm>
        </p:spPr>
        <p:txBody>
          <a:bodyPr/>
          <a:lstStyle/>
          <a:p>
            <a:r>
              <a:rPr lang="en-US" dirty="0"/>
              <a:t>Model-driven architecture</a:t>
            </a:r>
          </a:p>
        </p:txBody>
      </p:sp>
      <p:sp>
        <p:nvSpPr>
          <p:cNvPr id="3" name="Text Placeholder 2">
            <a:extLst>
              <a:ext uri="{FF2B5EF4-FFF2-40B4-BE49-F238E27FC236}">
                <a16:creationId xmlns:a16="http://schemas.microsoft.com/office/drawing/2014/main" id="{70609509-BE25-40DC-97DE-1744CA77FF6B}"/>
              </a:ext>
            </a:extLst>
          </p:cNvPr>
          <p:cNvSpPr>
            <a:spLocks noGrp="1"/>
          </p:cNvSpPr>
          <p:nvPr>
            <p:ph type="body" sz="quarter" idx="10"/>
          </p:nvPr>
        </p:nvSpPr>
        <p:spPr>
          <a:xfrm>
            <a:off x="457200" y="4091940"/>
            <a:ext cx="8743950" cy="1485900"/>
          </a:xfrm>
        </p:spPr>
        <p:txBody>
          <a:bodyPr/>
          <a:lstStyle/>
          <a:p>
            <a:r>
              <a:rPr lang="en-US" dirty="0"/>
              <a:t>Provides an approach for deriving value from models and architecture in support of the full life cycle of physical, organizational and IT systems.</a:t>
            </a:r>
          </a:p>
          <a:p>
            <a:r>
              <a:rPr lang="en-US" dirty="0"/>
              <a:t>Brings value by producing models at varying levels, from a conceptual view down to the smallest implementation detail.</a:t>
            </a:r>
          </a:p>
        </p:txBody>
      </p:sp>
      <p:pic>
        <p:nvPicPr>
          <p:cNvPr id="5" name="Graphic 4">
            <a:extLst>
              <a:ext uri="{FF2B5EF4-FFF2-40B4-BE49-F238E27FC236}">
                <a16:creationId xmlns:a16="http://schemas.microsoft.com/office/drawing/2014/main" id="{D4CE0978-9F21-4FE8-B746-4C11AE1A43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199" y="1994537"/>
            <a:ext cx="733425" cy="733423"/>
          </a:xfrm>
          <a:prstGeom prst="rect">
            <a:avLst/>
          </a:prstGeom>
        </p:spPr>
      </p:pic>
      <p:pic>
        <p:nvPicPr>
          <p:cNvPr id="4" name="Picture 3" descr="Diagram&#10;&#10;Description automatically generated">
            <a:extLst>
              <a:ext uri="{FF2B5EF4-FFF2-40B4-BE49-F238E27FC236}">
                <a16:creationId xmlns:a16="http://schemas.microsoft.com/office/drawing/2014/main" id="{D284B134-0538-8D6B-9D61-21F56A468E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0897" y="735984"/>
            <a:ext cx="2619123" cy="2693016"/>
          </a:xfrm>
          <a:prstGeom prst="rect">
            <a:avLst/>
          </a:prstGeom>
        </p:spPr>
      </p:pic>
      <p:sp>
        <p:nvSpPr>
          <p:cNvPr id="6" name="TextBox 5">
            <a:extLst>
              <a:ext uri="{FF2B5EF4-FFF2-40B4-BE49-F238E27FC236}">
                <a16:creationId xmlns:a16="http://schemas.microsoft.com/office/drawing/2014/main" id="{BE5F2A31-3D2C-EFAB-32BF-C90D36339B39}"/>
              </a:ext>
            </a:extLst>
          </p:cNvPr>
          <p:cNvSpPr txBox="1"/>
          <p:nvPr/>
        </p:nvSpPr>
        <p:spPr>
          <a:xfrm>
            <a:off x="536761" y="6001187"/>
            <a:ext cx="7721600" cy="256545"/>
          </a:xfrm>
          <a:prstGeom prst="rect">
            <a:avLst/>
          </a:prstGeom>
          <a:noFill/>
        </p:spPr>
        <p:txBody>
          <a:bodyPr wrap="square">
            <a:spAutoFit/>
          </a:bodyPr>
          <a:lstStyle/>
          <a:p>
            <a:r>
              <a:rPr lang="en-US" sz="1067" dirty="0">
                <a:hlinkClick r:id="rId6"/>
              </a:rPr>
              <a:t>https://en.wikipedia.org/wiki/Model-driven_architecture</a:t>
            </a:r>
            <a:r>
              <a:rPr lang="en-US" sz="1067" dirty="0"/>
              <a:t> </a:t>
            </a:r>
          </a:p>
        </p:txBody>
      </p:sp>
    </p:spTree>
    <p:extLst>
      <p:ext uri="{BB962C8B-B14F-4D97-AF65-F5344CB8AC3E}">
        <p14:creationId xmlns:p14="http://schemas.microsoft.com/office/powerpoint/2010/main" val="52998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9882" y="1451069"/>
            <a:ext cx="6285253" cy="464871"/>
          </a:xfrm>
          <a:prstGeom prst="rect">
            <a:avLst/>
          </a:prstGeom>
        </p:spPr>
        <p:txBody>
          <a:bodyPr wrap="square">
            <a:spAutoFit/>
          </a:bodyPr>
          <a:lstStyle/>
          <a:p>
            <a:pPr marL="0" lvl="1">
              <a:lnSpc>
                <a:spcPct val="150000"/>
              </a:lnSpc>
              <a:buSzPct val="100000"/>
            </a:pPr>
            <a:r>
              <a:rPr lang="en-US" b="1" dirty="0">
                <a:latin typeface="Calibri Light" charset="0"/>
                <a:ea typeface="Calibri Light" charset="0"/>
                <a:cs typeface="Calibri Light" charset="0"/>
              </a:rPr>
              <a:t>Relationship to TOGAF, ArchiMate and ITIL/IT Service Management </a:t>
            </a:r>
          </a:p>
        </p:txBody>
      </p:sp>
      <p:sp>
        <p:nvSpPr>
          <p:cNvPr id="18" name="TextBox 17">
            <a:extLst>
              <a:ext uri="{FF2B5EF4-FFF2-40B4-BE49-F238E27FC236}">
                <a16:creationId xmlns:a16="http://schemas.microsoft.com/office/drawing/2014/main" id="{47387104-945A-C00E-C1C3-29FC6E3ED26E}"/>
              </a:ext>
            </a:extLst>
          </p:cNvPr>
          <p:cNvSpPr txBox="1"/>
          <p:nvPr/>
        </p:nvSpPr>
        <p:spPr>
          <a:xfrm>
            <a:off x="536761" y="6001187"/>
            <a:ext cx="7721600" cy="256545"/>
          </a:xfrm>
          <a:prstGeom prst="rect">
            <a:avLst/>
          </a:prstGeom>
          <a:noFill/>
        </p:spPr>
        <p:txBody>
          <a:bodyPr wrap="square">
            <a:spAutoFit/>
          </a:bodyPr>
          <a:lstStyle/>
          <a:p>
            <a:r>
              <a:rPr lang="en-US" sz="1067" dirty="0">
                <a:hlinkClick r:id="rId3"/>
              </a:rPr>
              <a:t>https://www.opengroup.org/it4it/relationships</a:t>
            </a:r>
            <a:endParaRPr lang="en-US" sz="1067" dirty="0"/>
          </a:p>
        </p:txBody>
      </p:sp>
      <p:pic>
        <p:nvPicPr>
          <p:cNvPr id="4" name="Picture 3" descr="Diagram&#10;&#10;Description automatically generated">
            <a:extLst>
              <a:ext uri="{FF2B5EF4-FFF2-40B4-BE49-F238E27FC236}">
                <a16:creationId xmlns:a16="http://schemas.microsoft.com/office/drawing/2014/main" id="{CFDD5A22-B85A-11DA-1CB1-D7281AEBC5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4500" y="2246406"/>
            <a:ext cx="3611909" cy="2785535"/>
          </a:xfrm>
          <a:prstGeom prst="rect">
            <a:avLst/>
          </a:prstGeom>
        </p:spPr>
      </p:pic>
      <p:sp>
        <p:nvSpPr>
          <p:cNvPr id="7" name="TextBox 6">
            <a:extLst>
              <a:ext uri="{FF2B5EF4-FFF2-40B4-BE49-F238E27FC236}">
                <a16:creationId xmlns:a16="http://schemas.microsoft.com/office/drawing/2014/main" id="{6DA0A8A8-6E85-5672-FD68-648F70728E01}"/>
              </a:ext>
            </a:extLst>
          </p:cNvPr>
          <p:cNvSpPr txBox="1"/>
          <p:nvPr/>
        </p:nvSpPr>
        <p:spPr>
          <a:xfrm>
            <a:off x="536761" y="321455"/>
            <a:ext cx="6097904" cy="523220"/>
          </a:xfrm>
          <a:prstGeom prst="rect">
            <a:avLst/>
          </a:prstGeom>
          <a:noFill/>
        </p:spPr>
        <p:txBody>
          <a:bodyPr wrap="square">
            <a:spAutoFit/>
          </a:bodyPr>
          <a:lstStyle/>
          <a:p>
            <a:r>
              <a:rPr lang="en-US" sz="2800" b="1" dirty="0">
                <a:solidFill>
                  <a:srgbClr val="444444"/>
                </a:solidFill>
                <a:latin typeface="Calibri Light" charset="0"/>
                <a:ea typeface="Calibri Light" charset="0"/>
                <a:cs typeface="Calibri Light" charset="0"/>
              </a:rPr>
              <a:t>Architecture Frameworks and Tools</a:t>
            </a:r>
            <a:endParaRPr lang="en-US" sz="2800" b="1" dirty="0">
              <a:latin typeface="Calibri Light" charset="0"/>
              <a:ea typeface="Calibri Light" charset="0"/>
              <a:cs typeface="Calibri Light" charset="0"/>
            </a:endParaRPr>
          </a:p>
        </p:txBody>
      </p:sp>
      <p:grpSp>
        <p:nvGrpSpPr>
          <p:cNvPr id="21" name="Group 20">
            <a:extLst>
              <a:ext uri="{FF2B5EF4-FFF2-40B4-BE49-F238E27FC236}">
                <a16:creationId xmlns:a16="http://schemas.microsoft.com/office/drawing/2014/main" id="{C7B3700B-1003-6621-E784-36C92380F56F}"/>
              </a:ext>
            </a:extLst>
          </p:cNvPr>
          <p:cNvGrpSpPr/>
          <p:nvPr/>
        </p:nvGrpSpPr>
        <p:grpSpPr>
          <a:xfrm>
            <a:off x="536761" y="1332149"/>
            <a:ext cx="2514600" cy="4193702"/>
            <a:chOff x="286375" y="1332149"/>
            <a:chExt cx="2514600" cy="4193702"/>
          </a:xfrm>
        </p:grpSpPr>
        <p:sp>
          <p:nvSpPr>
            <p:cNvPr id="19" name="Rectangle 18">
              <a:extLst>
                <a:ext uri="{FF2B5EF4-FFF2-40B4-BE49-F238E27FC236}">
                  <a16:creationId xmlns:a16="http://schemas.microsoft.com/office/drawing/2014/main" id="{E112F14D-0ABA-2B31-973B-A58B0C6A7FA6}"/>
                </a:ext>
              </a:extLst>
            </p:cNvPr>
            <p:cNvSpPr/>
            <p:nvPr/>
          </p:nvSpPr>
          <p:spPr bwMode="auto">
            <a:xfrm>
              <a:off x="286375" y="1332149"/>
              <a:ext cx="2514600" cy="4193702"/>
            </a:xfrm>
            <a:custGeom>
              <a:avLst/>
              <a:gdLst>
                <a:gd name="connsiteX0" fmla="*/ 0 w 2514600"/>
                <a:gd name="connsiteY0" fmla="*/ 0 h 4193702"/>
                <a:gd name="connsiteX1" fmla="*/ 603504 w 2514600"/>
                <a:gd name="connsiteY1" fmla="*/ 0 h 4193702"/>
                <a:gd name="connsiteX2" fmla="*/ 1181862 w 2514600"/>
                <a:gd name="connsiteY2" fmla="*/ 0 h 4193702"/>
                <a:gd name="connsiteX3" fmla="*/ 1835658 w 2514600"/>
                <a:gd name="connsiteY3" fmla="*/ 0 h 4193702"/>
                <a:gd name="connsiteX4" fmla="*/ 2514600 w 2514600"/>
                <a:gd name="connsiteY4" fmla="*/ 0 h 4193702"/>
                <a:gd name="connsiteX5" fmla="*/ 2514600 w 2514600"/>
                <a:gd name="connsiteY5" fmla="*/ 698950 h 4193702"/>
                <a:gd name="connsiteX6" fmla="*/ 2514600 w 2514600"/>
                <a:gd name="connsiteY6" fmla="*/ 1314027 h 4193702"/>
                <a:gd name="connsiteX7" fmla="*/ 2514600 w 2514600"/>
                <a:gd name="connsiteY7" fmla="*/ 2054914 h 4193702"/>
                <a:gd name="connsiteX8" fmla="*/ 2514600 w 2514600"/>
                <a:gd name="connsiteY8" fmla="*/ 2669990 h 4193702"/>
                <a:gd name="connsiteX9" fmla="*/ 2514600 w 2514600"/>
                <a:gd name="connsiteY9" fmla="*/ 3410878 h 4193702"/>
                <a:gd name="connsiteX10" fmla="*/ 2514600 w 2514600"/>
                <a:gd name="connsiteY10" fmla="*/ 4193702 h 4193702"/>
                <a:gd name="connsiteX11" fmla="*/ 1860804 w 2514600"/>
                <a:gd name="connsiteY11" fmla="*/ 4193702 h 4193702"/>
                <a:gd name="connsiteX12" fmla="*/ 1207008 w 2514600"/>
                <a:gd name="connsiteY12" fmla="*/ 4193702 h 4193702"/>
                <a:gd name="connsiteX13" fmla="*/ 0 w 2514600"/>
                <a:gd name="connsiteY13" fmla="*/ 4193702 h 4193702"/>
                <a:gd name="connsiteX14" fmla="*/ 0 w 2514600"/>
                <a:gd name="connsiteY14" fmla="*/ 3536689 h 4193702"/>
                <a:gd name="connsiteX15" fmla="*/ 0 w 2514600"/>
                <a:gd name="connsiteY15" fmla="*/ 2795801 h 4193702"/>
                <a:gd name="connsiteX16" fmla="*/ 0 w 2514600"/>
                <a:gd name="connsiteY16" fmla="*/ 2180725 h 4193702"/>
                <a:gd name="connsiteX17" fmla="*/ 0 w 2514600"/>
                <a:gd name="connsiteY17" fmla="*/ 1481775 h 4193702"/>
                <a:gd name="connsiteX18" fmla="*/ 0 w 2514600"/>
                <a:gd name="connsiteY18" fmla="*/ 740887 h 4193702"/>
                <a:gd name="connsiteX19" fmla="*/ 0 w 2514600"/>
                <a:gd name="connsiteY19" fmla="*/ 0 h 419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14600" h="4193702" fill="none" extrusionOk="0">
                  <a:moveTo>
                    <a:pt x="0" y="0"/>
                  </a:moveTo>
                  <a:cubicBezTo>
                    <a:pt x="126819" y="1086"/>
                    <a:pt x="451533" y="-25103"/>
                    <a:pt x="603504" y="0"/>
                  </a:cubicBezTo>
                  <a:cubicBezTo>
                    <a:pt x="755475" y="25103"/>
                    <a:pt x="1029875" y="20192"/>
                    <a:pt x="1181862" y="0"/>
                  </a:cubicBezTo>
                  <a:cubicBezTo>
                    <a:pt x="1333849" y="-20192"/>
                    <a:pt x="1648461" y="-20168"/>
                    <a:pt x="1835658" y="0"/>
                  </a:cubicBezTo>
                  <a:cubicBezTo>
                    <a:pt x="2022855" y="20168"/>
                    <a:pt x="2294688" y="-24744"/>
                    <a:pt x="2514600" y="0"/>
                  </a:cubicBezTo>
                  <a:cubicBezTo>
                    <a:pt x="2508299" y="299344"/>
                    <a:pt x="2542845" y="432048"/>
                    <a:pt x="2514600" y="698950"/>
                  </a:cubicBezTo>
                  <a:cubicBezTo>
                    <a:pt x="2486356" y="965852"/>
                    <a:pt x="2486709" y="1111894"/>
                    <a:pt x="2514600" y="1314027"/>
                  </a:cubicBezTo>
                  <a:cubicBezTo>
                    <a:pt x="2542491" y="1516160"/>
                    <a:pt x="2520228" y="1800328"/>
                    <a:pt x="2514600" y="2054914"/>
                  </a:cubicBezTo>
                  <a:cubicBezTo>
                    <a:pt x="2508972" y="2309500"/>
                    <a:pt x="2531593" y="2480237"/>
                    <a:pt x="2514600" y="2669990"/>
                  </a:cubicBezTo>
                  <a:cubicBezTo>
                    <a:pt x="2497607" y="2859743"/>
                    <a:pt x="2523768" y="3065782"/>
                    <a:pt x="2514600" y="3410878"/>
                  </a:cubicBezTo>
                  <a:cubicBezTo>
                    <a:pt x="2505432" y="3755974"/>
                    <a:pt x="2550886" y="3999040"/>
                    <a:pt x="2514600" y="4193702"/>
                  </a:cubicBezTo>
                  <a:cubicBezTo>
                    <a:pt x="2322061" y="4221809"/>
                    <a:pt x="1995188" y="4218742"/>
                    <a:pt x="1860804" y="4193702"/>
                  </a:cubicBezTo>
                  <a:cubicBezTo>
                    <a:pt x="1726420" y="4168662"/>
                    <a:pt x="1511155" y="4202751"/>
                    <a:pt x="1207008" y="4193702"/>
                  </a:cubicBezTo>
                  <a:cubicBezTo>
                    <a:pt x="902861" y="4184653"/>
                    <a:pt x="340333" y="4202666"/>
                    <a:pt x="0" y="4193702"/>
                  </a:cubicBezTo>
                  <a:cubicBezTo>
                    <a:pt x="-10357" y="3983168"/>
                    <a:pt x="-17614" y="3825179"/>
                    <a:pt x="0" y="3536689"/>
                  </a:cubicBezTo>
                  <a:cubicBezTo>
                    <a:pt x="17614" y="3248199"/>
                    <a:pt x="-35666" y="3088699"/>
                    <a:pt x="0" y="2795801"/>
                  </a:cubicBezTo>
                  <a:cubicBezTo>
                    <a:pt x="35666" y="2502903"/>
                    <a:pt x="-3113" y="2466541"/>
                    <a:pt x="0" y="2180725"/>
                  </a:cubicBezTo>
                  <a:cubicBezTo>
                    <a:pt x="3113" y="1894909"/>
                    <a:pt x="28550" y="1763720"/>
                    <a:pt x="0" y="1481775"/>
                  </a:cubicBezTo>
                  <a:cubicBezTo>
                    <a:pt x="-28550" y="1199830"/>
                    <a:pt x="26823" y="1094516"/>
                    <a:pt x="0" y="740887"/>
                  </a:cubicBezTo>
                  <a:cubicBezTo>
                    <a:pt x="-26823" y="387258"/>
                    <a:pt x="-25293" y="356633"/>
                    <a:pt x="0" y="0"/>
                  </a:cubicBezTo>
                  <a:close/>
                </a:path>
                <a:path w="2514600" h="4193702" stroke="0" extrusionOk="0">
                  <a:moveTo>
                    <a:pt x="0" y="0"/>
                  </a:moveTo>
                  <a:cubicBezTo>
                    <a:pt x="238636" y="12810"/>
                    <a:pt x="403200" y="19506"/>
                    <a:pt x="603504" y="0"/>
                  </a:cubicBezTo>
                  <a:cubicBezTo>
                    <a:pt x="803808" y="-19506"/>
                    <a:pt x="950377" y="14752"/>
                    <a:pt x="1156716" y="0"/>
                  </a:cubicBezTo>
                  <a:cubicBezTo>
                    <a:pt x="1363055" y="-14752"/>
                    <a:pt x="1529333" y="12791"/>
                    <a:pt x="1835658" y="0"/>
                  </a:cubicBezTo>
                  <a:cubicBezTo>
                    <a:pt x="2141983" y="-12791"/>
                    <a:pt x="2296117" y="-3523"/>
                    <a:pt x="2514600" y="0"/>
                  </a:cubicBezTo>
                  <a:cubicBezTo>
                    <a:pt x="2523796" y="308436"/>
                    <a:pt x="2527272" y="454415"/>
                    <a:pt x="2514600" y="657013"/>
                  </a:cubicBezTo>
                  <a:cubicBezTo>
                    <a:pt x="2501928" y="859611"/>
                    <a:pt x="2538945" y="1082457"/>
                    <a:pt x="2514600" y="1272090"/>
                  </a:cubicBezTo>
                  <a:cubicBezTo>
                    <a:pt x="2490255" y="1461723"/>
                    <a:pt x="2486124" y="1807248"/>
                    <a:pt x="2514600" y="1971040"/>
                  </a:cubicBezTo>
                  <a:cubicBezTo>
                    <a:pt x="2543077" y="2134832"/>
                    <a:pt x="2497798" y="2436432"/>
                    <a:pt x="2514600" y="2669990"/>
                  </a:cubicBezTo>
                  <a:cubicBezTo>
                    <a:pt x="2531403" y="2903548"/>
                    <a:pt x="2500352" y="3031443"/>
                    <a:pt x="2514600" y="3285067"/>
                  </a:cubicBezTo>
                  <a:cubicBezTo>
                    <a:pt x="2528848" y="3538691"/>
                    <a:pt x="2539920" y="3903100"/>
                    <a:pt x="2514600" y="4193702"/>
                  </a:cubicBezTo>
                  <a:cubicBezTo>
                    <a:pt x="2342272" y="4198564"/>
                    <a:pt x="2044169" y="4179086"/>
                    <a:pt x="1885950" y="4193702"/>
                  </a:cubicBezTo>
                  <a:cubicBezTo>
                    <a:pt x="1727731" y="4208319"/>
                    <a:pt x="1569257" y="4169085"/>
                    <a:pt x="1282446" y="4193702"/>
                  </a:cubicBezTo>
                  <a:cubicBezTo>
                    <a:pt x="995635" y="4218319"/>
                    <a:pt x="911028" y="4209198"/>
                    <a:pt x="603504" y="4193702"/>
                  </a:cubicBezTo>
                  <a:cubicBezTo>
                    <a:pt x="295980" y="4178206"/>
                    <a:pt x="268371" y="4165699"/>
                    <a:pt x="0" y="4193702"/>
                  </a:cubicBezTo>
                  <a:cubicBezTo>
                    <a:pt x="-6583" y="3999278"/>
                    <a:pt x="-2387" y="3727557"/>
                    <a:pt x="0" y="3578626"/>
                  </a:cubicBezTo>
                  <a:cubicBezTo>
                    <a:pt x="2387" y="3429695"/>
                    <a:pt x="-403" y="3045360"/>
                    <a:pt x="0" y="2879675"/>
                  </a:cubicBezTo>
                  <a:cubicBezTo>
                    <a:pt x="403" y="2713990"/>
                    <a:pt x="25693" y="2421620"/>
                    <a:pt x="0" y="2222662"/>
                  </a:cubicBezTo>
                  <a:cubicBezTo>
                    <a:pt x="-25693" y="2023704"/>
                    <a:pt x="-7795" y="1856948"/>
                    <a:pt x="0" y="1649523"/>
                  </a:cubicBezTo>
                  <a:cubicBezTo>
                    <a:pt x="7795" y="1442098"/>
                    <a:pt x="19675" y="1272085"/>
                    <a:pt x="0" y="1034446"/>
                  </a:cubicBezTo>
                  <a:cubicBezTo>
                    <a:pt x="-19675" y="796807"/>
                    <a:pt x="20362" y="459632"/>
                    <a:pt x="0" y="0"/>
                  </a:cubicBezTo>
                  <a:close/>
                </a:path>
              </a:pathLst>
            </a:custGeom>
            <a:ln>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wrap="square" lIns="0" tIns="0" rIns="0" bIns="0"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pic>
          <p:nvPicPr>
            <p:cNvPr id="9" name="Picture 8" descr="Logo&#10;&#10;Description automatically generated">
              <a:extLst>
                <a:ext uri="{FF2B5EF4-FFF2-40B4-BE49-F238E27FC236}">
                  <a16:creationId xmlns:a16="http://schemas.microsoft.com/office/drawing/2014/main" id="{C507161D-FEEC-BA4F-7F64-B3A6DF703B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252" y="3285480"/>
              <a:ext cx="1154879" cy="62082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F9AC7BF7-9AC6-8EF8-75AE-BB6F0338F7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609" y="4220698"/>
              <a:ext cx="1590674" cy="719137"/>
            </a:xfrm>
            <a:prstGeom prst="rect">
              <a:avLst/>
            </a:prstGeom>
          </p:spPr>
        </p:pic>
        <p:pic>
          <p:nvPicPr>
            <p:cNvPr id="14" name="Picture 13" descr="Logo&#10;&#10;Description automatically generated">
              <a:extLst>
                <a:ext uri="{FF2B5EF4-FFF2-40B4-BE49-F238E27FC236}">
                  <a16:creationId xmlns:a16="http://schemas.microsoft.com/office/drawing/2014/main" id="{496CCA8E-6420-EA5F-4856-DF152268D0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4609" y="1451069"/>
              <a:ext cx="1590674" cy="1590674"/>
            </a:xfrm>
            <a:prstGeom prst="rect">
              <a:avLst/>
            </a:prstGeom>
          </p:spPr>
        </p:pic>
      </p:grpSp>
    </p:spTree>
    <p:extLst>
      <p:ext uri="{BB962C8B-B14F-4D97-AF65-F5344CB8AC3E}">
        <p14:creationId xmlns:p14="http://schemas.microsoft.com/office/powerpoint/2010/main" val="297215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48C4398-86F9-4E73-6F5A-E5A3599EBD7B}"/>
              </a:ext>
            </a:extLst>
          </p:cNvPr>
          <p:cNvSpPr txBox="1"/>
          <p:nvPr/>
        </p:nvSpPr>
        <p:spPr>
          <a:xfrm>
            <a:off x="264655" y="752621"/>
            <a:ext cx="1975625" cy="1271953"/>
          </a:xfrm>
          <a:prstGeom prst="rect">
            <a:avLst/>
          </a:prstGeom>
        </p:spPr>
        <p:txBody>
          <a:bodyPr vert="horz" lIns="0" tIns="0" rIns="0" bIns="0" rtlCol="0" anchor="t">
            <a:normAutofit fontScale="92500"/>
          </a:bodyPr>
          <a:lstStyle/>
          <a:p>
            <a:pPr>
              <a:spcBef>
                <a:spcPct val="0"/>
              </a:spcBef>
              <a:spcAft>
                <a:spcPts val="600"/>
              </a:spcAft>
            </a:pPr>
            <a:r>
              <a:rPr lang="en-US" sz="2200" b="1" i="0" kern="1200" dirty="0">
                <a:latin typeface="+mn-lt"/>
                <a:ea typeface="Calibri" panose="020F0502020204030204" pitchFamily="34" charset="0"/>
                <a:cs typeface="Calibri" panose="020F0502020204030204" pitchFamily="34" charset="0"/>
              </a:rPr>
              <a:t>TOGAF Repository</a:t>
            </a:r>
          </a:p>
          <a:p>
            <a:pPr>
              <a:spcBef>
                <a:spcPct val="0"/>
              </a:spcBef>
              <a:spcAft>
                <a:spcPts val="600"/>
              </a:spcAft>
            </a:pPr>
            <a:r>
              <a:rPr lang="en-US" sz="2200" i="0" kern="1200" dirty="0">
                <a:latin typeface="+mn-lt"/>
                <a:ea typeface="Calibri" panose="020F0502020204030204" pitchFamily="34" charset="0"/>
                <a:cs typeface="Calibri" panose="020F0502020204030204" pitchFamily="34" charset="0"/>
              </a:rPr>
              <a:t>with</a:t>
            </a:r>
          </a:p>
          <a:p>
            <a:pPr>
              <a:spcBef>
                <a:spcPct val="0"/>
              </a:spcBef>
              <a:spcAft>
                <a:spcPts val="600"/>
              </a:spcAft>
            </a:pPr>
            <a:r>
              <a:rPr lang="en-US" sz="2200" b="1" i="0" kern="1200" dirty="0">
                <a:latin typeface="+mn-lt"/>
                <a:ea typeface="Calibri" panose="020F0502020204030204" pitchFamily="34" charset="0"/>
                <a:cs typeface="Calibri" panose="020F0502020204030204" pitchFamily="34" charset="0"/>
              </a:rPr>
              <a:t>Archimate</a:t>
            </a:r>
          </a:p>
        </p:txBody>
      </p:sp>
      <p:sp>
        <p:nvSpPr>
          <p:cNvPr id="63" name="Rectangle 62">
            <a:extLst>
              <a:ext uri="{FF2B5EF4-FFF2-40B4-BE49-F238E27FC236}">
                <a16:creationId xmlns:a16="http://schemas.microsoft.com/office/drawing/2014/main" id="{41C218BC-7FCA-AF46-643D-C424C2BD7118}"/>
              </a:ext>
            </a:extLst>
          </p:cNvPr>
          <p:cNvSpPr/>
          <p:nvPr/>
        </p:nvSpPr>
        <p:spPr>
          <a:xfrm>
            <a:off x="2874812" y="1490597"/>
            <a:ext cx="5519275" cy="398110"/>
          </a:xfrm>
          <a:prstGeom prst="rect">
            <a:avLst/>
          </a:prstGeom>
        </p:spPr>
        <p:txBody>
          <a:bodyPr vert="horz" wrap="square" lIns="0" tIns="0" rIns="0" bIns="0" rtlCol="0">
            <a:normAutofit/>
          </a:bodyPr>
          <a:lstStyle/>
          <a:p>
            <a:pPr>
              <a:lnSpc>
                <a:spcPct val="90000"/>
              </a:lnSpc>
              <a:spcAft>
                <a:spcPts val="600"/>
              </a:spcAft>
              <a:buSzPct val="100000"/>
            </a:pPr>
            <a:r>
              <a:rPr lang="en-US" sz="1600" b="1" dirty="0">
                <a:latin typeface="Calibri Light" panose="020F0302020204030204" pitchFamily="34" charset="0"/>
                <a:cs typeface="Calibri Light" panose="020F0302020204030204" pitchFamily="34" charset="0"/>
              </a:rPr>
              <a:t>Design a mature enterprise architecture repository using ArchiMate</a:t>
            </a:r>
          </a:p>
        </p:txBody>
      </p:sp>
      <p:pic>
        <p:nvPicPr>
          <p:cNvPr id="64" name="Picture 63" descr="Diagram, schematic&#10;&#10;Description automatically generated">
            <a:extLst>
              <a:ext uri="{FF2B5EF4-FFF2-40B4-BE49-F238E27FC236}">
                <a16:creationId xmlns:a16="http://schemas.microsoft.com/office/drawing/2014/main" id="{5ACCB8C2-79E1-2144-646A-CD03C2E8E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7408" y="2853231"/>
            <a:ext cx="4473829" cy="3567880"/>
          </a:xfrm>
          <a:prstGeom prst="rect">
            <a:avLst/>
          </a:prstGeom>
          <a:noFill/>
        </p:spPr>
      </p:pic>
      <p:pic>
        <p:nvPicPr>
          <p:cNvPr id="65" name="Picture 64" descr="A picture containing text, screenshot, indoor, monitor&#10;&#10;Description automatically generated">
            <a:extLst>
              <a:ext uri="{FF2B5EF4-FFF2-40B4-BE49-F238E27FC236}">
                <a16:creationId xmlns:a16="http://schemas.microsoft.com/office/drawing/2014/main" id="{F46575ED-B6D6-6808-8E3E-4158CC839D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1127" y="540390"/>
            <a:ext cx="3121716" cy="1900414"/>
          </a:xfrm>
          <a:prstGeom prst="rect">
            <a:avLst/>
          </a:prstGeom>
        </p:spPr>
      </p:pic>
      <p:sp>
        <p:nvSpPr>
          <p:cNvPr id="66" name="Rectangle 65">
            <a:extLst>
              <a:ext uri="{FF2B5EF4-FFF2-40B4-BE49-F238E27FC236}">
                <a16:creationId xmlns:a16="http://schemas.microsoft.com/office/drawing/2014/main" id="{10249589-FAC4-B3F9-8B0D-88DC0FCAB654}"/>
              </a:ext>
            </a:extLst>
          </p:cNvPr>
          <p:cNvSpPr/>
          <p:nvPr/>
        </p:nvSpPr>
        <p:spPr>
          <a:xfrm>
            <a:off x="3050658" y="3774949"/>
            <a:ext cx="3497143" cy="398110"/>
          </a:xfrm>
          <a:prstGeom prst="rect">
            <a:avLst/>
          </a:prstGeom>
        </p:spPr>
        <p:txBody>
          <a:bodyPr vert="horz" wrap="square" lIns="0" tIns="0" rIns="0" bIns="0" rtlCol="0">
            <a:normAutofit/>
          </a:bodyPr>
          <a:lstStyle/>
          <a:p>
            <a:pPr>
              <a:lnSpc>
                <a:spcPct val="90000"/>
              </a:lnSpc>
              <a:spcAft>
                <a:spcPts val="600"/>
              </a:spcAft>
              <a:buSzPct val="100000"/>
            </a:pPr>
            <a:r>
              <a:rPr lang="en-US" sz="1600" b="1" dirty="0">
                <a:latin typeface="Calibri Light" panose="020F0302020204030204" pitchFamily="34" charset="0"/>
                <a:cs typeface="Calibri Light" panose="020F0302020204030204" pitchFamily="34" charset="0"/>
              </a:rPr>
              <a:t>Architecture Development Method (ADM)</a:t>
            </a:r>
          </a:p>
        </p:txBody>
      </p:sp>
    </p:spTree>
    <p:extLst>
      <p:ext uri="{BB962C8B-B14F-4D97-AF65-F5344CB8AC3E}">
        <p14:creationId xmlns:p14="http://schemas.microsoft.com/office/powerpoint/2010/main" val="649977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23000">
              <a:schemeClr val="bg1"/>
            </a:gs>
            <a:gs pos="58000">
              <a:schemeClr val="bg1"/>
            </a:gs>
            <a:gs pos="86000">
              <a:schemeClr val="bg1">
                <a:alpha val="43000"/>
              </a:schemeClr>
            </a:gs>
          </a:gsLst>
          <a:lin ang="2700000" scaled="1"/>
        </a:gradFill>
        <a:effectLst/>
      </p:bgPr>
    </p:bg>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27B7BB07-8173-8B8A-784E-710C68AB01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660" y="1220654"/>
            <a:ext cx="9083675" cy="4678092"/>
          </a:xfrm>
          <a:prstGeom prst="rect">
            <a:avLst/>
          </a:prstGeom>
          <a:noFill/>
        </p:spPr>
      </p:pic>
      <p:sp>
        <p:nvSpPr>
          <p:cNvPr id="8" name="TextBox 7">
            <a:extLst>
              <a:ext uri="{FF2B5EF4-FFF2-40B4-BE49-F238E27FC236}">
                <a16:creationId xmlns:a16="http://schemas.microsoft.com/office/drawing/2014/main" id="{EABDF911-CD19-1080-01BE-8F1CB248EB69}"/>
              </a:ext>
            </a:extLst>
          </p:cNvPr>
          <p:cNvSpPr txBox="1"/>
          <p:nvPr/>
        </p:nvSpPr>
        <p:spPr>
          <a:xfrm>
            <a:off x="533465" y="305334"/>
            <a:ext cx="7565898" cy="523220"/>
          </a:xfrm>
          <a:prstGeom prst="rect">
            <a:avLst/>
          </a:prstGeom>
          <a:gradFill flip="none" rotWithShape="1">
            <a:gsLst>
              <a:gs pos="1000">
                <a:schemeClr val="accent2">
                  <a:lumMod val="5000"/>
                  <a:lumOff val="95000"/>
                  <a:alpha val="0"/>
                </a:schemeClr>
              </a:gs>
              <a:gs pos="49000">
                <a:schemeClr val="accent2">
                  <a:lumMod val="45000"/>
                  <a:lumOff val="55000"/>
                </a:schemeClr>
              </a:gs>
              <a:gs pos="84000">
                <a:schemeClr val="accent2">
                  <a:lumMod val="45000"/>
                  <a:lumOff val="55000"/>
                </a:schemeClr>
              </a:gs>
              <a:gs pos="100000">
                <a:schemeClr val="accent2">
                  <a:lumMod val="30000"/>
                  <a:lumOff val="70000"/>
                </a:schemeClr>
              </a:gs>
            </a:gsLst>
            <a:path path="circle">
              <a:fillToRect l="100000" t="100000"/>
            </a:path>
            <a:tileRect r="-100000" b="-100000"/>
          </a:gradFill>
        </p:spPr>
        <p:txBody>
          <a:bodyPr wrap="square">
            <a:spAutoFit/>
          </a:bodyPr>
          <a:lstStyle/>
          <a:p>
            <a:r>
              <a:rPr lang="en-US" sz="2800" b="1" dirty="0">
                <a:solidFill>
                  <a:srgbClr val="444444"/>
                </a:solidFill>
                <a:latin typeface="Calibri Light" charset="0"/>
                <a:ea typeface="Calibri Light" charset="0"/>
                <a:cs typeface="Calibri Light" charset="0"/>
              </a:rPr>
              <a:t>TOGAF Architecture Repository</a:t>
            </a:r>
            <a:endParaRPr lang="en-US" sz="2800" b="1" dirty="0">
              <a:latin typeface="Calibri Light" charset="0"/>
              <a:ea typeface="Calibri Light" charset="0"/>
              <a:cs typeface="Calibri Light" charset="0"/>
            </a:endParaRPr>
          </a:p>
        </p:txBody>
      </p:sp>
      <p:sp>
        <p:nvSpPr>
          <p:cNvPr id="10" name="TextBox 9">
            <a:extLst>
              <a:ext uri="{FF2B5EF4-FFF2-40B4-BE49-F238E27FC236}">
                <a16:creationId xmlns:a16="http://schemas.microsoft.com/office/drawing/2014/main" id="{B03502A7-A408-F909-1CBE-442CB95EE2BE}"/>
              </a:ext>
            </a:extLst>
          </p:cNvPr>
          <p:cNvSpPr txBox="1"/>
          <p:nvPr/>
        </p:nvSpPr>
        <p:spPr>
          <a:xfrm>
            <a:off x="2453640" y="6290846"/>
            <a:ext cx="4617720" cy="215444"/>
          </a:xfrm>
          <a:prstGeom prst="rect">
            <a:avLst/>
          </a:prstGeom>
          <a:noFill/>
        </p:spPr>
        <p:txBody>
          <a:bodyPr wrap="square">
            <a:spAutoFit/>
          </a:bodyPr>
          <a:lstStyle/>
          <a:p>
            <a:pPr marL="0" indent="0">
              <a:buNone/>
            </a:pPr>
            <a:r>
              <a:rPr lang="en-US" sz="800" dirty="0">
                <a:hlinkClick r:id="rId4"/>
              </a:rPr>
              <a:t>https://pubs.opengroup.org/architecture/togaf9-doc/arch/chap37.html</a:t>
            </a:r>
            <a:endParaRPr lang="en-US" sz="800" dirty="0"/>
          </a:p>
        </p:txBody>
      </p:sp>
    </p:spTree>
    <p:extLst>
      <p:ext uri="{BB962C8B-B14F-4D97-AF65-F5344CB8AC3E}">
        <p14:creationId xmlns:p14="http://schemas.microsoft.com/office/powerpoint/2010/main" val="5797416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AGENDA_ELEMENTNAME" val="MIO_AGENDA_OVERVIEW_SLIDE"/>
  <p:tag name="MIO_SKIP_CDCHECK" val="true"/>
  <p:tag name="MIO_EKGUID" val="1ba24712-4f95-4450-9733-e76cdcbd35bd"/>
  <p:tag name="MIO_GUID" val="f235d4d0-564e-423b-9450-5a1a2906584f"/>
  <p:tag name="MIO_VERSION" val="31.12.9999 23:59:59"/>
  <p:tag name="MIO_DBID" val="D7ED4A1B-644D-42C8-B85A-3AF7EB19A1AD"/>
  <p:tag name="MIO_LASTDOWNLOADED" val="05.12.2019 16:53:01"/>
  <p:tag name="MIO_UPDATE" val="False"/>
</p:tagLst>
</file>

<file path=ppt/tags/tag10.xml><?xml version="1.0" encoding="utf-8"?>
<p:tagLst xmlns:a="http://schemas.openxmlformats.org/drawingml/2006/main" xmlns:r="http://schemas.openxmlformats.org/officeDocument/2006/relationships" xmlns:p="http://schemas.openxmlformats.org/presentationml/2006/main">
  <p:tag name="MIO_AGENDA_ELEMENTNAME" val="MIO_AGENDA_OVERVIEW_SLIDE"/>
  <p:tag name="MIO_SKIP_CDCHECK" val="true"/>
  <p:tag name="MIO_EKGUID" val="1ba24712-4f95-4450-9733-e76cdcbd35bd"/>
  <p:tag name="MIO_GUID" val="f235d4d0-564e-423b-9450-5a1a2906584f"/>
  <p:tag name="MIO_VERSION" val="31.12.9999 23:59:59"/>
  <p:tag name="MIO_DBID" val="D7ED4A1B-644D-42C8-B85A-3AF7EB19A1AD"/>
  <p:tag name="MIO_LASTDOWNLOADED" val="05.12.2019 16:53:01"/>
  <p:tag name="MIO_UPDATE" val="False"/>
</p:tagLst>
</file>

<file path=ppt/tags/tag11.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12.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13.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14.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15.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16.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17.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18.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19.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2.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20.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3.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4.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5.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6.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7.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8.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9.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heme/theme1.xml><?xml version="1.0" encoding="utf-8"?>
<a:theme xmlns:a="http://schemas.openxmlformats.org/drawingml/2006/main" name="EPAM Master 2021.3">
  <a:themeElements>
    <a:clrScheme name="Custom 3">
      <a:dk1>
        <a:srgbClr val="222222"/>
      </a:dk1>
      <a:lt1>
        <a:srgbClr val="FFFFFF"/>
      </a:lt1>
      <a:dk2>
        <a:srgbClr val="A0A0A0"/>
      </a:dk2>
      <a:lt2>
        <a:srgbClr val="F6F6F6"/>
      </a:lt2>
      <a:accent1>
        <a:srgbClr val="222222"/>
      </a:accent1>
      <a:accent2>
        <a:srgbClr val="76CDD8"/>
      </a:accent2>
      <a:accent3>
        <a:srgbClr val="FFC000"/>
      </a:accent3>
      <a:accent4>
        <a:srgbClr val="445464"/>
      </a:accent4>
      <a:accent5>
        <a:srgbClr val="008ACE"/>
      </a:accent5>
      <a:accent6>
        <a:srgbClr val="38C2D7"/>
      </a:accent6>
      <a:hlink>
        <a:srgbClr val="76CDD8"/>
      </a:hlink>
      <a:folHlink>
        <a:srgbClr val="A0A0A0"/>
      </a:folHlink>
    </a:clrScheme>
    <a:fontScheme name="EPAM">
      <a:majorFont>
        <a:latin typeface="Calibri Bol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square" lIns="0" tIns="0" rIns="0" bIns="0" rtlCol="0" anchor="ctr"/>
      <a:lstStyle>
        <a:defPPr algn="ctr">
          <a:defRPr sz="2400" dirty="0"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a:spAutoFit/>
      </a:bodyPr>
      <a:lstStyle>
        <a:defPPr algn="l">
          <a:defRPr dirty="0" smtClean="0"/>
        </a:defPPr>
      </a:lstStyle>
    </a:txDef>
  </a:objectDefaults>
  <a:extraClrSchemeLst/>
  <a:custClrLst>
    <a:custClr name="PALINA BLUE">
      <a:srgbClr val="A9C9D7"/>
    </a:custClr>
    <a:custClr name="DARK PURPLE ">
      <a:srgbClr val="8A7CBB"/>
    </a:custClr>
    <a:custClr name="LIGHT PURPLE">
      <a:srgbClr val="AE9BD8"/>
    </a:custClr>
    <a:custClr name="BRIGHT CORAL">
      <a:srgbClr val="FF4E33"/>
    </a:custClr>
    <a:custClr name="EPAM CORAL">
      <a:srgbClr val="FF8468"/>
    </a:custClr>
    <a:custClr name="BRIGHT ORANGE">
      <a:srgbClr val="FF8500"/>
    </a:custClr>
    <a:custClr name="ORANGE ">
      <a:srgbClr val="FFA436"/>
    </a:custClr>
    <a:custClr name="DARK GREEN">
      <a:srgbClr val="62A230"/>
    </a:custClr>
    <a:custClr name="BRIGHT GREEN">
      <a:srgbClr val="9BC838"/>
    </a:custClr>
    <a:custClr name="LIME GREEN">
      <a:srgbClr val="C8DE49"/>
    </a:custClr>
    <a:custClr name="Coral Orange">
      <a:srgbClr val="F57F41"/>
    </a:custClr>
    <a:custClr name="Tangerine">
      <a:srgbClr val="F15C44"/>
    </a:custClr>
    <a:custClr name="Gold">
      <a:srgbClr val="DBB661"/>
    </a:custClr>
    <a:custClr name="Turqoise">
      <a:srgbClr val="2A9D8E"/>
    </a:custClr>
    <a:custClr name="Ocean">
      <a:srgbClr val="209EBD"/>
    </a:custClr>
    <a:custClr name="Charcoal">
      <a:srgbClr val="264553"/>
    </a:custClr>
    <a:custClr name="Eggplant">
      <a:srgbClr val="58335E"/>
    </a:custClr>
    <a:custClr name="Grape Soda">
      <a:srgbClr val="745C97"/>
    </a:custClr>
    <a:custClr name="Wild Berry">
      <a:srgbClr val="89608E"/>
    </a:custClr>
    <a:custClr name="Taffy">
      <a:srgbClr val="8ACDEA"/>
    </a:custClr>
    <a:custClr name="Honey">
      <a:srgbClr val="EFEA5A"/>
    </a:custClr>
    <a:custClr name="Mint">
      <a:srgbClr val="2CD094"/>
    </a:custClr>
    <a:custClr name="Malibu">
      <a:srgbClr val="BAD49C"/>
    </a:custClr>
    <a:custClr name="Cotton Candy">
      <a:srgbClr val="EEB4B3"/>
    </a:custClr>
    <a:custClr name="Guava">
      <a:srgbClr val="E26D5C"/>
    </a:custClr>
  </a:custClr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117DE914E1FC49A35D90CD8516D943" ma:contentTypeVersion="12" ma:contentTypeDescription="Create a new document." ma:contentTypeScope="" ma:versionID="e1f7c3316c007ddcbbfc786aee0f30b6">
  <xsd:schema xmlns:xsd="http://www.w3.org/2001/XMLSchema" xmlns:xs="http://www.w3.org/2001/XMLSchema" xmlns:p="http://schemas.microsoft.com/office/2006/metadata/properties" xmlns:ns2="58f349b0-675b-4c01-8ee6-14db8fa12501" xmlns:ns3="df44d29e-ce0d-48fd-88bf-98e6a958fd4b" targetNamespace="http://schemas.microsoft.com/office/2006/metadata/properties" ma:root="true" ma:fieldsID="ebdd3e3611f83f5edb1b485483198b2e" ns2:_="" ns3:_="">
    <xsd:import namespace="58f349b0-675b-4c01-8ee6-14db8fa12501"/>
    <xsd:import namespace="df44d29e-ce0d-48fd-88bf-98e6a958fd4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f349b0-675b-4c01-8ee6-14db8fa125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f44d29e-ce0d-48fd-88bf-98e6a958fd4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67B39-6EE3-4690-BA42-7F387A6B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f349b0-675b-4c01-8ee6-14db8fa12501"/>
    <ds:schemaRef ds:uri="df44d29e-ce0d-48fd-88bf-98e6a958fd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88F095-8763-4476-A661-0F620BC6EBF5}">
  <ds:schemaRefs>
    <ds:schemaRef ds:uri="http://www.w3.org/XML/1998/namespace"/>
    <ds:schemaRef ds:uri="http://schemas.microsoft.com/office/2006/metadata/properties"/>
    <ds:schemaRef ds:uri="http://purl.org/dc/terms/"/>
    <ds:schemaRef ds:uri="http://purl.org/dc/elements/1.1/"/>
    <ds:schemaRef ds:uri="df44d29e-ce0d-48fd-88bf-98e6a958fd4b"/>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58f349b0-675b-4c01-8ee6-14db8fa12501"/>
  </ds:schemaRefs>
</ds:datastoreItem>
</file>

<file path=customXml/itemProps3.xml><?xml version="1.0" encoding="utf-8"?>
<ds:datastoreItem xmlns:ds="http://schemas.openxmlformats.org/officeDocument/2006/customXml" ds:itemID="{647DF665-A7BA-439B-A97C-31094BDB4E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13595</TotalTime>
  <Words>2218</Words>
  <Application>Microsoft Office PowerPoint</Application>
  <PresentationFormat>Widescreen</PresentationFormat>
  <Paragraphs>186</Paragraphs>
  <Slides>16</Slides>
  <Notes>13</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16</vt:i4>
      </vt:variant>
    </vt:vector>
  </HeadingPairs>
  <TitlesOfParts>
    <vt:vector size="35" baseType="lpstr">
      <vt:lpstr>-apple-system</vt:lpstr>
      <vt:lpstr>Arial</vt:lpstr>
      <vt:lpstr>Arial Black</vt:lpstr>
      <vt:lpstr>Calibri</vt:lpstr>
      <vt:lpstr>Calibri Bold</vt:lpstr>
      <vt:lpstr>Calibri Light</vt:lpstr>
      <vt:lpstr>Cambria</vt:lpstr>
      <vt:lpstr>guardian-text-oreilly</vt:lpstr>
      <vt:lpstr>Lucida Grande</vt:lpstr>
      <vt:lpstr>Montserrat Regular</vt:lpstr>
      <vt:lpstr>Muli</vt:lpstr>
      <vt:lpstr>Open Sans Regular</vt:lpstr>
      <vt:lpstr>Segoe UI</vt:lpstr>
      <vt:lpstr>Times New Roman</vt:lpstr>
      <vt:lpstr>Times New Roman Unicode</vt:lpstr>
      <vt:lpstr>Trebuchet MS</vt:lpstr>
      <vt:lpstr>Wingdings</vt:lpstr>
      <vt:lpstr>EPAM Master 2021.3</vt:lpstr>
      <vt:lpstr>Cover Slides</vt:lpstr>
      <vt:lpstr>PowerPoint Presentation</vt:lpstr>
      <vt:lpstr>Agenda</vt:lpstr>
      <vt:lpstr>Self-introduction</vt:lpstr>
      <vt:lpstr>PowerPoint Presentation</vt:lpstr>
      <vt:lpstr>PowerPoint Presentation</vt:lpstr>
      <vt:lpstr>Model-driven architecture</vt:lpstr>
      <vt:lpstr>PowerPoint Presentation</vt:lpstr>
      <vt:lpstr>PowerPoint Presentation</vt:lpstr>
      <vt:lpstr>PowerPoint Presentation</vt:lpstr>
      <vt:lpstr>TOGAF Architecture Repository review</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Model-Driven Enterprise Architecture</dc:subject>
  <dc:creator>Mykhaylo Stepanyak</dc:creator>
  <cp:lastModifiedBy>Mykhaylo Stepanyak</cp:lastModifiedBy>
  <cp:revision>24</cp:revision>
  <dcterms:created xsi:type="dcterms:W3CDTF">2020-10-26T14:33:58Z</dcterms:created>
  <dcterms:modified xsi:type="dcterms:W3CDTF">2023-01-22T16:23:30Z</dcterms:modified>
  <cp:category>Enterprise Architecture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0x010100BA117DE914E1FC49A35D90CD8516D943</vt:lpwstr>
  </property>
</Properties>
</file>